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33"/>
  </p:notesMasterIdLst>
  <p:sldIdLst>
    <p:sldId id="366" r:id="rId2"/>
    <p:sldId id="364" r:id="rId3"/>
    <p:sldId id="330" r:id="rId4"/>
    <p:sldId id="328" r:id="rId5"/>
    <p:sldId id="357" r:id="rId6"/>
    <p:sldId id="365" r:id="rId7"/>
    <p:sldId id="256" r:id="rId8"/>
    <p:sldId id="369" r:id="rId9"/>
    <p:sldId id="262" r:id="rId10"/>
    <p:sldId id="263" r:id="rId11"/>
    <p:sldId id="368" r:id="rId12"/>
    <p:sldId id="264" r:id="rId13"/>
    <p:sldId id="265" r:id="rId14"/>
    <p:sldId id="266" r:id="rId15"/>
    <p:sldId id="373" r:id="rId16"/>
    <p:sldId id="267" r:id="rId17"/>
    <p:sldId id="268" r:id="rId18"/>
    <p:sldId id="269" r:id="rId19"/>
    <p:sldId id="370" r:id="rId20"/>
    <p:sldId id="372" r:id="rId21"/>
    <p:sldId id="371" r:id="rId22"/>
    <p:sldId id="271" r:id="rId23"/>
    <p:sldId id="278" r:id="rId24"/>
    <p:sldId id="279" r:id="rId25"/>
    <p:sldId id="272" r:id="rId26"/>
    <p:sldId id="274" r:id="rId27"/>
    <p:sldId id="273" r:id="rId28"/>
    <p:sldId id="275" r:id="rId29"/>
    <p:sldId id="276" r:id="rId30"/>
    <p:sldId id="277" r:id="rId31"/>
    <p:sldId id="367" r:id="rId32"/>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46A"/>
    <a:srgbClr val="4472C4"/>
    <a:srgbClr val="0089E6"/>
    <a:srgbClr val="F4BA18"/>
    <a:srgbClr val="C00000"/>
    <a:srgbClr val="0087B1"/>
    <a:srgbClr val="04913A"/>
    <a:srgbClr val="22314D"/>
    <a:srgbClr val="040F25"/>
    <a:srgbClr val="FCBF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67" autoAdjust="0"/>
    <p:restoredTop sz="94312" autoAdjust="0"/>
  </p:normalViewPr>
  <p:slideViewPr>
    <p:cSldViewPr snapToGrid="0">
      <p:cViewPr varScale="1">
        <p:scale>
          <a:sx n="115" d="100"/>
          <a:sy n="115" d="100"/>
        </p:scale>
        <p:origin x="77"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B1E02C17-1937-9641-AD08-3D82D65EE5E6}" type="datetimeFigureOut">
              <a:rPr kumimoji="1" lang="zh-CN" altLang="en-US" smtClean="0"/>
              <a:t>2018/10/17</a:t>
            </a:fld>
            <a:endParaRPr kumimoji="1"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0CFFEE05-ACFD-0245-98D8-6B71719D5E34}" type="slidenum">
              <a:rPr kumimoji="1" lang="zh-CN" altLang="en-US" smtClean="0"/>
              <a:t>‹#›</a:t>
            </a:fld>
            <a:endParaRPr kumimoji="1" lang="zh-CN" altLang="en-US"/>
          </a:p>
        </p:txBody>
      </p:sp>
    </p:spTree>
    <p:extLst>
      <p:ext uri="{BB962C8B-B14F-4D97-AF65-F5344CB8AC3E}">
        <p14:creationId xmlns:p14="http://schemas.microsoft.com/office/powerpoint/2010/main" val="1065757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79EA5EF-8B33-4E36-8BBC-6EC297C8205D}" type="slidenum">
              <a:rPr lang="zh-CN" altLang="en-US" smtClean="0"/>
              <a:t>5</a:t>
            </a:fld>
            <a:endParaRPr lang="zh-CN" altLang="en-US"/>
          </a:p>
        </p:txBody>
      </p:sp>
    </p:spTree>
    <p:extLst>
      <p:ext uri="{BB962C8B-B14F-4D97-AF65-F5344CB8AC3E}">
        <p14:creationId xmlns:p14="http://schemas.microsoft.com/office/powerpoint/2010/main" val="3301144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79EA5EF-8B33-4E36-8BBC-6EC297C8205D}" type="slidenum">
              <a:rPr lang="zh-CN" altLang="en-US" smtClean="0"/>
              <a:t>6</a:t>
            </a:fld>
            <a:endParaRPr lang="zh-CN" altLang="en-US"/>
          </a:p>
        </p:txBody>
      </p:sp>
    </p:spTree>
    <p:extLst>
      <p:ext uri="{BB962C8B-B14F-4D97-AF65-F5344CB8AC3E}">
        <p14:creationId xmlns:p14="http://schemas.microsoft.com/office/powerpoint/2010/main" val="1919832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A1F5695-37DC-438C-ACC3-126F11BD02B7}"/>
              </a:ext>
            </a:extLst>
          </p:cNvPr>
          <p:cNvSpPr>
            <a:spLocks noGrp="1"/>
          </p:cNvSpPr>
          <p:nvPr>
            <p:ph sz="quarter" idx="10"/>
          </p:nvPr>
        </p:nvSpPr>
        <p:spPr>
          <a:xfrm>
            <a:off x="1195388" y="266701"/>
            <a:ext cx="9801225" cy="514696"/>
          </a:xfrm>
          <a:prstGeom prst="rect">
            <a:avLst/>
          </a:prstGeom>
        </p:spPr>
        <p:txBody>
          <a:bodyPr anchor="ctr" anchorCtr="0"/>
          <a:lstStyle>
            <a:lvl1pPr marL="0" indent="0" algn="ctr">
              <a:buNone/>
              <a:defRPr sz="3200">
                <a:solidFill>
                  <a:srgbClr val="44546A"/>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7" name="内容占位符 6">
            <a:extLst>
              <a:ext uri="{FF2B5EF4-FFF2-40B4-BE49-F238E27FC236}">
                <a16:creationId xmlns:a16="http://schemas.microsoft.com/office/drawing/2014/main" id="{A5592202-DC96-4AF1-8955-CAAF110EBDEE}"/>
              </a:ext>
            </a:extLst>
          </p:cNvPr>
          <p:cNvSpPr>
            <a:spLocks noGrp="1"/>
          </p:cNvSpPr>
          <p:nvPr>
            <p:ph sz="quarter" idx="11"/>
          </p:nvPr>
        </p:nvSpPr>
        <p:spPr>
          <a:xfrm>
            <a:off x="1195388" y="801094"/>
            <a:ext cx="9801225" cy="313603"/>
          </a:xfrm>
          <a:prstGeom prst="rect">
            <a:avLst/>
          </a:prstGeom>
        </p:spPr>
        <p:txBody>
          <a:bodyPr anchor="ctr" anchorCtr="0"/>
          <a:lstStyle>
            <a:lvl1pPr marL="0" indent="0" algn="ctr">
              <a:buNone/>
              <a:defRPr sz="1600">
                <a:solidFill>
                  <a:schemeClr val="bg1">
                    <a:lumMod val="50000"/>
                  </a:schemeClr>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1394960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715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367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8595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内容页面版式_只有标题">
    <p:spTree>
      <p:nvGrpSpPr>
        <p:cNvPr id="1" name=""/>
        <p:cNvGrpSpPr/>
        <p:nvPr/>
      </p:nvGrpSpPr>
      <p:grpSpPr>
        <a:xfrm>
          <a:off x="0" y="0"/>
          <a:ext cx="0" cy="0"/>
          <a:chOff x="0" y="0"/>
          <a:chExt cx="0" cy="0"/>
        </a:xfrm>
      </p:grpSpPr>
      <p:sp>
        <p:nvSpPr>
          <p:cNvPr id="6" name="文本占位符 13"/>
          <p:cNvSpPr>
            <a:spLocks noGrp="1"/>
          </p:cNvSpPr>
          <p:nvPr>
            <p:ph type="body" sz="quarter" idx="10" hasCustomPrompt="1"/>
          </p:nvPr>
        </p:nvSpPr>
        <p:spPr>
          <a:xfrm>
            <a:off x="192000" y="142852"/>
            <a:ext cx="10571283" cy="642942"/>
          </a:xfrm>
          <a:prstGeom prst="rect">
            <a:avLst/>
          </a:prstGeom>
        </p:spPr>
        <p:txBody>
          <a:bodyPr/>
          <a:lstStyle>
            <a:lvl1pPr>
              <a:buNone/>
              <a:defRPr kumimoji="0" lang="zh-CN" altLang="en-US" sz="3200" b="0" i="0" u="none" strike="noStrike" kern="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单击此处编辑</a:t>
            </a:r>
            <a:r>
              <a:rPr lang="en-US" altLang="zh-CN" dirty="0"/>
              <a:t>PPT</a:t>
            </a:r>
            <a:r>
              <a:rPr lang="zh-CN" altLang="en-US" dirty="0"/>
              <a:t>页面标题</a:t>
            </a:r>
          </a:p>
        </p:txBody>
      </p:sp>
    </p:spTree>
    <p:extLst>
      <p:ext uri="{BB962C8B-B14F-4D97-AF65-F5344CB8AC3E}">
        <p14:creationId xmlns:p14="http://schemas.microsoft.com/office/powerpoint/2010/main" val="32558267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381853"/>
      </p:ext>
    </p:extLst>
  </p:cSld>
  <p:clrMap bg1="lt1" tx1="dk1" bg2="lt2" tx2="dk2" accent1="accent1" accent2="accent2" accent3="accent3" accent4="accent4" accent5="accent5" accent6="accent6" hlink="hlink" folHlink="folHlink"/>
  <p:sldLayoutIdLst>
    <p:sldLayoutId id="2147483678" r:id="rId1"/>
    <p:sldLayoutId id="2147483686" r:id="rId2"/>
    <p:sldLayoutId id="2147483687" r:id="rId3"/>
    <p:sldLayoutId id="2147483688" r:id="rId4"/>
    <p:sldLayoutId id="214748368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notesSlide" Target="../notesSlides/notesSlide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4.xml"/><Relationship Id="rId5" Type="http://schemas.openxmlformats.org/officeDocument/2006/relationships/tags" Target="../tags/tag5.xml"/><Relationship Id="rId4" Type="http://schemas.openxmlformats.org/officeDocument/2006/relationships/tags" Target="../tags/tag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C52BC6D-B76B-47BF-89F1-D8DAC7E048A5}"/>
              </a:ext>
            </a:extLst>
          </p:cNvPr>
          <p:cNvPicPr>
            <a:picLocks noChangeAspect="1"/>
          </p:cNvPicPr>
          <p:nvPr/>
        </p:nvPicPr>
        <p:blipFill rotWithShape="1">
          <a:blip r:embed="rId2">
            <a:extLst>
              <a:ext uri="{28A0092B-C50C-407E-A947-70E740481C1C}">
                <a14:useLocalDpi xmlns:a14="http://schemas.microsoft.com/office/drawing/2010/main" val="0"/>
              </a:ext>
            </a:extLst>
          </a:blip>
          <a:srcRect t="10098" b="5527"/>
          <a:stretch/>
        </p:blipFill>
        <p:spPr>
          <a:xfrm>
            <a:off x="0" y="-1"/>
            <a:ext cx="12192000" cy="6858001"/>
          </a:xfrm>
          <a:prstGeom prst="rect">
            <a:avLst/>
          </a:prstGeom>
        </p:spPr>
      </p:pic>
      <p:sp>
        <p:nvSpPr>
          <p:cNvPr id="6" name="文本框 5">
            <a:extLst>
              <a:ext uri="{FF2B5EF4-FFF2-40B4-BE49-F238E27FC236}">
                <a16:creationId xmlns:a16="http://schemas.microsoft.com/office/drawing/2014/main" id="{0D0AE6D7-610E-47D1-83BA-0E04259D36C2}"/>
              </a:ext>
            </a:extLst>
          </p:cNvPr>
          <p:cNvSpPr txBox="1"/>
          <p:nvPr/>
        </p:nvSpPr>
        <p:spPr>
          <a:xfrm>
            <a:off x="4591878" y="3333597"/>
            <a:ext cx="1504121" cy="461665"/>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合肥地铁</a:t>
            </a:r>
          </a:p>
        </p:txBody>
      </p:sp>
      <p:sp>
        <p:nvSpPr>
          <p:cNvPr id="8" name="文本框 7">
            <a:extLst>
              <a:ext uri="{FF2B5EF4-FFF2-40B4-BE49-F238E27FC236}">
                <a16:creationId xmlns:a16="http://schemas.microsoft.com/office/drawing/2014/main" id="{2E3FC1E0-2AC5-4709-86AA-8F8B996D29F2}"/>
              </a:ext>
            </a:extLst>
          </p:cNvPr>
          <p:cNvSpPr txBox="1"/>
          <p:nvPr/>
        </p:nvSpPr>
        <p:spPr>
          <a:xfrm>
            <a:off x="6618515" y="3676804"/>
            <a:ext cx="1889760" cy="461665"/>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平安智慧城</a:t>
            </a:r>
          </a:p>
        </p:txBody>
      </p:sp>
      <p:sp>
        <p:nvSpPr>
          <p:cNvPr id="7" name="文本框 6">
            <a:extLst>
              <a:ext uri="{FF2B5EF4-FFF2-40B4-BE49-F238E27FC236}">
                <a16:creationId xmlns:a16="http://schemas.microsoft.com/office/drawing/2014/main" id="{2600498E-6C8D-46BE-B210-57F74E7BC8B7}"/>
              </a:ext>
            </a:extLst>
          </p:cNvPr>
          <p:cNvSpPr txBox="1"/>
          <p:nvPr/>
        </p:nvSpPr>
        <p:spPr>
          <a:xfrm>
            <a:off x="2093843" y="5564777"/>
            <a:ext cx="8249479" cy="830997"/>
          </a:xfrm>
          <a:prstGeom prst="rect">
            <a:avLst/>
          </a:prstGeom>
          <a:noFill/>
        </p:spPr>
        <p:txBody>
          <a:bodyPr wrap="square" rtlCol="0">
            <a:spAutoFit/>
          </a:bodyPr>
          <a:lstStyle/>
          <a:p>
            <a:pPr algn="ctr"/>
            <a:r>
              <a:rPr lang="zh-CN" altLang="en-US" sz="4800" dirty="0">
                <a:solidFill>
                  <a:schemeClr val="bg1">
                    <a:lumMod val="50000"/>
                  </a:schemeClr>
                </a:solidFill>
                <a:latin typeface="微软雅黑" panose="020B0503020204020204" pitchFamily="34" charset="-122"/>
                <a:ea typeface="微软雅黑" panose="020B0503020204020204" pitchFamily="34" charset="-122"/>
              </a:rPr>
              <a:t>二维码乘车业务改造合作方案</a:t>
            </a:r>
          </a:p>
        </p:txBody>
      </p:sp>
    </p:spTree>
    <p:extLst>
      <p:ext uri="{BB962C8B-B14F-4D97-AF65-F5344CB8AC3E}">
        <p14:creationId xmlns:p14="http://schemas.microsoft.com/office/powerpoint/2010/main" val="3081451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A105056-F5D5-467D-AF90-94C254D12701}"/>
              </a:ext>
            </a:extLst>
          </p:cNvPr>
          <p:cNvSpPr>
            <a:spLocks noGrp="1"/>
          </p:cNvSpPr>
          <p:nvPr>
            <p:ph sz="quarter" idx="10"/>
          </p:nvPr>
        </p:nvSpPr>
        <p:spPr/>
        <p:txBody>
          <a:bodyPr/>
          <a:lstStyle/>
          <a:p>
            <a:r>
              <a:rPr lang="zh-CN" altLang="en-US" dirty="0"/>
              <a:t>支付体系的建设</a:t>
            </a:r>
          </a:p>
        </p:txBody>
      </p:sp>
      <p:sp>
        <p:nvSpPr>
          <p:cNvPr id="3" name="内容占位符 2">
            <a:extLst>
              <a:ext uri="{FF2B5EF4-FFF2-40B4-BE49-F238E27FC236}">
                <a16:creationId xmlns:a16="http://schemas.microsoft.com/office/drawing/2014/main" id="{A8A3BECA-6032-4FE2-8C33-2E1D6FBFC78C}"/>
              </a:ext>
            </a:extLst>
          </p:cNvPr>
          <p:cNvSpPr>
            <a:spLocks noGrp="1"/>
          </p:cNvSpPr>
          <p:nvPr>
            <p:ph sz="quarter" idx="11"/>
          </p:nvPr>
        </p:nvSpPr>
        <p:spPr/>
        <p:txBody>
          <a:bodyPr/>
          <a:lstStyle/>
          <a:p>
            <a:r>
              <a:rPr lang="zh-CN" altLang="en-US" dirty="0"/>
              <a:t>帮助深圳通实现企业银行化</a:t>
            </a:r>
          </a:p>
        </p:txBody>
      </p:sp>
      <p:sp>
        <p:nvSpPr>
          <p:cNvPr id="4" name="TextBox 257">
            <a:extLst>
              <a:ext uri="{FF2B5EF4-FFF2-40B4-BE49-F238E27FC236}">
                <a16:creationId xmlns:a16="http://schemas.microsoft.com/office/drawing/2014/main" id="{E9084BFE-35E7-4D38-A099-B11F1413A498}"/>
              </a:ext>
            </a:extLst>
          </p:cNvPr>
          <p:cNvSpPr txBox="1"/>
          <p:nvPr/>
        </p:nvSpPr>
        <p:spPr>
          <a:xfrm>
            <a:off x="559226" y="1498003"/>
            <a:ext cx="5423563" cy="369314"/>
          </a:xfrm>
          <a:prstGeom prst="rect">
            <a:avLst/>
          </a:prstGeom>
          <a:noFill/>
        </p:spPr>
        <p:txBody>
          <a:bodyPr wrap="none" lIns="91422" tIns="45711" rIns="91422" bIns="45711"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44546A"/>
                </a:solidFill>
                <a:latin typeface="微软雅黑" panose="020B0503020204020204" pitchFamily="34" charset="-122"/>
                <a:ea typeface="微软雅黑" panose="020B0503020204020204" pitchFamily="34" charset="-122"/>
                <a:cs typeface="Lato Regular"/>
              </a:rPr>
              <a:t>通过见证宝平台，实现深圳通自己的银行化改造</a:t>
            </a:r>
            <a:endParaRPr kumimoji="0" lang="id-ID" sz="18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Lato Regular"/>
            </a:endParaRPr>
          </a:p>
        </p:txBody>
      </p:sp>
      <p:sp>
        <p:nvSpPr>
          <p:cNvPr id="5" name="TextBox 258">
            <a:extLst>
              <a:ext uri="{FF2B5EF4-FFF2-40B4-BE49-F238E27FC236}">
                <a16:creationId xmlns:a16="http://schemas.microsoft.com/office/drawing/2014/main" id="{6B9335C5-6619-4446-A558-8959ABE7A6A6}"/>
              </a:ext>
            </a:extLst>
          </p:cNvPr>
          <p:cNvSpPr txBox="1"/>
          <p:nvPr/>
        </p:nvSpPr>
        <p:spPr>
          <a:xfrm>
            <a:off x="559226" y="1849730"/>
            <a:ext cx="11073548" cy="1948903"/>
          </a:xfrm>
          <a:prstGeom prst="rect">
            <a:avLst/>
          </a:prstGeom>
          <a:noFill/>
        </p:spPr>
        <p:txBody>
          <a:bodyPr wrap="square" lIns="91422" tIns="45711" rIns="91422" bIns="45711" rtlCol="0" anchor="t" anchorCtr="0">
            <a:noAutofit/>
          </a:bodyPr>
          <a:lstStyle/>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是基于“电商管交易，银行管资金”的运行诉求和监管要求，为电商平台提供交易资金见证的金融服务。通过“电商见证宝”业务系统与电商平台交易系统对接，为电商平台搭建一整套交易资金见证总分账户体系的同时，向平台及平台用</a:t>
            </a:r>
          </a:p>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户提供总分账户开立、账户绑定及鉴权验证、密令控件输出、出入金、银行回单、担保支付、资金清分、资金对账等一体化资金管理服务的一项电子商务支付结算类中间业务。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Lato Light"/>
            </a:endParaRPr>
          </a:p>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平安是</a:t>
            </a:r>
            <a:r>
              <a:rPr lang="zh-CN" altLang="en-US" sz="2000" dirty="0">
                <a:solidFill>
                  <a:srgbClr val="C00000"/>
                </a:solidFill>
                <a:latin typeface="微软雅黑" panose="020B0503020204020204" pitchFamily="34" charset="-122"/>
                <a:ea typeface="微软雅黑" panose="020B0503020204020204" pitchFamily="34" charset="-122"/>
                <a:cs typeface="Lato Light"/>
              </a:rPr>
              <a:t>唯一一家</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有能力提供企业银行化平台的金融机构</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Lato Light"/>
            </a:endParaRPr>
          </a:p>
        </p:txBody>
      </p:sp>
      <p:grpSp>
        <p:nvGrpSpPr>
          <p:cNvPr id="16" name="组合 15">
            <a:extLst>
              <a:ext uri="{FF2B5EF4-FFF2-40B4-BE49-F238E27FC236}">
                <a16:creationId xmlns:a16="http://schemas.microsoft.com/office/drawing/2014/main" id="{BA832FE8-E19C-4A64-BAE6-1D0031852A53}"/>
              </a:ext>
            </a:extLst>
          </p:cNvPr>
          <p:cNvGrpSpPr/>
          <p:nvPr/>
        </p:nvGrpSpPr>
        <p:grpSpPr>
          <a:xfrm>
            <a:off x="1410447" y="4455973"/>
            <a:ext cx="9239812" cy="1513988"/>
            <a:chOff x="1410447" y="4455973"/>
            <a:chExt cx="9239812" cy="1513988"/>
          </a:xfrm>
        </p:grpSpPr>
        <p:grpSp>
          <p:nvGrpSpPr>
            <p:cNvPr id="17" name="组合 16">
              <a:extLst>
                <a:ext uri="{FF2B5EF4-FFF2-40B4-BE49-F238E27FC236}">
                  <a16:creationId xmlns:a16="http://schemas.microsoft.com/office/drawing/2014/main" id="{A2C1E090-A107-4094-9192-079D2A1D01E3}"/>
                </a:ext>
              </a:extLst>
            </p:cNvPr>
            <p:cNvGrpSpPr/>
            <p:nvPr/>
          </p:nvGrpSpPr>
          <p:grpSpPr>
            <a:xfrm>
              <a:off x="1410447" y="4551260"/>
              <a:ext cx="540369" cy="1418701"/>
              <a:chOff x="788898" y="1613328"/>
              <a:chExt cx="206095" cy="541088"/>
            </a:xfrm>
          </p:grpSpPr>
          <p:sp>
            <p:nvSpPr>
              <p:cNvPr id="23" name="Freeform 11">
                <a:extLst>
                  <a:ext uri="{FF2B5EF4-FFF2-40B4-BE49-F238E27FC236}">
                    <a16:creationId xmlns:a16="http://schemas.microsoft.com/office/drawing/2014/main" id="{2FF6809D-B933-4122-B9AE-1672F3991958}"/>
                  </a:ext>
                </a:extLst>
              </p:cNvPr>
              <p:cNvSpPr>
                <a:spLocks/>
              </p:cNvSpPr>
              <p:nvPr/>
            </p:nvSpPr>
            <p:spPr bwMode="gray">
              <a:xfrm>
                <a:off x="838973" y="1613328"/>
                <a:ext cx="96426" cy="110391"/>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prstClr val="white"/>
                  </a:solidFill>
                  <a:latin typeface="张海山锐线体简" panose="02000000000000000000" charset="-122"/>
                  <a:ea typeface="张海山锐线体简" panose="02000000000000000000" charset="-122"/>
                </a:endParaRPr>
              </a:p>
            </p:txBody>
          </p:sp>
          <p:sp>
            <p:nvSpPr>
              <p:cNvPr id="24" name="Freeform 12">
                <a:extLst>
                  <a:ext uri="{FF2B5EF4-FFF2-40B4-BE49-F238E27FC236}">
                    <a16:creationId xmlns:a16="http://schemas.microsoft.com/office/drawing/2014/main" id="{3139FA47-588F-4EED-A88D-E8B69B6C6535}"/>
                  </a:ext>
                </a:extLst>
              </p:cNvPr>
              <p:cNvSpPr>
                <a:spLocks/>
              </p:cNvSpPr>
              <p:nvPr/>
            </p:nvSpPr>
            <p:spPr bwMode="gray">
              <a:xfrm>
                <a:off x="788898" y="1735453"/>
                <a:ext cx="206095" cy="418963"/>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prstClr val="white"/>
                  </a:solidFill>
                  <a:latin typeface="张海山锐线体简" panose="02000000000000000000" charset="-122"/>
                  <a:ea typeface="张海山锐线体简" panose="02000000000000000000" charset="-122"/>
                </a:endParaRPr>
              </a:p>
            </p:txBody>
          </p:sp>
        </p:grpSp>
        <p:sp>
          <p:nvSpPr>
            <p:cNvPr id="18" name="矩形 17">
              <a:extLst>
                <a:ext uri="{FF2B5EF4-FFF2-40B4-BE49-F238E27FC236}">
                  <a16:creationId xmlns:a16="http://schemas.microsoft.com/office/drawing/2014/main" id="{1C849C4E-9F47-4AF7-A71D-6FEA44DE9826}"/>
                </a:ext>
              </a:extLst>
            </p:cNvPr>
            <p:cNvSpPr/>
            <p:nvPr/>
          </p:nvSpPr>
          <p:spPr>
            <a:xfrm>
              <a:off x="2495074" y="4906837"/>
              <a:ext cx="3843867" cy="7694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深圳通构建的商业平台</a:t>
              </a:r>
            </a:p>
          </p:txBody>
        </p:sp>
        <p:pic>
          <p:nvPicPr>
            <p:cNvPr id="19" name="图片 18">
              <a:extLst>
                <a:ext uri="{FF2B5EF4-FFF2-40B4-BE49-F238E27FC236}">
                  <a16:creationId xmlns:a16="http://schemas.microsoft.com/office/drawing/2014/main" id="{61058B08-62C0-467D-B2D5-9F98C5F7EE31}"/>
                </a:ext>
              </a:extLst>
            </p:cNvPr>
            <p:cNvPicPr>
              <a:picLocks noChangeAspect="1"/>
            </p:cNvPicPr>
            <p:nvPr/>
          </p:nvPicPr>
          <p:blipFill rotWithShape="1">
            <a:blip r:embed="rId2">
              <a:duotone>
                <a:schemeClr val="accent1">
                  <a:shade val="45000"/>
                  <a:satMod val="135000"/>
                </a:schemeClr>
                <a:prstClr val="white"/>
              </a:duotone>
            </a:blip>
            <a:srcRect b="5923"/>
            <a:stretch/>
          </p:blipFill>
          <p:spPr>
            <a:xfrm>
              <a:off x="7193185" y="4455973"/>
              <a:ext cx="2145752" cy="1513988"/>
            </a:xfrm>
            <a:prstGeom prst="rect">
              <a:avLst/>
            </a:prstGeom>
          </p:spPr>
        </p:pic>
        <p:grpSp>
          <p:nvGrpSpPr>
            <p:cNvPr id="20" name="组合 19">
              <a:extLst>
                <a:ext uri="{FF2B5EF4-FFF2-40B4-BE49-F238E27FC236}">
                  <a16:creationId xmlns:a16="http://schemas.microsoft.com/office/drawing/2014/main" id="{3B2ABA60-C679-48CC-9619-8BD65BB18376}"/>
                </a:ext>
              </a:extLst>
            </p:cNvPr>
            <p:cNvGrpSpPr/>
            <p:nvPr/>
          </p:nvGrpSpPr>
          <p:grpSpPr>
            <a:xfrm>
              <a:off x="10109890" y="4551260"/>
              <a:ext cx="540369" cy="1418701"/>
              <a:chOff x="788898" y="1613328"/>
              <a:chExt cx="206095" cy="541088"/>
            </a:xfrm>
          </p:grpSpPr>
          <p:sp>
            <p:nvSpPr>
              <p:cNvPr id="21" name="Freeform 11">
                <a:extLst>
                  <a:ext uri="{FF2B5EF4-FFF2-40B4-BE49-F238E27FC236}">
                    <a16:creationId xmlns:a16="http://schemas.microsoft.com/office/drawing/2014/main" id="{C920333F-6314-41FC-9068-3BEA8318865B}"/>
                  </a:ext>
                </a:extLst>
              </p:cNvPr>
              <p:cNvSpPr>
                <a:spLocks/>
              </p:cNvSpPr>
              <p:nvPr/>
            </p:nvSpPr>
            <p:spPr bwMode="gray">
              <a:xfrm>
                <a:off x="838973" y="1613328"/>
                <a:ext cx="96426" cy="110391"/>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prstClr val="white"/>
                  </a:solidFill>
                  <a:latin typeface="张海山锐线体简" panose="02000000000000000000" charset="-122"/>
                  <a:ea typeface="张海山锐线体简" panose="02000000000000000000" charset="-122"/>
                </a:endParaRPr>
              </a:p>
            </p:txBody>
          </p:sp>
          <p:sp>
            <p:nvSpPr>
              <p:cNvPr id="22" name="Freeform 12">
                <a:extLst>
                  <a:ext uri="{FF2B5EF4-FFF2-40B4-BE49-F238E27FC236}">
                    <a16:creationId xmlns:a16="http://schemas.microsoft.com/office/drawing/2014/main" id="{33444A67-F214-4B88-8757-FDA1BBA7A593}"/>
                  </a:ext>
                </a:extLst>
              </p:cNvPr>
              <p:cNvSpPr>
                <a:spLocks/>
              </p:cNvSpPr>
              <p:nvPr/>
            </p:nvSpPr>
            <p:spPr bwMode="gray">
              <a:xfrm>
                <a:off x="788898" y="1735453"/>
                <a:ext cx="206095" cy="418963"/>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prstClr val="white"/>
                  </a:solidFill>
                  <a:latin typeface="张海山锐线体简" panose="02000000000000000000" charset="-122"/>
                  <a:ea typeface="张海山锐线体简" panose="02000000000000000000" charset="-122"/>
                </a:endParaRPr>
              </a:p>
            </p:txBody>
          </p:sp>
        </p:grpSp>
      </p:grpSp>
      <p:cxnSp>
        <p:nvCxnSpPr>
          <p:cNvPr id="25" name="连接符: 曲线 24">
            <a:extLst>
              <a:ext uri="{FF2B5EF4-FFF2-40B4-BE49-F238E27FC236}">
                <a16:creationId xmlns:a16="http://schemas.microsoft.com/office/drawing/2014/main" id="{7C03E584-7A37-4F20-8AA3-68E7A2D4F81D}"/>
              </a:ext>
            </a:extLst>
          </p:cNvPr>
          <p:cNvCxnSpPr>
            <a:cxnSpLocks/>
          </p:cNvCxnSpPr>
          <p:nvPr/>
        </p:nvCxnSpPr>
        <p:spPr>
          <a:xfrm rot="10800000">
            <a:off x="9406468" y="5420713"/>
            <a:ext cx="703425" cy="370488"/>
          </a:xfrm>
          <a:prstGeom prst="curved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64792DC-66BC-4571-9E50-125145CCDECD}"/>
              </a:ext>
            </a:extLst>
          </p:cNvPr>
          <p:cNvCxnSpPr>
            <a:cxnSpLocks/>
          </p:cNvCxnSpPr>
          <p:nvPr/>
        </p:nvCxnSpPr>
        <p:spPr>
          <a:xfrm>
            <a:off x="2065866" y="4703660"/>
            <a:ext cx="5410201"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5">
            <a:extLst>
              <a:ext uri="{FF2B5EF4-FFF2-40B4-BE49-F238E27FC236}">
                <a16:creationId xmlns:a16="http://schemas.microsoft.com/office/drawing/2014/main" id="{3435F139-943F-4705-A71A-6A1926725095}"/>
              </a:ext>
            </a:extLst>
          </p:cNvPr>
          <p:cNvGrpSpPr/>
          <p:nvPr/>
        </p:nvGrpSpPr>
        <p:grpSpPr>
          <a:xfrm flipH="1">
            <a:off x="2071747" y="4234927"/>
            <a:ext cx="273938" cy="442092"/>
            <a:chOff x="7890331" y="1920703"/>
            <a:chExt cx="2044929" cy="3300187"/>
          </a:xfrm>
        </p:grpSpPr>
        <p:grpSp>
          <p:nvGrpSpPr>
            <p:cNvPr id="28" name="Group 6">
              <a:extLst>
                <a:ext uri="{FF2B5EF4-FFF2-40B4-BE49-F238E27FC236}">
                  <a16:creationId xmlns:a16="http://schemas.microsoft.com/office/drawing/2014/main" id="{3EC7F2DC-AD56-4A2F-824F-1E0934D36659}"/>
                </a:ext>
              </a:extLst>
            </p:cNvPr>
            <p:cNvGrpSpPr/>
            <p:nvPr/>
          </p:nvGrpSpPr>
          <p:grpSpPr>
            <a:xfrm>
              <a:off x="7890331" y="1920703"/>
              <a:ext cx="2044929" cy="3300187"/>
              <a:chOff x="3606014" y="1693837"/>
              <a:chExt cx="1447871" cy="2298210"/>
            </a:xfrm>
          </p:grpSpPr>
          <p:grpSp>
            <p:nvGrpSpPr>
              <p:cNvPr id="30" name="Group 8">
                <a:extLst>
                  <a:ext uri="{FF2B5EF4-FFF2-40B4-BE49-F238E27FC236}">
                    <a16:creationId xmlns:a16="http://schemas.microsoft.com/office/drawing/2014/main" id="{FAC8FF5C-9FF1-4E0A-ABF2-3660763E7EF9}"/>
                  </a:ext>
                </a:extLst>
              </p:cNvPr>
              <p:cNvGrpSpPr/>
              <p:nvPr/>
            </p:nvGrpSpPr>
            <p:grpSpPr>
              <a:xfrm>
                <a:off x="3606014" y="2288191"/>
                <a:ext cx="1447871" cy="1703856"/>
                <a:chOff x="1087898" y="4607261"/>
                <a:chExt cx="1447871" cy="1703856"/>
              </a:xfrm>
            </p:grpSpPr>
            <p:sp>
              <p:nvSpPr>
                <p:cNvPr id="37" name="Freeform 15">
                  <a:extLst>
                    <a:ext uri="{FF2B5EF4-FFF2-40B4-BE49-F238E27FC236}">
                      <a16:creationId xmlns:a16="http://schemas.microsoft.com/office/drawing/2014/main" id="{CF729E98-91F1-4628-B046-47EED8F2C82E}"/>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38" name="Freeform 16">
                  <a:extLst>
                    <a:ext uri="{FF2B5EF4-FFF2-40B4-BE49-F238E27FC236}">
                      <a16:creationId xmlns:a16="http://schemas.microsoft.com/office/drawing/2014/main" id="{C7ABA6F7-5D61-475C-860E-2CAB10FEB77D}"/>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31" name="Freeform 9">
                <a:extLst>
                  <a:ext uri="{FF2B5EF4-FFF2-40B4-BE49-F238E27FC236}">
                    <a16:creationId xmlns:a16="http://schemas.microsoft.com/office/drawing/2014/main" id="{90AE5D83-1832-4BD3-9E9A-872CB5CA5B06}"/>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32" name="Group 10">
                <a:extLst>
                  <a:ext uri="{FF2B5EF4-FFF2-40B4-BE49-F238E27FC236}">
                    <a16:creationId xmlns:a16="http://schemas.microsoft.com/office/drawing/2014/main" id="{916497AC-50E2-4977-8559-0CBD0D6A6CD7}"/>
                  </a:ext>
                </a:extLst>
              </p:cNvPr>
              <p:cNvGrpSpPr/>
              <p:nvPr/>
            </p:nvGrpSpPr>
            <p:grpSpPr>
              <a:xfrm>
                <a:off x="3966166" y="1693837"/>
                <a:ext cx="662753" cy="458447"/>
                <a:chOff x="3977399" y="1764456"/>
                <a:chExt cx="662753" cy="458447"/>
              </a:xfrm>
            </p:grpSpPr>
            <p:sp>
              <p:nvSpPr>
                <p:cNvPr id="33" name="Rectangle 3">
                  <a:extLst>
                    <a:ext uri="{FF2B5EF4-FFF2-40B4-BE49-F238E27FC236}">
                      <a16:creationId xmlns:a16="http://schemas.microsoft.com/office/drawing/2014/main" id="{B3EA0E24-EF3B-4EE7-B0DC-B5E9DB6C8A5F}"/>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34" name="Right Triangle 7">
                  <a:extLst>
                    <a:ext uri="{FF2B5EF4-FFF2-40B4-BE49-F238E27FC236}">
                      <a16:creationId xmlns:a16="http://schemas.microsoft.com/office/drawing/2014/main" id="{E0B36F1B-BD5D-4775-BBA8-DDBC1A8A9A38}"/>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35" name="Right Triangle 7">
                  <a:extLst>
                    <a:ext uri="{FF2B5EF4-FFF2-40B4-BE49-F238E27FC236}">
                      <a16:creationId xmlns:a16="http://schemas.microsoft.com/office/drawing/2014/main" id="{4F6E5450-7405-46E1-AEDF-D6753EF66F3B}"/>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36" name="Right Triangle 7">
                  <a:extLst>
                    <a:ext uri="{FF2B5EF4-FFF2-40B4-BE49-F238E27FC236}">
                      <a16:creationId xmlns:a16="http://schemas.microsoft.com/office/drawing/2014/main" id="{A99F5643-C6D9-4F89-B1E3-A353F7F5A0D8}"/>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29" name="Text Placeholder 33">
              <a:extLst>
                <a:ext uri="{FF2B5EF4-FFF2-40B4-BE49-F238E27FC236}">
                  <a16:creationId xmlns:a16="http://schemas.microsoft.com/office/drawing/2014/main" id="{2737425D-B7DF-47F2-BD6D-64897E007614}"/>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grpSp>
        <p:nvGrpSpPr>
          <p:cNvPr id="39" name="Group 5">
            <a:extLst>
              <a:ext uri="{FF2B5EF4-FFF2-40B4-BE49-F238E27FC236}">
                <a16:creationId xmlns:a16="http://schemas.microsoft.com/office/drawing/2014/main" id="{CCCF6BDC-055D-4FA1-B808-F6D3DF58803F}"/>
              </a:ext>
            </a:extLst>
          </p:cNvPr>
          <p:cNvGrpSpPr/>
          <p:nvPr/>
        </p:nvGrpSpPr>
        <p:grpSpPr>
          <a:xfrm flipH="1">
            <a:off x="9967246" y="5838295"/>
            <a:ext cx="273938" cy="442092"/>
            <a:chOff x="7890331" y="1920703"/>
            <a:chExt cx="2044929" cy="3300187"/>
          </a:xfrm>
        </p:grpSpPr>
        <p:grpSp>
          <p:nvGrpSpPr>
            <p:cNvPr id="40" name="Group 6">
              <a:extLst>
                <a:ext uri="{FF2B5EF4-FFF2-40B4-BE49-F238E27FC236}">
                  <a16:creationId xmlns:a16="http://schemas.microsoft.com/office/drawing/2014/main" id="{3CCD4A40-2629-4E2D-BAEC-5734196566F8}"/>
                </a:ext>
              </a:extLst>
            </p:cNvPr>
            <p:cNvGrpSpPr/>
            <p:nvPr/>
          </p:nvGrpSpPr>
          <p:grpSpPr>
            <a:xfrm>
              <a:off x="7890331" y="1920703"/>
              <a:ext cx="2044929" cy="3300187"/>
              <a:chOff x="3606014" y="1693837"/>
              <a:chExt cx="1447871" cy="2298210"/>
            </a:xfrm>
          </p:grpSpPr>
          <p:grpSp>
            <p:nvGrpSpPr>
              <p:cNvPr id="42" name="Group 8">
                <a:extLst>
                  <a:ext uri="{FF2B5EF4-FFF2-40B4-BE49-F238E27FC236}">
                    <a16:creationId xmlns:a16="http://schemas.microsoft.com/office/drawing/2014/main" id="{5B8EEA5C-32A1-4805-9950-A82524174F31}"/>
                  </a:ext>
                </a:extLst>
              </p:cNvPr>
              <p:cNvGrpSpPr/>
              <p:nvPr/>
            </p:nvGrpSpPr>
            <p:grpSpPr>
              <a:xfrm>
                <a:off x="3606014" y="2288191"/>
                <a:ext cx="1447871" cy="1703856"/>
                <a:chOff x="1087898" y="4607261"/>
                <a:chExt cx="1447871" cy="1703856"/>
              </a:xfrm>
            </p:grpSpPr>
            <p:sp>
              <p:nvSpPr>
                <p:cNvPr id="49" name="Freeform 15">
                  <a:extLst>
                    <a:ext uri="{FF2B5EF4-FFF2-40B4-BE49-F238E27FC236}">
                      <a16:creationId xmlns:a16="http://schemas.microsoft.com/office/drawing/2014/main" id="{75031EC1-6DD1-4870-AC7B-A191F08125F7}"/>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50" name="Freeform 16">
                  <a:extLst>
                    <a:ext uri="{FF2B5EF4-FFF2-40B4-BE49-F238E27FC236}">
                      <a16:creationId xmlns:a16="http://schemas.microsoft.com/office/drawing/2014/main" id="{D4778765-6118-4A20-AFD7-AC92039454BC}"/>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43" name="Freeform 9">
                <a:extLst>
                  <a:ext uri="{FF2B5EF4-FFF2-40B4-BE49-F238E27FC236}">
                    <a16:creationId xmlns:a16="http://schemas.microsoft.com/office/drawing/2014/main" id="{300E7B17-666F-4DDC-87E0-789F23A65FF5}"/>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44" name="Group 10">
                <a:extLst>
                  <a:ext uri="{FF2B5EF4-FFF2-40B4-BE49-F238E27FC236}">
                    <a16:creationId xmlns:a16="http://schemas.microsoft.com/office/drawing/2014/main" id="{C0EDC418-4A02-4699-8FEB-64A6E3B77B73}"/>
                  </a:ext>
                </a:extLst>
              </p:cNvPr>
              <p:cNvGrpSpPr/>
              <p:nvPr/>
            </p:nvGrpSpPr>
            <p:grpSpPr>
              <a:xfrm>
                <a:off x="3966166" y="1693837"/>
                <a:ext cx="662753" cy="458447"/>
                <a:chOff x="3977399" y="1764456"/>
                <a:chExt cx="662753" cy="458447"/>
              </a:xfrm>
            </p:grpSpPr>
            <p:sp>
              <p:nvSpPr>
                <p:cNvPr id="45" name="Rectangle 3">
                  <a:extLst>
                    <a:ext uri="{FF2B5EF4-FFF2-40B4-BE49-F238E27FC236}">
                      <a16:creationId xmlns:a16="http://schemas.microsoft.com/office/drawing/2014/main" id="{3D2A808B-1B46-45BE-9875-EC2B05CF0449}"/>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46" name="Right Triangle 7">
                  <a:extLst>
                    <a:ext uri="{FF2B5EF4-FFF2-40B4-BE49-F238E27FC236}">
                      <a16:creationId xmlns:a16="http://schemas.microsoft.com/office/drawing/2014/main" id="{9FEF1FD1-A3A8-478D-870C-7CA08D04837A}"/>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47" name="Right Triangle 7">
                  <a:extLst>
                    <a:ext uri="{FF2B5EF4-FFF2-40B4-BE49-F238E27FC236}">
                      <a16:creationId xmlns:a16="http://schemas.microsoft.com/office/drawing/2014/main" id="{87A2DDC0-A241-4A41-AFC8-C7A5C524ECBD}"/>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48" name="Right Triangle 7">
                  <a:extLst>
                    <a:ext uri="{FF2B5EF4-FFF2-40B4-BE49-F238E27FC236}">
                      <a16:creationId xmlns:a16="http://schemas.microsoft.com/office/drawing/2014/main" id="{51670DB1-DAEA-4B1E-81CA-320F9D92D6ED}"/>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41" name="Text Placeholder 33">
              <a:extLst>
                <a:ext uri="{FF2B5EF4-FFF2-40B4-BE49-F238E27FC236}">
                  <a16:creationId xmlns:a16="http://schemas.microsoft.com/office/drawing/2014/main" id="{79B0313C-7B8C-44BE-AAA1-EAD7D7F43956}"/>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spTree>
    <p:extLst>
      <p:ext uri="{BB962C8B-B14F-4D97-AF65-F5344CB8AC3E}">
        <p14:creationId xmlns:p14="http://schemas.microsoft.com/office/powerpoint/2010/main" val="304363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2"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right)">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par>
                          <p:cTn id="15" fill="hold">
                            <p:stCondLst>
                              <p:cond delay="0"/>
                            </p:stCondLst>
                            <p:childTnLst>
                              <p:par>
                                <p:cTn id="16" presetID="42" presetClass="path" presetSubtype="0" accel="50000" decel="50000" fill="hold" nodeType="afterEffect">
                                  <p:stCondLst>
                                    <p:cond delay="0"/>
                                  </p:stCondLst>
                                  <p:childTnLst>
                                    <p:animMotion origin="layout" path="M 2.08333E-7 1.48148E-6 L 0.4957 1.48148E-6 " pathEditMode="relative" rAng="0" ptsTypes="AA">
                                      <p:cBhvr>
                                        <p:cTn id="17" dur="500" fill="hold"/>
                                        <p:tgtEl>
                                          <p:spTgt spid="27"/>
                                        </p:tgtEl>
                                        <p:attrNameLst>
                                          <p:attrName>ppt_x</p:attrName>
                                          <p:attrName>ppt_y</p:attrName>
                                        </p:attrNameLst>
                                      </p:cBhvr>
                                      <p:rCtr x="24779" y="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childTnLst>
                          </p:cTn>
                        </p:par>
                        <p:par>
                          <p:cTn id="22" fill="hold">
                            <p:stCondLst>
                              <p:cond delay="0"/>
                            </p:stCondLst>
                            <p:childTnLst>
                              <p:par>
                                <p:cTn id="23" presetID="42" presetClass="path" presetSubtype="0" accel="50000" decel="50000" fill="hold" nodeType="afterEffect">
                                  <p:stCondLst>
                                    <p:cond delay="0"/>
                                  </p:stCondLst>
                                  <p:childTnLst>
                                    <p:animMotion origin="layout" path="M 3.95833E-6 -4.81481E-6 L -0.06276 -0.14537 " pathEditMode="relative" rAng="0" ptsTypes="AA">
                                      <p:cBhvr>
                                        <p:cTn id="24" dur="500" fill="hold"/>
                                        <p:tgtEl>
                                          <p:spTgt spid="39"/>
                                        </p:tgtEl>
                                        <p:attrNameLst>
                                          <p:attrName>ppt_x</p:attrName>
                                          <p:attrName>ppt_y</p:attrName>
                                        </p:attrNameLst>
                                      </p:cBhvr>
                                      <p:rCtr x="-3138" y="-7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A105056-F5D5-467D-AF90-94C254D12701}"/>
              </a:ext>
            </a:extLst>
          </p:cNvPr>
          <p:cNvSpPr>
            <a:spLocks noGrp="1"/>
          </p:cNvSpPr>
          <p:nvPr>
            <p:ph sz="quarter" idx="10"/>
          </p:nvPr>
        </p:nvSpPr>
        <p:spPr/>
        <p:txBody>
          <a:bodyPr/>
          <a:lstStyle/>
          <a:p>
            <a:r>
              <a:rPr lang="zh-CN" altLang="en-US" dirty="0"/>
              <a:t>支付体系的建设</a:t>
            </a:r>
          </a:p>
        </p:txBody>
      </p:sp>
      <p:sp>
        <p:nvSpPr>
          <p:cNvPr id="3" name="内容占位符 2">
            <a:extLst>
              <a:ext uri="{FF2B5EF4-FFF2-40B4-BE49-F238E27FC236}">
                <a16:creationId xmlns:a16="http://schemas.microsoft.com/office/drawing/2014/main" id="{A8A3BECA-6032-4FE2-8C33-2E1D6FBFC78C}"/>
              </a:ext>
            </a:extLst>
          </p:cNvPr>
          <p:cNvSpPr>
            <a:spLocks noGrp="1"/>
          </p:cNvSpPr>
          <p:nvPr>
            <p:ph sz="quarter" idx="11"/>
          </p:nvPr>
        </p:nvSpPr>
        <p:spPr/>
        <p:txBody>
          <a:bodyPr/>
          <a:lstStyle/>
          <a:p>
            <a:r>
              <a:rPr lang="zh-CN" altLang="en-US" dirty="0"/>
              <a:t>帮助深圳通实现企业银行化</a:t>
            </a:r>
          </a:p>
        </p:txBody>
      </p:sp>
      <p:sp>
        <p:nvSpPr>
          <p:cNvPr id="4" name="TextBox 257">
            <a:extLst>
              <a:ext uri="{FF2B5EF4-FFF2-40B4-BE49-F238E27FC236}">
                <a16:creationId xmlns:a16="http://schemas.microsoft.com/office/drawing/2014/main" id="{E9084BFE-35E7-4D38-A099-B11F1413A498}"/>
              </a:ext>
            </a:extLst>
          </p:cNvPr>
          <p:cNvSpPr txBox="1"/>
          <p:nvPr/>
        </p:nvSpPr>
        <p:spPr>
          <a:xfrm>
            <a:off x="559226" y="1498003"/>
            <a:ext cx="5423563" cy="369314"/>
          </a:xfrm>
          <a:prstGeom prst="rect">
            <a:avLst/>
          </a:prstGeom>
          <a:noFill/>
        </p:spPr>
        <p:txBody>
          <a:bodyPr wrap="none" lIns="91422" tIns="45711" rIns="91422" bIns="45711"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44546A"/>
                </a:solidFill>
                <a:latin typeface="微软雅黑" panose="020B0503020204020204" pitchFamily="34" charset="-122"/>
                <a:ea typeface="微软雅黑" panose="020B0503020204020204" pitchFamily="34" charset="-122"/>
                <a:cs typeface="Lato Regular"/>
              </a:rPr>
              <a:t>通过见证宝平台，实现深圳通自己的银行化改造</a:t>
            </a:r>
            <a:endParaRPr kumimoji="0" lang="id-ID" sz="18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Lato Regular"/>
            </a:endParaRPr>
          </a:p>
        </p:txBody>
      </p:sp>
      <p:sp>
        <p:nvSpPr>
          <p:cNvPr id="5" name="TextBox 258">
            <a:extLst>
              <a:ext uri="{FF2B5EF4-FFF2-40B4-BE49-F238E27FC236}">
                <a16:creationId xmlns:a16="http://schemas.microsoft.com/office/drawing/2014/main" id="{6B9335C5-6619-4446-A558-8959ABE7A6A6}"/>
              </a:ext>
            </a:extLst>
          </p:cNvPr>
          <p:cNvSpPr txBox="1"/>
          <p:nvPr/>
        </p:nvSpPr>
        <p:spPr>
          <a:xfrm>
            <a:off x="559226" y="1849730"/>
            <a:ext cx="11073548" cy="1948903"/>
          </a:xfrm>
          <a:prstGeom prst="rect">
            <a:avLst/>
          </a:prstGeom>
          <a:noFill/>
        </p:spPr>
        <p:txBody>
          <a:bodyPr wrap="square" lIns="91422" tIns="45711" rIns="91422" bIns="45711" rtlCol="0" anchor="t" anchorCtr="0">
            <a:noAutofit/>
          </a:bodyPr>
          <a:lstStyle/>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是基于“电商管交易，银行管资金”的运行诉求和监管要求，为电商平台提供交易资金见证的金融服务。通过“电商见证宝”业务系统与电商平台交易系统对接，为电商平台搭建一整套交易资金见证总分账户体系的同时，向平台及平台用</a:t>
            </a:r>
          </a:p>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户提供总分账户开立、账户绑定及鉴权验证、密令控件输出、出入金、银行回单、担保支付、资金清分、资金对账等一体化资金管理服务的一项电子商务支付结算类中间业务。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Lato Light"/>
            </a:endParaRPr>
          </a:p>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平安是</a:t>
            </a:r>
            <a:r>
              <a:rPr lang="zh-CN" altLang="en-US" sz="2000" dirty="0">
                <a:solidFill>
                  <a:srgbClr val="C00000"/>
                </a:solidFill>
                <a:latin typeface="微软雅黑" panose="020B0503020204020204" pitchFamily="34" charset="-122"/>
                <a:ea typeface="微软雅黑" panose="020B0503020204020204" pitchFamily="34" charset="-122"/>
                <a:cs typeface="Lato Light"/>
              </a:rPr>
              <a:t>唯一一家</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有能力提供企业银行化平台的金融机构</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Lato Light"/>
            </a:endParaRPr>
          </a:p>
        </p:txBody>
      </p:sp>
      <p:grpSp>
        <p:nvGrpSpPr>
          <p:cNvPr id="51" name="组合 50">
            <a:extLst>
              <a:ext uri="{FF2B5EF4-FFF2-40B4-BE49-F238E27FC236}">
                <a16:creationId xmlns:a16="http://schemas.microsoft.com/office/drawing/2014/main" id="{015567A4-02DF-4CCE-8610-75930CFA6A6E}"/>
              </a:ext>
            </a:extLst>
          </p:cNvPr>
          <p:cNvGrpSpPr/>
          <p:nvPr/>
        </p:nvGrpSpPr>
        <p:grpSpPr>
          <a:xfrm>
            <a:off x="1410447" y="4455973"/>
            <a:ext cx="9239812" cy="1513988"/>
            <a:chOff x="1410447" y="4455973"/>
            <a:chExt cx="9239812" cy="1513988"/>
          </a:xfrm>
        </p:grpSpPr>
        <p:grpSp>
          <p:nvGrpSpPr>
            <p:cNvPr id="52" name="组合 51">
              <a:extLst>
                <a:ext uri="{FF2B5EF4-FFF2-40B4-BE49-F238E27FC236}">
                  <a16:creationId xmlns:a16="http://schemas.microsoft.com/office/drawing/2014/main" id="{6C61BC5D-79FD-4CAE-A2E8-84B41D98C3B0}"/>
                </a:ext>
              </a:extLst>
            </p:cNvPr>
            <p:cNvGrpSpPr/>
            <p:nvPr/>
          </p:nvGrpSpPr>
          <p:grpSpPr>
            <a:xfrm>
              <a:off x="1410447" y="4551260"/>
              <a:ext cx="540369" cy="1418701"/>
              <a:chOff x="788898" y="1613328"/>
              <a:chExt cx="206095" cy="541088"/>
            </a:xfrm>
          </p:grpSpPr>
          <p:sp>
            <p:nvSpPr>
              <p:cNvPr id="58" name="Freeform 11">
                <a:extLst>
                  <a:ext uri="{FF2B5EF4-FFF2-40B4-BE49-F238E27FC236}">
                    <a16:creationId xmlns:a16="http://schemas.microsoft.com/office/drawing/2014/main" id="{43C12F39-917E-44D5-88BA-C5B957E4DFDD}"/>
                  </a:ext>
                </a:extLst>
              </p:cNvPr>
              <p:cNvSpPr>
                <a:spLocks/>
              </p:cNvSpPr>
              <p:nvPr/>
            </p:nvSpPr>
            <p:spPr bwMode="gray">
              <a:xfrm>
                <a:off x="838973" y="1613328"/>
                <a:ext cx="96426" cy="110391"/>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张海山锐线体简" panose="02000000000000000000" charset="-122"/>
                  <a:ea typeface="张海山锐线体简" panose="02000000000000000000" charset="-122"/>
                </a:endParaRPr>
              </a:p>
            </p:txBody>
          </p:sp>
          <p:sp>
            <p:nvSpPr>
              <p:cNvPr id="59" name="Freeform 12">
                <a:extLst>
                  <a:ext uri="{FF2B5EF4-FFF2-40B4-BE49-F238E27FC236}">
                    <a16:creationId xmlns:a16="http://schemas.microsoft.com/office/drawing/2014/main" id="{0BB92544-83B7-475B-8C56-246E325F7D79}"/>
                  </a:ext>
                </a:extLst>
              </p:cNvPr>
              <p:cNvSpPr>
                <a:spLocks/>
              </p:cNvSpPr>
              <p:nvPr/>
            </p:nvSpPr>
            <p:spPr bwMode="gray">
              <a:xfrm>
                <a:off x="788898" y="1735453"/>
                <a:ext cx="206095" cy="418963"/>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张海山锐线体简" panose="02000000000000000000" charset="-122"/>
                  <a:ea typeface="张海山锐线体简" panose="02000000000000000000" charset="-122"/>
                </a:endParaRPr>
              </a:p>
            </p:txBody>
          </p:sp>
        </p:grpSp>
        <p:sp>
          <p:nvSpPr>
            <p:cNvPr id="53" name="矩形 52">
              <a:extLst>
                <a:ext uri="{FF2B5EF4-FFF2-40B4-BE49-F238E27FC236}">
                  <a16:creationId xmlns:a16="http://schemas.microsoft.com/office/drawing/2014/main" id="{F4B11230-EBC9-4792-8F61-BFEB1E7A8CB7}"/>
                </a:ext>
              </a:extLst>
            </p:cNvPr>
            <p:cNvSpPr/>
            <p:nvPr/>
          </p:nvSpPr>
          <p:spPr>
            <a:xfrm>
              <a:off x="2495074" y="4906837"/>
              <a:ext cx="3843867" cy="769441"/>
            </a:xfrm>
            <a:prstGeom prst="rect">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深圳通构建的商业平台</a:t>
              </a:r>
            </a:p>
          </p:txBody>
        </p:sp>
        <p:pic>
          <p:nvPicPr>
            <p:cNvPr id="54" name="图片 53">
              <a:extLst>
                <a:ext uri="{FF2B5EF4-FFF2-40B4-BE49-F238E27FC236}">
                  <a16:creationId xmlns:a16="http://schemas.microsoft.com/office/drawing/2014/main" id="{EBEBD88D-CE1A-4438-AD05-4FF068616C78}"/>
                </a:ext>
              </a:extLst>
            </p:cNvPr>
            <p:cNvPicPr>
              <a:picLocks noChangeAspect="1"/>
            </p:cNvPicPr>
            <p:nvPr/>
          </p:nvPicPr>
          <p:blipFill rotWithShape="1">
            <a:blip r:embed="rId2">
              <a:duotone>
                <a:schemeClr val="accent1">
                  <a:shade val="45000"/>
                  <a:satMod val="135000"/>
                </a:schemeClr>
                <a:prstClr val="white"/>
              </a:duotone>
            </a:blip>
            <a:srcRect b="5923"/>
            <a:stretch/>
          </p:blipFill>
          <p:spPr>
            <a:xfrm>
              <a:off x="7193185" y="4455973"/>
              <a:ext cx="2145752" cy="1513988"/>
            </a:xfrm>
            <a:prstGeom prst="rect">
              <a:avLst/>
            </a:prstGeom>
          </p:spPr>
        </p:pic>
        <p:grpSp>
          <p:nvGrpSpPr>
            <p:cNvPr id="55" name="组合 54">
              <a:extLst>
                <a:ext uri="{FF2B5EF4-FFF2-40B4-BE49-F238E27FC236}">
                  <a16:creationId xmlns:a16="http://schemas.microsoft.com/office/drawing/2014/main" id="{6175ACBD-D765-409F-AA6E-23983498FB31}"/>
                </a:ext>
              </a:extLst>
            </p:cNvPr>
            <p:cNvGrpSpPr/>
            <p:nvPr/>
          </p:nvGrpSpPr>
          <p:grpSpPr>
            <a:xfrm>
              <a:off x="10109890" y="4551260"/>
              <a:ext cx="540369" cy="1418701"/>
              <a:chOff x="788898" y="1613328"/>
              <a:chExt cx="206095" cy="541088"/>
            </a:xfrm>
          </p:grpSpPr>
          <p:sp>
            <p:nvSpPr>
              <p:cNvPr id="56" name="Freeform 11">
                <a:extLst>
                  <a:ext uri="{FF2B5EF4-FFF2-40B4-BE49-F238E27FC236}">
                    <a16:creationId xmlns:a16="http://schemas.microsoft.com/office/drawing/2014/main" id="{5A635922-DEA2-48FE-B2FB-3A252AA123EB}"/>
                  </a:ext>
                </a:extLst>
              </p:cNvPr>
              <p:cNvSpPr>
                <a:spLocks/>
              </p:cNvSpPr>
              <p:nvPr/>
            </p:nvSpPr>
            <p:spPr bwMode="gray">
              <a:xfrm>
                <a:off x="838973" y="1613328"/>
                <a:ext cx="96426" cy="110391"/>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张海山锐线体简" panose="02000000000000000000" charset="-122"/>
                  <a:ea typeface="张海山锐线体简" panose="02000000000000000000" charset="-122"/>
                </a:endParaRPr>
              </a:p>
            </p:txBody>
          </p:sp>
          <p:sp>
            <p:nvSpPr>
              <p:cNvPr id="57" name="Freeform 12">
                <a:extLst>
                  <a:ext uri="{FF2B5EF4-FFF2-40B4-BE49-F238E27FC236}">
                    <a16:creationId xmlns:a16="http://schemas.microsoft.com/office/drawing/2014/main" id="{0894FDC4-0DBE-4C63-BC29-FA539754D99D}"/>
                  </a:ext>
                </a:extLst>
              </p:cNvPr>
              <p:cNvSpPr>
                <a:spLocks/>
              </p:cNvSpPr>
              <p:nvPr/>
            </p:nvSpPr>
            <p:spPr bwMode="gray">
              <a:xfrm>
                <a:off x="788898" y="1735453"/>
                <a:ext cx="206095" cy="418963"/>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张海山锐线体简" panose="02000000000000000000" charset="-122"/>
                  <a:ea typeface="张海山锐线体简" panose="02000000000000000000" charset="-122"/>
                </a:endParaRPr>
              </a:p>
            </p:txBody>
          </p:sp>
        </p:grpSp>
      </p:grpSp>
      <p:cxnSp>
        <p:nvCxnSpPr>
          <p:cNvPr id="60" name="连接符: 曲线 59">
            <a:extLst>
              <a:ext uri="{FF2B5EF4-FFF2-40B4-BE49-F238E27FC236}">
                <a16:creationId xmlns:a16="http://schemas.microsoft.com/office/drawing/2014/main" id="{A29F5085-6A1C-4DC2-A37B-841AA5BAD1F6}"/>
              </a:ext>
            </a:extLst>
          </p:cNvPr>
          <p:cNvCxnSpPr>
            <a:cxnSpLocks/>
          </p:cNvCxnSpPr>
          <p:nvPr/>
        </p:nvCxnSpPr>
        <p:spPr>
          <a:xfrm rot="10800000">
            <a:off x="9406468" y="5420713"/>
            <a:ext cx="703425" cy="370488"/>
          </a:xfrm>
          <a:prstGeom prst="curvedConnector3">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9A8E11B3-86CF-4C46-8295-BAACFF51DC51}"/>
              </a:ext>
            </a:extLst>
          </p:cNvPr>
          <p:cNvCxnSpPr>
            <a:cxnSpLocks/>
          </p:cNvCxnSpPr>
          <p:nvPr/>
        </p:nvCxnSpPr>
        <p:spPr>
          <a:xfrm>
            <a:off x="2065866" y="4703660"/>
            <a:ext cx="5410201" cy="0"/>
          </a:xfrm>
          <a:prstGeom prst="straightConnector1">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5">
            <a:extLst>
              <a:ext uri="{FF2B5EF4-FFF2-40B4-BE49-F238E27FC236}">
                <a16:creationId xmlns:a16="http://schemas.microsoft.com/office/drawing/2014/main" id="{E6EA22BE-8B36-4E12-97B7-9905042CB9B8}"/>
              </a:ext>
            </a:extLst>
          </p:cNvPr>
          <p:cNvGrpSpPr/>
          <p:nvPr/>
        </p:nvGrpSpPr>
        <p:grpSpPr>
          <a:xfrm flipH="1">
            <a:off x="2071747" y="4234927"/>
            <a:ext cx="273938" cy="442092"/>
            <a:chOff x="7890331" y="1920703"/>
            <a:chExt cx="2044929" cy="3300187"/>
          </a:xfrm>
        </p:grpSpPr>
        <p:grpSp>
          <p:nvGrpSpPr>
            <p:cNvPr id="63" name="Group 6">
              <a:extLst>
                <a:ext uri="{FF2B5EF4-FFF2-40B4-BE49-F238E27FC236}">
                  <a16:creationId xmlns:a16="http://schemas.microsoft.com/office/drawing/2014/main" id="{DDF701F2-3AE7-4E82-83B7-E362252AEBAD}"/>
                </a:ext>
              </a:extLst>
            </p:cNvPr>
            <p:cNvGrpSpPr/>
            <p:nvPr/>
          </p:nvGrpSpPr>
          <p:grpSpPr>
            <a:xfrm>
              <a:off x="7890331" y="1920703"/>
              <a:ext cx="2044929" cy="3300187"/>
              <a:chOff x="3606014" y="1693837"/>
              <a:chExt cx="1447871" cy="2298210"/>
            </a:xfrm>
          </p:grpSpPr>
          <p:grpSp>
            <p:nvGrpSpPr>
              <p:cNvPr id="65" name="Group 8">
                <a:extLst>
                  <a:ext uri="{FF2B5EF4-FFF2-40B4-BE49-F238E27FC236}">
                    <a16:creationId xmlns:a16="http://schemas.microsoft.com/office/drawing/2014/main" id="{28526ABC-D82C-4863-A66D-33C5EA2CA3B4}"/>
                  </a:ext>
                </a:extLst>
              </p:cNvPr>
              <p:cNvGrpSpPr/>
              <p:nvPr/>
            </p:nvGrpSpPr>
            <p:grpSpPr>
              <a:xfrm>
                <a:off x="3606014" y="2288191"/>
                <a:ext cx="1447871" cy="1703856"/>
                <a:chOff x="1087898" y="4607261"/>
                <a:chExt cx="1447871" cy="1703856"/>
              </a:xfrm>
            </p:grpSpPr>
            <p:sp>
              <p:nvSpPr>
                <p:cNvPr id="72" name="Freeform 15">
                  <a:extLst>
                    <a:ext uri="{FF2B5EF4-FFF2-40B4-BE49-F238E27FC236}">
                      <a16:creationId xmlns:a16="http://schemas.microsoft.com/office/drawing/2014/main" id="{06061E6E-334B-429A-BAEE-1802DCC9E9C5}"/>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73" name="Freeform 16">
                  <a:extLst>
                    <a:ext uri="{FF2B5EF4-FFF2-40B4-BE49-F238E27FC236}">
                      <a16:creationId xmlns:a16="http://schemas.microsoft.com/office/drawing/2014/main" id="{F9F19B48-F08C-42D6-880D-D297BE87CBD8}"/>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66" name="Freeform 9">
                <a:extLst>
                  <a:ext uri="{FF2B5EF4-FFF2-40B4-BE49-F238E27FC236}">
                    <a16:creationId xmlns:a16="http://schemas.microsoft.com/office/drawing/2014/main" id="{1446F810-05E1-4DFB-B34B-A8A907D122E1}"/>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67" name="Group 10">
                <a:extLst>
                  <a:ext uri="{FF2B5EF4-FFF2-40B4-BE49-F238E27FC236}">
                    <a16:creationId xmlns:a16="http://schemas.microsoft.com/office/drawing/2014/main" id="{27272B3C-2268-4F61-91F7-F78EA10B55C1}"/>
                  </a:ext>
                </a:extLst>
              </p:cNvPr>
              <p:cNvGrpSpPr/>
              <p:nvPr/>
            </p:nvGrpSpPr>
            <p:grpSpPr>
              <a:xfrm>
                <a:off x="3966166" y="1693837"/>
                <a:ext cx="662753" cy="458447"/>
                <a:chOff x="3977399" y="1764456"/>
                <a:chExt cx="662753" cy="458447"/>
              </a:xfrm>
            </p:grpSpPr>
            <p:sp>
              <p:nvSpPr>
                <p:cNvPr id="68" name="Rectangle 3">
                  <a:extLst>
                    <a:ext uri="{FF2B5EF4-FFF2-40B4-BE49-F238E27FC236}">
                      <a16:creationId xmlns:a16="http://schemas.microsoft.com/office/drawing/2014/main" id="{647AED9F-9CDE-47AE-A347-C5A5E00C2F12}"/>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69" name="Right Triangle 7">
                  <a:extLst>
                    <a:ext uri="{FF2B5EF4-FFF2-40B4-BE49-F238E27FC236}">
                      <a16:creationId xmlns:a16="http://schemas.microsoft.com/office/drawing/2014/main" id="{BAE4E797-C55E-4CDC-BFFA-AB7659FF8903}"/>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70" name="Right Triangle 7">
                  <a:extLst>
                    <a:ext uri="{FF2B5EF4-FFF2-40B4-BE49-F238E27FC236}">
                      <a16:creationId xmlns:a16="http://schemas.microsoft.com/office/drawing/2014/main" id="{4E8234F5-B254-4F38-8B32-E2CA33EF8C7D}"/>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71" name="Right Triangle 7">
                  <a:extLst>
                    <a:ext uri="{FF2B5EF4-FFF2-40B4-BE49-F238E27FC236}">
                      <a16:creationId xmlns:a16="http://schemas.microsoft.com/office/drawing/2014/main" id="{F9B26A19-9A6D-4785-A870-FFB5657583BD}"/>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64" name="Text Placeholder 33">
              <a:extLst>
                <a:ext uri="{FF2B5EF4-FFF2-40B4-BE49-F238E27FC236}">
                  <a16:creationId xmlns:a16="http://schemas.microsoft.com/office/drawing/2014/main" id="{97AC9CD6-CC7B-4B42-805C-CC32775CD6BD}"/>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grpSp>
        <p:nvGrpSpPr>
          <p:cNvPr id="74" name="Group 5">
            <a:extLst>
              <a:ext uri="{FF2B5EF4-FFF2-40B4-BE49-F238E27FC236}">
                <a16:creationId xmlns:a16="http://schemas.microsoft.com/office/drawing/2014/main" id="{62BAD44B-9A71-48FD-8FD2-39574A4D7D9A}"/>
              </a:ext>
            </a:extLst>
          </p:cNvPr>
          <p:cNvGrpSpPr/>
          <p:nvPr/>
        </p:nvGrpSpPr>
        <p:grpSpPr>
          <a:xfrm flipH="1">
            <a:off x="9967246" y="5838295"/>
            <a:ext cx="273938" cy="442092"/>
            <a:chOff x="7890331" y="1920703"/>
            <a:chExt cx="2044929" cy="3300187"/>
          </a:xfrm>
        </p:grpSpPr>
        <p:grpSp>
          <p:nvGrpSpPr>
            <p:cNvPr id="75" name="Group 6">
              <a:extLst>
                <a:ext uri="{FF2B5EF4-FFF2-40B4-BE49-F238E27FC236}">
                  <a16:creationId xmlns:a16="http://schemas.microsoft.com/office/drawing/2014/main" id="{38DDE831-7DEA-42C1-8EE6-34C996021AE6}"/>
                </a:ext>
              </a:extLst>
            </p:cNvPr>
            <p:cNvGrpSpPr/>
            <p:nvPr/>
          </p:nvGrpSpPr>
          <p:grpSpPr>
            <a:xfrm>
              <a:off x="7890331" y="1920703"/>
              <a:ext cx="2044929" cy="3300187"/>
              <a:chOff x="3606014" y="1693837"/>
              <a:chExt cx="1447871" cy="2298210"/>
            </a:xfrm>
          </p:grpSpPr>
          <p:grpSp>
            <p:nvGrpSpPr>
              <p:cNvPr id="77" name="Group 8">
                <a:extLst>
                  <a:ext uri="{FF2B5EF4-FFF2-40B4-BE49-F238E27FC236}">
                    <a16:creationId xmlns:a16="http://schemas.microsoft.com/office/drawing/2014/main" id="{FBA71023-C75D-47EA-999E-4A5ED0A2053B}"/>
                  </a:ext>
                </a:extLst>
              </p:cNvPr>
              <p:cNvGrpSpPr/>
              <p:nvPr/>
            </p:nvGrpSpPr>
            <p:grpSpPr>
              <a:xfrm>
                <a:off x="3606014" y="2288191"/>
                <a:ext cx="1447871" cy="1703856"/>
                <a:chOff x="1087898" y="4607261"/>
                <a:chExt cx="1447871" cy="1703856"/>
              </a:xfrm>
            </p:grpSpPr>
            <p:sp>
              <p:nvSpPr>
                <p:cNvPr id="84" name="Freeform 15">
                  <a:extLst>
                    <a:ext uri="{FF2B5EF4-FFF2-40B4-BE49-F238E27FC236}">
                      <a16:creationId xmlns:a16="http://schemas.microsoft.com/office/drawing/2014/main" id="{B83FF1CE-F6BC-44D5-A328-C39B6A9AB4F9}"/>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85" name="Freeform 16">
                  <a:extLst>
                    <a:ext uri="{FF2B5EF4-FFF2-40B4-BE49-F238E27FC236}">
                      <a16:creationId xmlns:a16="http://schemas.microsoft.com/office/drawing/2014/main" id="{91B97186-5E3A-46C9-BA17-DB391D70AB7A}"/>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78" name="Freeform 9">
                <a:extLst>
                  <a:ext uri="{FF2B5EF4-FFF2-40B4-BE49-F238E27FC236}">
                    <a16:creationId xmlns:a16="http://schemas.microsoft.com/office/drawing/2014/main" id="{06B8B5FA-1356-4DAD-9028-CBC93C2D1449}"/>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79" name="Group 10">
                <a:extLst>
                  <a:ext uri="{FF2B5EF4-FFF2-40B4-BE49-F238E27FC236}">
                    <a16:creationId xmlns:a16="http://schemas.microsoft.com/office/drawing/2014/main" id="{372A3CAB-4F57-48E8-A78C-9AF64943F175}"/>
                  </a:ext>
                </a:extLst>
              </p:cNvPr>
              <p:cNvGrpSpPr/>
              <p:nvPr/>
            </p:nvGrpSpPr>
            <p:grpSpPr>
              <a:xfrm>
                <a:off x="3966166" y="1693837"/>
                <a:ext cx="662753" cy="458447"/>
                <a:chOff x="3977399" y="1764456"/>
                <a:chExt cx="662753" cy="458447"/>
              </a:xfrm>
            </p:grpSpPr>
            <p:sp>
              <p:nvSpPr>
                <p:cNvPr id="80" name="Rectangle 3">
                  <a:extLst>
                    <a:ext uri="{FF2B5EF4-FFF2-40B4-BE49-F238E27FC236}">
                      <a16:creationId xmlns:a16="http://schemas.microsoft.com/office/drawing/2014/main" id="{65403581-C473-4760-B52B-F5CDDAD6200F}"/>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81" name="Right Triangle 7">
                  <a:extLst>
                    <a:ext uri="{FF2B5EF4-FFF2-40B4-BE49-F238E27FC236}">
                      <a16:creationId xmlns:a16="http://schemas.microsoft.com/office/drawing/2014/main" id="{241C0B8A-1DCF-4E1C-A699-63BA75971E6B}"/>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82" name="Right Triangle 7">
                  <a:extLst>
                    <a:ext uri="{FF2B5EF4-FFF2-40B4-BE49-F238E27FC236}">
                      <a16:creationId xmlns:a16="http://schemas.microsoft.com/office/drawing/2014/main" id="{AC7ABDC1-1DCD-4DD3-917E-738DA0BE6245}"/>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83" name="Right Triangle 7">
                  <a:extLst>
                    <a:ext uri="{FF2B5EF4-FFF2-40B4-BE49-F238E27FC236}">
                      <a16:creationId xmlns:a16="http://schemas.microsoft.com/office/drawing/2014/main" id="{E19138B0-B7AF-4C35-9FF0-E2C2D6B141FA}"/>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76" name="Text Placeholder 33">
              <a:extLst>
                <a:ext uri="{FF2B5EF4-FFF2-40B4-BE49-F238E27FC236}">
                  <a16:creationId xmlns:a16="http://schemas.microsoft.com/office/drawing/2014/main" id="{A1502B9E-9FA3-47DC-A69F-5D9993F773A5}"/>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grpSp>
        <p:nvGrpSpPr>
          <p:cNvPr id="86" name="组合 85">
            <a:extLst>
              <a:ext uri="{FF2B5EF4-FFF2-40B4-BE49-F238E27FC236}">
                <a16:creationId xmlns:a16="http://schemas.microsoft.com/office/drawing/2014/main" id="{889231DE-30A3-4463-8811-5B3B0ED761EB}"/>
              </a:ext>
            </a:extLst>
          </p:cNvPr>
          <p:cNvGrpSpPr/>
          <p:nvPr/>
        </p:nvGrpSpPr>
        <p:grpSpPr>
          <a:xfrm>
            <a:off x="5956229" y="5063923"/>
            <a:ext cx="479735" cy="455268"/>
            <a:chOff x="9699343" y="3529804"/>
            <a:chExt cx="479735" cy="455268"/>
          </a:xfrm>
        </p:grpSpPr>
        <p:grpSp>
          <p:nvGrpSpPr>
            <p:cNvPr id="87" name="Group 5">
              <a:extLst>
                <a:ext uri="{FF2B5EF4-FFF2-40B4-BE49-F238E27FC236}">
                  <a16:creationId xmlns:a16="http://schemas.microsoft.com/office/drawing/2014/main" id="{34EB14A2-F23B-476E-AE1B-2AEB68222423}"/>
                </a:ext>
              </a:extLst>
            </p:cNvPr>
            <p:cNvGrpSpPr/>
            <p:nvPr/>
          </p:nvGrpSpPr>
          <p:grpSpPr>
            <a:xfrm flipH="1">
              <a:off x="9699343" y="3529804"/>
              <a:ext cx="273938" cy="442092"/>
              <a:chOff x="7890331" y="1920703"/>
              <a:chExt cx="2044929" cy="3300187"/>
            </a:xfrm>
          </p:grpSpPr>
          <p:grpSp>
            <p:nvGrpSpPr>
              <p:cNvPr id="100" name="Group 6">
                <a:extLst>
                  <a:ext uri="{FF2B5EF4-FFF2-40B4-BE49-F238E27FC236}">
                    <a16:creationId xmlns:a16="http://schemas.microsoft.com/office/drawing/2014/main" id="{FA87B668-AE66-4794-A9BC-4FC1D804F228}"/>
                  </a:ext>
                </a:extLst>
              </p:cNvPr>
              <p:cNvGrpSpPr/>
              <p:nvPr/>
            </p:nvGrpSpPr>
            <p:grpSpPr>
              <a:xfrm>
                <a:off x="7890331" y="1920703"/>
                <a:ext cx="2044929" cy="3300187"/>
                <a:chOff x="3606014" y="1693837"/>
                <a:chExt cx="1447871" cy="2298210"/>
              </a:xfrm>
            </p:grpSpPr>
            <p:grpSp>
              <p:nvGrpSpPr>
                <p:cNvPr id="102" name="Group 8">
                  <a:extLst>
                    <a:ext uri="{FF2B5EF4-FFF2-40B4-BE49-F238E27FC236}">
                      <a16:creationId xmlns:a16="http://schemas.microsoft.com/office/drawing/2014/main" id="{C5962B48-E376-4E88-8887-F0213F883774}"/>
                    </a:ext>
                  </a:extLst>
                </p:cNvPr>
                <p:cNvGrpSpPr/>
                <p:nvPr/>
              </p:nvGrpSpPr>
              <p:grpSpPr>
                <a:xfrm>
                  <a:off x="3606014" y="2288191"/>
                  <a:ext cx="1447871" cy="1703856"/>
                  <a:chOff x="1087898" y="4607261"/>
                  <a:chExt cx="1447871" cy="1703856"/>
                </a:xfrm>
              </p:grpSpPr>
              <p:sp>
                <p:nvSpPr>
                  <p:cNvPr id="109" name="Freeform 15">
                    <a:extLst>
                      <a:ext uri="{FF2B5EF4-FFF2-40B4-BE49-F238E27FC236}">
                        <a16:creationId xmlns:a16="http://schemas.microsoft.com/office/drawing/2014/main" id="{713F20D2-CFFA-4D41-9023-1D9AA7AA32D8}"/>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110" name="Freeform 16">
                    <a:extLst>
                      <a:ext uri="{FF2B5EF4-FFF2-40B4-BE49-F238E27FC236}">
                        <a16:creationId xmlns:a16="http://schemas.microsoft.com/office/drawing/2014/main" id="{6BDCD817-E398-465B-9DB4-FCE6329C07D1}"/>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103" name="Freeform 9">
                  <a:extLst>
                    <a:ext uri="{FF2B5EF4-FFF2-40B4-BE49-F238E27FC236}">
                      <a16:creationId xmlns:a16="http://schemas.microsoft.com/office/drawing/2014/main" id="{E4F31389-0B39-4A70-9463-26D08CFF4A3A}"/>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104" name="Group 10">
                  <a:extLst>
                    <a:ext uri="{FF2B5EF4-FFF2-40B4-BE49-F238E27FC236}">
                      <a16:creationId xmlns:a16="http://schemas.microsoft.com/office/drawing/2014/main" id="{080A23E9-A8E4-47D4-BA59-2A17ED61C4EA}"/>
                    </a:ext>
                  </a:extLst>
                </p:cNvPr>
                <p:cNvGrpSpPr/>
                <p:nvPr/>
              </p:nvGrpSpPr>
              <p:grpSpPr>
                <a:xfrm>
                  <a:off x="3966166" y="1693837"/>
                  <a:ext cx="662753" cy="458447"/>
                  <a:chOff x="3977399" y="1764456"/>
                  <a:chExt cx="662753" cy="458447"/>
                </a:xfrm>
              </p:grpSpPr>
              <p:sp>
                <p:nvSpPr>
                  <p:cNvPr id="105" name="Rectangle 3">
                    <a:extLst>
                      <a:ext uri="{FF2B5EF4-FFF2-40B4-BE49-F238E27FC236}">
                        <a16:creationId xmlns:a16="http://schemas.microsoft.com/office/drawing/2014/main" id="{42031DC8-AF6E-43BA-A80B-59AFC371BB41}"/>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106" name="Right Triangle 7">
                    <a:extLst>
                      <a:ext uri="{FF2B5EF4-FFF2-40B4-BE49-F238E27FC236}">
                        <a16:creationId xmlns:a16="http://schemas.microsoft.com/office/drawing/2014/main" id="{36CE2947-1B43-41F8-8387-6E9AB912175D}"/>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107" name="Right Triangle 7">
                    <a:extLst>
                      <a:ext uri="{FF2B5EF4-FFF2-40B4-BE49-F238E27FC236}">
                        <a16:creationId xmlns:a16="http://schemas.microsoft.com/office/drawing/2014/main" id="{98C0DD69-842F-432E-86D9-DDB6DA16FF2F}"/>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108" name="Right Triangle 7">
                    <a:extLst>
                      <a:ext uri="{FF2B5EF4-FFF2-40B4-BE49-F238E27FC236}">
                        <a16:creationId xmlns:a16="http://schemas.microsoft.com/office/drawing/2014/main" id="{181910E4-3C13-4539-BBC6-3195F85A854D}"/>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101" name="Text Placeholder 33">
                <a:extLst>
                  <a:ext uri="{FF2B5EF4-FFF2-40B4-BE49-F238E27FC236}">
                    <a16:creationId xmlns:a16="http://schemas.microsoft.com/office/drawing/2014/main" id="{09E8A12F-215F-4C2F-87B0-F2FD87BD14C9}"/>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grpSp>
          <p:nvGrpSpPr>
            <p:cNvPr id="88" name="Group 5">
              <a:extLst>
                <a:ext uri="{FF2B5EF4-FFF2-40B4-BE49-F238E27FC236}">
                  <a16:creationId xmlns:a16="http://schemas.microsoft.com/office/drawing/2014/main" id="{7EA3903F-F07F-4120-A7C5-0C8919F44F44}"/>
                </a:ext>
              </a:extLst>
            </p:cNvPr>
            <p:cNvGrpSpPr/>
            <p:nvPr/>
          </p:nvGrpSpPr>
          <p:grpSpPr>
            <a:xfrm flipH="1">
              <a:off x="9905140" y="3542980"/>
              <a:ext cx="273938" cy="442092"/>
              <a:chOff x="7890331" y="1920703"/>
              <a:chExt cx="2044929" cy="3300187"/>
            </a:xfrm>
          </p:grpSpPr>
          <p:grpSp>
            <p:nvGrpSpPr>
              <p:cNvPr id="89" name="Group 6">
                <a:extLst>
                  <a:ext uri="{FF2B5EF4-FFF2-40B4-BE49-F238E27FC236}">
                    <a16:creationId xmlns:a16="http://schemas.microsoft.com/office/drawing/2014/main" id="{2140DED0-0789-4E50-8A0F-3B66417B7188}"/>
                  </a:ext>
                </a:extLst>
              </p:cNvPr>
              <p:cNvGrpSpPr/>
              <p:nvPr/>
            </p:nvGrpSpPr>
            <p:grpSpPr>
              <a:xfrm>
                <a:off x="7890331" y="1920703"/>
                <a:ext cx="2044929" cy="3300187"/>
                <a:chOff x="3606014" y="1693837"/>
                <a:chExt cx="1447871" cy="2298210"/>
              </a:xfrm>
            </p:grpSpPr>
            <p:grpSp>
              <p:nvGrpSpPr>
                <p:cNvPr id="91" name="Group 8">
                  <a:extLst>
                    <a:ext uri="{FF2B5EF4-FFF2-40B4-BE49-F238E27FC236}">
                      <a16:creationId xmlns:a16="http://schemas.microsoft.com/office/drawing/2014/main" id="{235E43DB-BE3F-4BA4-92C6-C94F48BDC511}"/>
                    </a:ext>
                  </a:extLst>
                </p:cNvPr>
                <p:cNvGrpSpPr/>
                <p:nvPr/>
              </p:nvGrpSpPr>
              <p:grpSpPr>
                <a:xfrm>
                  <a:off x="3606014" y="2288191"/>
                  <a:ext cx="1447871" cy="1703856"/>
                  <a:chOff x="1087898" y="4607261"/>
                  <a:chExt cx="1447871" cy="1703856"/>
                </a:xfrm>
              </p:grpSpPr>
              <p:sp>
                <p:nvSpPr>
                  <p:cNvPr id="98" name="Freeform 15">
                    <a:extLst>
                      <a:ext uri="{FF2B5EF4-FFF2-40B4-BE49-F238E27FC236}">
                        <a16:creationId xmlns:a16="http://schemas.microsoft.com/office/drawing/2014/main" id="{BE453EF5-DC86-4AE8-9A62-8448B3D0ABF6}"/>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99" name="Freeform 16">
                    <a:extLst>
                      <a:ext uri="{FF2B5EF4-FFF2-40B4-BE49-F238E27FC236}">
                        <a16:creationId xmlns:a16="http://schemas.microsoft.com/office/drawing/2014/main" id="{0D80C85B-F488-42B4-A030-797C0AD6902A}"/>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92" name="Freeform 9">
                  <a:extLst>
                    <a:ext uri="{FF2B5EF4-FFF2-40B4-BE49-F238E27FC236}">
                      <a16:creationId xmlns:a16="http://schemas.microsoft.com/office/drawing/2014/main" id="{1C5C74F8-11A6-46C1-BCCF-677D5A1C1A88}"/>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93" name="Group 10">
                  <a:extLst>
                    <a:ext uri="{FF2B5EF4-FFF2-40B4-BE49-F238E27FC236}">
                      <a16:creationId xmlns:a16="http://schemas.microsoft.com/office/drawing/2014/main" id="{30C381CF-D667-4F6A-880E-2CA5A57691D3}"/>
                    </a:ext>
                  </a:extLst>
                </p:cNvPr>
                <p:cNvGrpSpPr/>
                <p:nvPr/>
              </p:nvGrpSpPr>
              <p:grpSpPr>
                <a:xfrm>
                  <a:off x="3966166" y="1693837"/>
                  <a:ext cx="662753" cy="458447"/>
                  <a:chOff x="3977399" y="1764456"/>
                  <a:chExt cx="662753" cy="458447"/>
                </a:xfrm>
              </p:grpSpPr>
              <p:sp>
                <p:nvSpPr>
                  <p:cNvPr id="94" name="Rectangle 3">
                    <a:extLst>
                      <a:ext uri="{FF2B5EF4-FFF2-40B4-BE49-F238E27FC236}">
                        <a16:creationId xmlns:a16="http://schemas.microsoft.com/office/drawing/2014/main" id="{EC073392-2056-4940-8884-CF3805180D44}"/>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95" name="Right Triangle 7">
                    <a:extLst>
                      <a:ext uri="{FF2B5EF4-FFF2-40B4-BE49-F238E27FC236}">
                        <a16:creationId xmlns:a16="http://schemas.microsoft.com/office/drawing/2014/main" id="{4B5F0E16-972C-474E-945A-E32A06260F88}"/>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96" name="Right Triangle 7">
                    <a:extLst>
                      <a:ext uri="{FF2B5EF4-FFF2-40B4-BE49-F238E27FC236}">
                        <a16:creationId xmlns:a16="http://schemas.microsoft.com/office/drawing/2014/main" id="{F974157C-6112-40EB-AEE5-16EC1A03837C}"/>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97" name="Right Triangle 7">
                    <a:extLst>
                      <a:ext uri="{FF2B5EF4-FFF2-40B4-BE49-F238E27FC236}">
                        <a16:creationId xmlns:a16="http://schemas.microsoft.com/office/drawing/2014/main" id="{E1A6D564-88A3-41B8-8012-CC74B60897C7}"/>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90" name="Text Placeholder 33">
                <a:extLst>
                  <a:ext uri="{FF2B5EF4-FFF2-40B4-BE49-F238E27FC236}">
                    <a16:creationId xmlns:a16="http://schemas.microsoft.com/office/drawing/2014/main" id="{0DDF817F-5F57-48F8-99F6-23C1579F0FF1}"/>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grpSp>
    </p:spTree>
    <p:extLst>
      <p:ext uri="{BB962C8B-B14F-4D97-AF65-F5344CB8AC3E}">
        <p14:creationId xmlns:p14="http://schemas.microsoft.com/office/powerpoint/2010/main" val="313579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nodeType="afterEffect">
                                  <p:stCondLst>
                                    <p:cond delay="0"/>
                                  </p:stCondLst>
                                  <p:childTnLst>
                                    <p:animMotion origin="layout" path="M 2.08333E-7 1.48148E-6 L 0.17604 0.00254 " pathEditMode="relative" rAng="0" ptsTypes="AA">
                                      <p:cBhvr>
                                        <p:cTn id="9" dur="500" fill="hold"/>
                                        <p:tgtEl>
                                          <p:spTgt spid="62"/>
                                        </p:tgtEl>
                                        <p:attrNameLst>
                                          <p:attrName>ppt_x</p:attrName>
                                          <p:attrName>ppt_y</p:attrName>
                                        </p:attrNameLst>
                                      </p:cBhvr>
                                      <p:rCtr x="8802" y="116"/>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4"/>
                                        </p:tgtEl>
                                        <p:attrNameLst>
                                          <p:attrName>style.visibility</p:attrName>
                                        </p:attrNameLst>
                                      </p:cBhvr>
                                      <p:to>
                                        <p:strVal val="visible"/>
                                      </p:to>
                                    </p:set>
                                  </p:childTnLst>
                                </p:cTn>
                              </p:par>
                            </p:childTnLst>
                          </p:cTn>
                        </p:par>
                        <p:par>
                          <p:cTn id="14" fill="hold">
                            <p:stCondLst>
                              <p:cond delay="0"/>
                            </p:stCondLst>
                            <p:childTnLst>
                              <p:par>
                                <p:cTn id="15" presetID="42" presetClass="path" presetSubtype="0" accel="50000" decel="50000" fill="hold" nodeType="afterEffect">
                                  <p:stCondLst>
                                    <p:cond delay="0"/>
                                  </p:stCondLst>
                                  <p:childTnLst>
                                    <p:animMotion origin="layout" path="M 3.95833E-6 -4.81481E-6 L -0.46719 0.00047 " pathEditMode="relative" rAng="0" ptsTypes="AA">
                                      <p:cBhvr>
                                        <p:cTn id="16" dur="500" fill="hold"/>
                                        <p:tgtEl>
                                          <p:spTgt spid="74"/>
                                        </p:tgtEl>
                                        <p:attrNameLst>
                                          <p:attrName>ppt_x</p:attrName>
                                          <p:attrName>ppt_y</p:attrName>
                                        </p:attrNameLst>
                                      </p:cBhvr>
                                      <p:rCtr x="-23359" y="23"/>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childTnLst>
                          </p:cTn>
                        </p:par>
                        <p:par>
                          <p:cTn id="21" fill="hold">
                            <p:stCondLst>
                              <p:cond delay="0"/>
                            </p:stCondLst>
                            <p:childTnLst>
                              <p:par>
                                <p:cTn id="22" presetID="42" presetClass="path" presetSubtype="0" accel="50000" decel="50000" fill="hold" nodeType="afterEffect">
                                  <p:stCondLst>
                                    <p:cond delay="0"/>
                                  </p:stCondLst>
                                  <p:childTnLst>
                                    <p:animMotion origin="layout" path="M -3.125E-6 2.22222E-6 L 0.09401 -0.00047 " pathEditMode="relative" rAng="0" ptsTypes="AA">
                                      <p:cBhvr>
                                        <p:cTn id="23" dur="500" fill="hold"/>
                                        <p:tgtEl>
                                          <p:spTgt spid="86"/>
                                        </p:tgtEl>
                                        <p:attrNameLst>
                                          <p:attrName>ppt_x</p:attrName>
                                          <p:attrName>ppt_y</p:attrName>
                                        </p:attrNameLst>
                                      </p:cBhvr>
                                      <p:rCtr x="4701"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3E140CE-134B-42AF-AF07-3DADF50433C6}"/>
              </a:ext>
            </a:extLst>
          </p:cNvPr>
          <p:cNvSpPr>
            <a:spLocks noGrp="1"/>
          </p:cNvSpPr>
          <p:nvPr>
            <p:ph sz="quarter" idx="10"/>
          </p:nvPr>
        </p:nvSpPr>
        <p:spPr/>
        <p:txBody>
          <a:bodyPr/>
          <a:lstStyle/>
          <a:p>
            <a:r>
              <a:rPr lang="zh-CN" altLang="en-US" dirty="0"/>
              <a:t>企业银行化带来的好处</a:t>
            </a:r>
          </a:p>
        </p:txBody>
      </p:sp>
      <p:sp>
        <p:nvSpPr>
          <p:cNvPr id="3" name="内容占位符 2">
            <a:extLst>
              <a:ext uri="{FF2B5EF4-FFF2-40B4-BE49-F238E27FC236}">
                <a16:creationId xmlns:a16="http://schemas.microsoft.com/office/drawing/2014/main" id="{743A28AE-E95C-4306-A6F1-CF5AAA0C72CB}"/>
              </a:ext>
            </a:extLst>
          </p:cNvPr>
          <p:cNvSpPr>
            <a:spLocks noGrp="1"/>
          </p:cNvSpPr>
          <p:nvPr>
            <p:ph sz="quarter" idx="11"/>
          </p:nvPr>
        </p:nvSpPr>
        <p:spPr/>
        <p:txBody>
          <a:bodyPr/>
          <a:lstStyle/>
          <a:p>
            <a:r>
              <a:rPr lang="zh-CN" altLang="en-US" dirty="0"/>
              <a:t>摆脱第三方支付，自己控制所有的“资金流”</a:t>
            </a:r>
          </a:p>
        </p:txBody>
      </p:sp>
      <p:grpSp>
        <p:nvGrpSpPr>
          <p:cNvPr id="52" name="组合 51">
            <a:extLst>
              <a:ext uri="{FF2B5EF4-FFF2-40B4-BE49-F238E27FC236}">
                <a16:creationId xmlns:a16="http://schemas.microsoft.com/office/drawing/2014/main" id="{A8C1564A-A774-47B5-9CC4-35C5A4863E84}"/>
              </a:ext>
            </a:extLst>
          </p:cNvPr>
          <p:cNvGrpSpPr/>
          <p:nvPr/>
        </p:nvGrpSpPr>
        <p:grpSpPr>
          <a:xfrm>
            <a:off x="2575892" y="1983695"/>
            <a:ext cx="7065881" cy="1156855"/>
            <a:chOff x="2575892" y="1983695"/>
            <a:chExt cx="7065881" cy="1156855"/>
          </a:xfrm>
        </p:grpSpPr>
        <p:grpSp>
          <p:nvGrpSpPr>
            <p:cNvPr id="28" name="Group 35">
              <a:extLst>
                <a:ext uri="{FF2B5EF4-FFF2-40B4-BE49-F238E27FC236}">
                  <a16:creationId xmlns:a16="http://schemas.microsoft.com/office/drawing/2014/main" id="{64C788BB-D5E0-44E5-B058-4820C8CC6EB6}"/>
                </a:ext>
              </a:extLst>
            </p:cNvPr>
            <p:cNvGrpSpPr/>
            <p:nvPr/>
          </p:nvGrpSpPr>
          <p:grpSpPr>
            <a:xfrm>
              <a:off x="2575892" y="1983695"/>
              <a:ext cx="629403" cy="629403"/>
              <a:chOff x="1619438" y="2077039"/>
              <a:chExt cx="753808" cy="753808"/>
            </a:xfrm>
          </p:grpSpPr>
          <p:sp>
            <p:nvSpPr>
              <p:cNvPr id="29" name="Oval 36">
                <a:extLst>
                  <a:ext uri="{FF2B5EF4-FFF2-40B4-BE49-F238E27FC236}">
                    <a16:creationId xmlns:a16="http://schemas.microsoft.com/office/drawing/2014/main" id="{B8BC71EC-33B3-44EA-9385-D0574C7B9D41}"/>
                  </a:ext>
                </a:extLst>
              </p:cNvPr>
              <p:cNvSpPr/>
              <p:nvPr/>
            </p:nvSpPr>
            <p:spPr>
              <a:xfrm>
                <a:off x="1619438" y="2077039"/>
                <a:ext cx="753808" cy="753808"/>
              </a:xfrm>
              <a:prstGeom prst="ellipse">
                <a:avLst/>
              </a:prstGeom>
              <a:solidFill>
                <a:srgbClr val="0EBEA9"/>
              </a:solidFill>
              <a:ln w="12700" cap="flat" cmpd="sng" algn="ctr">
                <a:noFill/>
                <a:prstDash val="solid"/>
                <a:miter lim="800000"/>
              </a:ln>
              <a:effectLst/>
            </p:spPr>
            <p:txBody>
              <a:bodyPr rtlCol="0" anchor="ctr">
                <a:noAutofit/>
              </a:bodyPr>
              <a:lstStyle/>
              <a:p>
                <a:pPr algn="ctr">
                  <a:defRPr/>
                </a:pPr>
                <a:endParaRPr lang="en-US" sz="2400" kern="0">
                  <a:solidFill>
                    <a:prstClr val="white"/>
                  </a:solidFill>
                  <a:latin typeface="微软雅黑" panose="020B0503020204020204" pitchFamily="34" charset="-122"/>
                  <a:ea typeface="微软雅黑" panose="020B0503020204020204" pitchFamily="34" charset="-122"/>
                </a:endParaRPr>
              </a:p>
            </p:txBody>
          </p:sp>
          <p:grpSp>
            <p:nvGrpSpPr>
              <p:cNvPr id="30" name="Group 704">
                <a:extLst>
                  <a:ext uri="{FF2B5EF4-FFF2-40B4-BE49-F238E27FC236}">
                    <a16:creationId xmlns:a16="http://schemas.microsoft.com/office/drawing/2014/main" id="{85D6FA7A-3E2A-4F78-A5A7-6600F7572466}"/>
                  </a:ext>
                </a:extLst>
              </p:cNvPr>
              <p:cNvGrpSpPr>
                <a:grpSpLocks/>
              </p:cNvGrpSpPr>
              <p:nvPr/>
            </p:nvGrpSpPr>
            <p:grpSpPr bwMode="auto">
              <a:xfrm>
                <a:off x="1868177" y="2262524"/>
                <a:ext cx="318604" cy="394204"/>
                <a:chOff x="0" y="0"/>
                <a:chExt cx="464" cy="573"/>
              </a:xfrm>
              <a:solidFill>
                <a:sysClr val="window" lastClr="FFFFFF"/>
              </a:solidFill>
            </p:grpSpPr>
            <p:sp>
              <p:nvSpPr>
                <p:cNvPr id="31" name="AutoShape 702">
                  <a:extLst>
                    <a:ext uri="{FF2B5EF4-FFF2-40B4-BE49-F238E27FC236}">
                      <a16:creationId xmlns:a16="http://schemas.microsoft.com/office/drawing/2014/main" id="{B68E78C3-15B3-4E09-9ACC-0EC4F845B63E}"/>
                    </a:ext>
                  </a:extLst>
                </p:cNvPr>
                <p:cNvSpPr>
                  <a:spLocks/>
                </p:cNvSpPr>
                <p:nvPr/>
              </p:nvSpPr>
              <p:spPr bwMode="auto">
                <a:xfrm>
                  <a:off x="88" y="24"/>
                  <a:ext cx="376" cy="322"/>
                </a:xfrm>
                <a:custGeom>
                  <a:avLst/>
                  <a:gdLst>
                    <a:gd name="T0" fmla="*/ 0 w 21115"/>
                    <a:gd name="T1" fmla="*/ 0 h 18556"/>
                    <a:gd name="T2" fmla="*/ 0 w 21115"/>
                    <a:gd name="T3" fmla="*/ 0 h 18556"/>
                    <a:gd name="T4" fmla="*/ 0 w 21115"/>
                    <a:gd name="T5" fmla="*/ 0 h 18556"/>
                    <a:gd name="T6" fmla="*/ 0 w 21115"/>
                    <a:gd name="T7" fmla="*/ 0 h 18556"/>
                    <a:gd name="T8" fmla="*/ 0 w 21115"/>
                    <a:gd name="T9" fmla="*/ 0 h 18556"/>
                    <a:gd name="T10" fmla="*/ 0 w 21115"/>
                    <a:gd name="T11" fmla="*/ 0 h 18556"/>
                    <a:gd name="T12" fmla="*/ 0 w 21115"/>
                    <a:gd name="T13" fmla="*/ 0 h 18556"/>
                    <a:gd name="T14" fmla="*/ 0 w 21115"/>
                    <a:gd name="T15" fmla="*/ 0 h 18556"/>
                    <a:gd name="T16" fmla="*/ 0 w 21115"/>
                    <a:gd name="T17" fmla="*/ 0 h 18556"/>
                    <a:gd name="T18" fmla="*/ 0 w 21115"/>
                    <a:gd name="T19" fmla="*/ 0 h 18556"/>
                    <a:gd name="T20" fmla="*/ 0 w 21115"/>
                    <a:gd name="T21" fmla="*/ 0 h 185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115" h="18556">
                      <a:moveTo>
                        <a:pt x="20779" y="3635"/>
                      </a:moveTo>
                      <a:cubicBezTo>
                        <a:pt x="20779" y="3635"/>
                        <a:pt x="16054" y="3835"/>
                        <a:pt x="13538" y="4151"/>
                      </a:cubicBezTo>
                      <a:cubicBezTo>
                        <a:pt x="12114" y="4330"/>
                        <a:pt x="13006" y="1476"/>
                        <a:pt x="13006" y="911"/>
                      </a:cubicBezTo>
                      <a:cubicBezTo>
                        <a:pt x="13006" y="-1684"/>
                        <a:pt x="0" y="2094"/>
                        <a:pt x="0" y="2094"/>
                      </a:cubicBezTo>
                      <a:lnTo>
                        <a:pt x="0" y="17384"/>
                      </a:lnTo>
                      <a:cubicBezTo>
                        <a:pt x="0" y="17384"/>
                        <a:pt x="988" y="17824"/>
                        <a:pt x="2373" y="17286"/>
                      </a:cubicBezTo>
                      <a:cubicBezTo>
                        <a:pt x="5889" y="15919"/>
                        <a:pt x="11968" y="13959"/>
                        <a:pt x="10988" y="17189"/>
                      </a:cubicBezTo>
                      <a:cubicBezTo>
                        <a:pt x="10160" y="19916"/>
                        <a:pt x="20491" y="17722"/>
                        <a:pt x="20491" y="17722"/>
                      </a:cubicBezTo>
                      <a:cubicBezTo>
                        <a:pt x="20491" y="17722"/>
                        <a:pt x="19749" y="12037"/>
                        <a:pt x="20675" y="8735"/>
                      </a:cubicBezTo>
                      <a:cubicBezTo>
                        <a:pt x="21600" y="5433"/>
                        <a:pt x="20779" y="3635"/>
                        <a:pt x="20779" y="3635"/>
                      </a:cubicBezTo>
                      <a:close/>
                      <a:moveTo>
                        <a:pt x="20779" y="363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sp>
              <p:nvSpPr>
                <p:cNvPr id="32" name="AutoShape 703">
                  <a:extLst>
                    <a:ext uri="{FF2B5EF4-FFF2-40B4-BE49-F238E27FC236}">
                      <a16:creationId xmlns:a16="http://schemas.microsoft.com/office/drawing/2014/main" id="{C14F14E3-134C-4004-8FF1-A8672FC2A466}"/>
                    </a:ext>
                  </a:extLst>
                </p:cNvPr>
                <p:cNvSpPr>
                  <a:spLocks/>
                </p:cNvSpPr>
                <p:nvPr/>
              </p:nvSpPr>
              <p:spPr bwMode="auto">
                <a:xfrm>
                  <a:off x="0" y="0"/>
                  <a:ext cx="56" cy="5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21600" y="1065"/>
                      </a:moveTo>
                      <a:cubicBezTo>
                        <a:pt x="21600" y="477"/>
                        <a:pt x="16763" y="0"/>
                        <a:pt x="10802" y="0"/>
                      </a:cubicBezTo>
                      <a:cubicBezTo>
                        <a:pt x="4834" y="0"/>
                        <a:pt x="0" y="477"/>
                        <a:pt x="0" y="1065"/>
                      </a:cubicBezTo>
                      <a:lnTo>
                        <a:pt x="0" y="21600"/>
                      </a:lnTo>
                      <a:lnTo>
                        <a:pt x="21600" y="21600"/>
                      </a:lnTo>
                      <a:lnTo>
                        <a:pt x="21600" y="1065"/>
                      </a:lnTo>
                      <a:close/>
                      <a:moveTo>
                        <a:pt x="21600" y="106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grpSp>
        </p:grpSp>
        <p:grpSp>
          <p:nvGrpSpPr>
            <p:cNvPr id="33" name="Group 40">
              <a:extLst>
                <a:ext uri="{FF2B5EF4-FFF2-40B4-BE49-F238E27FC236}">
                  <a16:creationId xmlns:a16="http://schemas.microsoft.com/office/drawing/2014/main" id="{73BEC8DE-A322-4BD9-AAC9-128B13AF9BE9}"/>
                </a:ext>
              </a:extLst>
            </p:cNvPr>
            <p:cNvGrpSpPr/>
            <p:nvPr/>
          </p:nvGrpSpPr>
          <p:grpSpPr>
            <a:xfrm>
              <a:off x="3588630" y="1983695"/>
              <a:ext cx="6053143" cy="1156855"/>
              <a:chOff x="8775245" y="2292072"/>
              <a:chExt cx="6053143" cy="1156855"/>
            </a:xfrm>
          </p:grpSpPr>
          <p:sp>
            <p:nvSpPr>
              <p:cNvPr id="34" name="TextBox 41">
                <a:extLst>
                  <a:ext uri="{FF2B5EF4-FFF2-40B4-BE49-F238E27FC236}">
                    <a16:creationId xmlns:a16="http://schemas.microsoft.com/office/drawing/2014/main" id="{AE65DD2E-D0D4-4849-816F-9AB03E457D9B}"/>
                  </a:ext>
                </a:extLst>
              </p:cNvPr>
              <p:cNvSpPr txBox="1"/>
              <p:nvPr/>
            </p:nvSpPr>
            <p:spPr>
              <a:xfrm>
                <a:off x="8775245" y="2292072"/>
                <a:ext cx="3275107" cy="369332"/>
              </a:xfrm>
              <a:prstGeom prst="rect">
                <a:avLst/>
              </a:prstGeom>
              <a:noFill/>
            </p:spPr>
            <p:txBody>
              <a:bodyPr wrap="square" rtlCol="0">
                <a:noAutofit/>
              </a:bodyPr>
              <a:lstStyle/>
              <a:p>
                <a:pPr fontAlgn="base">
                  <a:spcBef>
                    <a:spcPct val="0"/>
                  </a:spcBef>
                  <a:spcAft>
                    <a:spcPct val="0"/>
                  </a:spcAft>
                </a:pPr>
                <a:r>
                  <a:rPr lang="zh-CN" altLang="en-US" b="1" dirty="0">
                    <a:solidFill>
                      <a:srgbClr val="0EBEA9"/>
                    </a:solidFill>
                    <a:latin typeface="微软雅黑" panose="020B0503020204020204" pitchFamily="34" charset="-122"/>
                    <a:ea typeface="微软雅黑" panose="020B0503020204020204" pitchFamily="34" charset="-122"/>
                    <a:cs typeface="Clear Sans" panose="020B0503030202020304" pitchFamily="34" charset="0"/>
                  </a:rPr>
                  <a:t>激活用户的线上“钱包”</a:t>
                </a:r>
                <a:endParaRPr lang="en-US" b="1" dirty="0">
                  <a:solidFill>
                    <a:srgbClr val="0EBEA9"/>
                  </a:solidFill>
                  <a:latin typeface="微软雅黑" panose="020B0503020204020204" pitchFamily="34" charset="-122"/>
                  <a:ea typeface="微软雅黑" panose="020B0503020204020204" pitchFamily="34" charset="-122"/>
                  <a:cs typeface="Clear Sans" panose="020B0503030202020304" pitchFamily="34" charset="0"/>
                </a:endParaRPr>
              </a:p>
            </p:txBody>
          </p:sp>
          <p:sp>
            <p:nvSpPr>
              <p:cNvPr id="35" name="Rectangle 42">
                <a:extLst>
                  <a:ext uri="{FF2B5EF4-FFF2-40B4-BE49-F238E27FC236}">
                    <a16:creationId xmlns:a16="http://schemas.microsoft.com/office/drawing/2014/main" id="{11A0F8E5-520E-443E-95A1-D8B456C224C5}"/>
                  </a:ext>
                </a:extLst>
              </p:cNvPr>
              <p:cNvSpPr/>
              <p:nvPr/>
            </p:nvSpPr>
            <p:spPr>
              <a:xfrm>
                <a:off x="8775246" y="2661404"/>
                <a:ext cx="6053142" cy="787523"/>
              </a:xfrm>
              <a:prstGeom prst="rect">
                <a:avLst/>
              </a:prstGeom>
            </p:spPr>
            <p:txBody>
              <a:bodyPr wrap="square">
                <a:noAutofit/>
              </a:bodyPr>
              <a:lstStyle/>
              <a:p>
                <a:pPr>
                  <a:lnSpc>
                    <a:spcPct val="150000"/>
                  </a:lnSpc>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cs typeface="Clear Sans Light" panose="020B0303030202020304" pitchFamily="34" charset="0"/>
                  </a:rPr>
                  <a:t>每个用户在深圳通的移动应用中，获取一个属于资金的资金账户。用户能够通过该资金账户实现各类线上交易。</a:t>
                </a:r>
                <a:endParaRPr lang="en-US" sz="1600" dirty="0">
                  <a:solidFill>
                    <a:prstClr val="black">
                      <a:lumMod val="50000"/>
                      <a:lumOff val="50000"/>
                    </a:prstClr>
                  </a:solidFill>
                  <a:latin typeface="微软雅黑" panose="020B0503020204020204" pitchFamily="34" charset="-122"/>
                  <a:ea typeface="微软雅黑" panose="020B0503020204020204" pitchFamily="34" charset="-122"/>
                  <a:cs typeface="Clear Sans Light" panose="020B0303030202020304" pitchFamily="34" charset="0"/>
                </a:endParaRPr>
              </a:p>
            </p:txBody>
          </p:sp>
        </p:grpSp>
      </p:grpSp>
      <p:grpSp>
        <p:nvGrpSpPr>
          <p:cNvPr id="53" name="组合 52">
            <a:extLst>
              <a:ext uri="{FF2B5EF4-FFF2-40B4-BE49-F238E27FC236}">
                <a16:creationId xmlns:a16="http://schemas.microsoft.com/office/drawing/2014/main" id="{55E879F7-C96A-45EA-9F57-A3D74579E2C2}"/>
              </a:ext>
            </a:extLst>
          </p:cNvPr>
          <p:cNvGrpSpPr/>
          <p:nvPr/>
        </p:nvGrpSpPr>
        <p:grpSpPr>
          <a:xfrm>
            <a:off x="2575892" y="3324452"/>
            <a:ext cx="7165411" cy="1156855"/>
            <a:chOff x="2575892" y="3429000"/>
            <a:chExt cx="7165411" cy="1156855"/>
          </a:xfrm>
        </p:grpSpPr>
        <p:grpSp>
          <p:nvGrpSpPr>
            <p:cNvPr id="36" name="Group 43">
              <a:extLst>
                <a:ext uri="{FF2B5EF4-FFF2-40B4-BE49-F238E27FC236}">
                  <a16:creationId xmlns:a16="http://schemas.microsoft.com/office/drawing/2014/main" id="{11AC2E64-B159-4433-9C61-778143F5A950}"/>
                </a:ext>
              </a:extLst>
            </p:cNvPr>
            <p:cNvGrpSpPr/>
            <p:nvPr/>
          </p:nvGrpSpPr>
          <p:grpSpPr>
            <a:xfrm>
              <a:off x="2575892" y="3429000"/>
              <a:ext cx="629403" cy="629403"/>
              <a:chOff x="1619438" y="2077039"/>
              <a:chExt cx="753808" cy="753808"/>
            </a:xfrm>
          </p:grpSpPr>
          <p:sp>
            <p:nvSpPr>
              <p:cNvPr id="37" name="Oval 44">
                <a:extLst>
                  <a:ext uri="{FF2B5EF4-FFF2-40B4-BE49-F238E27FC236}">
                    <a16:creationId xmlns:a16="http://schemas.microsoft.com/office/drawing/2014/main" id="{E2B1A751-D9A3-478E-B562-546085E8CE6A}"/>
                  </a:ext>
                </a:extLst>
              </p:cNvPr>
              <p:cNvSpPr/>
              <p:nvPr/>
            </p:nvSpPr>
            <p:spPr>
              <a:xfrm>
                <a:off x="1619438" y="2077039"/>
                <a:ext cx="753808" cy="753808"/>
              </a:xfrm>
              <a:prstGeom prst="ellipse">
                <a:avLst/>
              </a:prstGeom>
              <a:solidFill>
                <a:srgbClr val="FF642E"/>
              </a:solidFill>
              <a:ln w="12700" cap="flat" cmpd="sng" algn="ctr">
                <a:noFill/>
                <a:prstDash val="solid"/>
                <a:miter lim="800000"/>
              </a:ln>
              <a:effectLst/>
            </p:spPr>
            <p:txBody>
              <a:bodyPr rtlCol="0" anchor="ctr">
                <a:noAutofit/>
              </a:bodyPr>
              <a:lstStyle/>
              <a:p>
                <a:pPr algn="ctr">
                  <a:defRPr/>
                </a:pPr>
                <a:endParaRPr lang="en-US" sz="2400" kern="0">
                  <a:solidFill>
                    <a:prstClr val="white"/>
                  </a:solidFill>
                  <a:latin typeface="微软雅黑" panose="020B0503020204020204" pitchFamily="34" charset="-122"/>
                  <a:ea typeface="微软雅黑" panose="020B0503020204020204" pitchFamily="34" charset="-122"/>
                </a:endParaRPr>
              </a:p>
            </p:txBody>
          </p:sp>
          <p:grpSp>
            <p:nvGrpSpPr>
              <p:cNvPr id="38" name="Group 704">
                <a:extLst>
                  <a:ext uri="{FF2B5EF4-FFF2-40B4-BE49-F238E27FC236}">
                    <a16:creationId xmlns:a16="http://schemas.microsoft.com/office/drawing/2014/main" id="{0596B24E-21EA-46B4-ABAA-180B425DF934}"/>
                  </a:ext>
                </a:extLst>
              </p:cNvPr>
              <p:cNvGrpSpPr>
                <a:grpSpLocks/>
              </p:cNvGrpSpPr>
              <p:nvPr/>
            </p:nvGrpSpPr>
            <p:grpSpPr bwMode="auto">
              <a:xfrm>
                <a:off x="1868177" y="2262524"/>
                <a:ext cx="318604" cy="394204"/>
                <a:chOff x="0" y="0"/>
                <a:chExt cx="464" cy="573"/>
              </a:xfrm>
              <a:solidFill>
                <a:sysClr val="window" lastClr="FFFFFF"/>
              </a:solidFill>
            </p:grpSpPr>
            <p:sp>
              <p:nvSpPr>
                <p:cNvPr id="39" name="AutoShape 702">
                  <a:extLst>
                    <a:ext uri="{FF2B5EF4-FFF2-40B4-BE49-F238E27FC236}">
                      <a16:creationId xmlns:a16="http://schemas.microsoft.com/office/drawing/2014/main" id="{EA3776B1-DC93-4647-B863-33F737FAC123}"/>
                    </a:ext>
                  </a:extLst>
                </p:cNvPr>
                <p:cNvSpPr>
                  <a:spLocks/>
                </p:cNvSpPr>
                <p:nvPr/>
              </p:nvSpPr>
              <p:spPr bwMode="auto">
                <a:xfrm>
                  <a:off x="88" y="24"/>
                  <a:ext cx="376" cy="322"/>
                </a:xfrm>
                <a:custGeom>
                  <a:avLst/>
                  <a:gdLst>
                    <a:gd name="T0" fmla="*/ 0 w 21115"/>
                    <a:gd name="T1" fmla="*/ 0 h 18556"/>
                    <a:gd name="T2" fmla="*/ 0 w 21115"/>
                    <a:gd name="T3" fmla="*/ 0 h 18556"/>
                    <a:gd name="T4" fmla="*/ 0 w 21115"/>
                    <a:gd name="T5" fmla="*/ 0 h 18556"/>
                    <a:gd name="T6" fmla="*/ 0 w 21115"/>
                    <a:gd name="T7" fmla="*/ 0 h 18556"/>
                    <a:gd name="T8" fmla="*/ 0 w 21115"/>
                    <a:gd name="T9" fmla="*/ 0 h 18556"/>
                    <a:gd name="T10" fmla="*/ 0 w 21115"/>
                    <a:gd name="T11" fmla="*/ 0 h 18556"/>
                    <a:gd name="T12" fmla="*/ 0 w 21115"/>
                    <a:gd name="T13" fmla="*/ 0 h 18556"/>
                    <a:gd name="T14" fmla="*/ 0 w 21115"/>
                    <a:gd name="T15" fmla="*/ 0 h 18556"/>
                    <a:gd name="T16" fmla="*/ 0 w 21115"/>
                    <a:gd name="T17" fmla="*/ 0 h 18556"/>
                    <a:gd name="T18" fmla="*/ 0 w 21115"/>
                    <a:gd name="T19" fmla="*/ 0 h 18556"/>
                    <a:gd name="T20" fmla="*/ 0 w 21115"/>
                    <a:gd name="T21" fmla="*/ 0 h 185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115" h="18556">
                      <a:moveTo>
                        <a:pt x="20779" y="3635"/>
                      </a:moveTo>
                      <a:cubicBezTo>
                        <a:pt x="20779" y="3635"/>
                        <a:pt x="16054" y="3835"/>
                        <a:pt x="13538" y="4151"/>
                      </a:cubicBezTo>
                      <a:cubicBezTo>
                        <a:pt x="12114" y="4330"/>
                        <a:pt x="13006" y="1476"/>
                        <a:pt x="13006" y="911"/>
                      </a:cubicBezTo>
                      <a:cubicBezTo>
                        <a:pt x="13006" y="-1684"/>
                        <a:pt x="0" y="2094"/>
                        <a:pt x="0" y="2094"/>
                      </a:cubicBezTo>
                      <a:lnTo>
                        <a:pt x="0" y="17384"/>
                      </a:lnTo>
                      <a:cubicBezTo>
                        <a:pt x="0" y="17384"/>
                        <a:pt x="988" y="17824"/>
                        <a:pt x="2373" y="17286"/>
                      </a:cubicBezTo>
                      <a:cubicBezTo>
                        <a:pt x="5889" y="15919"/>
                        <a:pt x="11968" y="13959"/>
                        <a:pt x="10988" y="17189"/>
                      </a:cubicBezTo>
                      <a:cubicBezTo>
                        <a:pt x="10160" y="19916"/>
                        <a:pt x="20491" y="17722"/>
                        <a:pt x="20491" y="17722"/>
                      </a:cubicBezTo>
                      <a:cubicBezTo>
                        <a:pt x="20491" y="17722"/>
                        <a:pt x="19749" y="12037"/>
                        <a:pt x="20675" y="8735"/>
                      </a:cubicBezTo>
                      <a:cubicBezTo>
                        <a:pt x="21600" y="5433"/>
                        <a:pt x="20779" y="3635"/>
                        <a:pt x="20779" y="3635"/>
                      </a:cubicBezTo>
                      <a:close/>
                      <a:moveTo>
                        <a:pt x="20779" y="363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sp>
              <p:nvSpPr>
                <p:cNvPr id="40" name="AutoShape 703">
                  <a:extLst>
                    <a:ext uri="{FF2B5EF4-FFF2-40B4-BE49-F238E27FC236}">
                      <a16:creationId xmlns:a16="http://schemas.microsoft.com/office/drawing/2014/main" id="{219AF4F7-9B96-47D5-B6F0-863CCDA23AFB}"/>
                    </a:ext>
                  </a:extLst>
                </p:cNvPr>
                <p:cNvSpPr>
                  <a:spLocks/>
                </p:cNvSpPr>
                <p:nvPr/>
              </p:nvSpPr>
              <p:spPr bwMode="auto">
                <a:xfrm>
                  <a:off x="0" y="0"/>
                  <a:ext cx="56" cy="5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21600" y="1065"/>
                      </a:moveTo>
                      <a:cubicBezTo>
                        <a:pt x="21600" y="477"/>
                        <a:pt x="16763" y="0"/>
                        <a:pt x="10802" y="0"/>
                      </a:cubicBezTo>
                      <a:cubicBezTo>
                        <a:pt x="4834" y="0"/>
                        <a:pt x="0" y="477"/>
                        <a:pt x="0" y="1065"/>
                      </a:cubicBezTo>
                      <a:lnTo>
                        <a:pt x="0" y="21600"/>
                      </a:lnTo>
                      <a:lnTo>
                        <a:pt x="21600" y="21600"/>
                      </a:lnTo>
                      <a:lnTo>
                        <a:pt x="21600" y="1065"/>
                      </a:lnTo>
                      <a:close/>
                      <a:moveTo>
                        <a:pt x="21600" y="106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grpSp>
        </p:grpSp>
        <p:grpSp>
          <p:nvGrpSpPr>
            <p:cNvPr id="41" name="Group 48">
              <a:extLst>
                <a:ext uri="{FF2B5EF4-FFF2-40B4-BE49-F238E27FC236}">
                  <a16:creationId xmlns:a16="http://schemas.microsoft.com/office/drawing/2014/main" id="{A34255A3-58D5-42D1-A2CA-F21F9173540F}"/>
                </a:ext>
              </a:extLst>
            </p:cNvPr>
            <p:cNvGrpSpPr/>
            <p:nvPr/>
          </p:nvGrpSpPr>
          <p:grpSpPr>
            <a:xfrm>
              <a:off x="3588630" y="3429000"/>
              <a:ext cx="6152673" cy="1156855"/>
              <a:chOff x="8775245" y="2292072"/>
              <a:chExt cx="6152673" cy="1156855"/>
            </a:xfrm>
          </p:grpSpPr>
          <p:sp>
            <p:nvSpPr>
              <p:cNvPr id="42" name="TextBox 49">
                <a:extLst>
                  <a:ext uri="{FF2B5EF4-FFF2-40B4-BE49-F238E27FC236}">
                    <a16:creationId xmlns:a16="http://schemas.microsoft.com/office/drawing/2014/main" id="{51309C64-58C8-4DAA-890D-236F9D2DBB60}"/>
                  </a:ext>
                </a:extLst>
              </p:cNvPr>
              <p:cNvSpPr txBox="1"/>
              <p:nvPr/>
            </p:nvSpPr>
            <p:spPr>
              <a:xfrm>
                <a:off x="8775246" y="2292072"/>
                <a:ext cx="5769336" cy="369332"/>
              </a:xfrm>
              <a:prstGeom prst="rect">
                <a:avLst/>
              </a:prstGeom>
              <a:noFill/>
            </p:spPr>
            <p:txBody>
              <a:bodyPr wrap="square" rtlCol="0">
                <a:noAutofit/>
              </a:bodyPr>
              <a:lstStyle/>
              <a:p>
                <a:pPr fontAlgn="base">
                  <a:spcBef>
                    <a:spcPct val="0"/>
                  </a:spcBef>
                  <a:spcAft>
                    <a:spcPct val="0"/>
                  </a:spcAft>
                </a:pPr>
                <a:r>
                  <a:rPr lang="zh-CN" altLang="en-US" b="1" dirty="0">
                    <a:solidFill>
                      <a:srgbClr val="FF642E"/>
                    </a:solidFill>
                    <a:latin typeface="微软雅黑" panose="020B0503020204020204" pitchFamily="34" charset="-122"/>
                    <a:ea typeface="微软雅黑" panose="020B0503020204020204" pitchFamily="34" charset="-122"/>
                    <a:cs typeface="Clear Sans" panose="020B0503030202020304" pitchFamily="34" charset="0"/>
                  </a:rPr>
                  <a:t>深圳通可推动线上用户的预付费业务</a:t>
                </a:r>
                <a:endParaRPr lang="en-US" b="1" dirty="0">
                  <a:solidFill>
                    <a:srgbClr val="FF642E"/>
                  </a:solidFill>
                  <a:latin typeface="微软雅黑" panose="020B0503020204020204" pitchFamily="34" charset="-122"/>
                  <a:ea typeface="微软雅黑" panose="020B0503020204020204" pitchFamily="34" charset="-122"/>
                  <a:cs typeface="Clear Sans" panose="020B0503030202020304" pitchFamily="34" charset="0"/>
                </a:endParaRPr>
              </a:p>
            </p:txBody>
          </p:sp>
          <p:sp>
            <p:nvSpPr>
              <p:cNvPr id="43" name="Rectangle 50">
                <a:extLst>
                  <a:ext uri="{FF2B5EF4-FFF2-40B4-BE49-F238E27FC236}">
                    <a16:creationId xmlns:a16="http://schemas.microsoft.com/office/drawing/2014/main" id="{454F4068-549C-441D-8E6D-C590B5C3402A}"/>
                  </a:ext>
                </a:extLst>
              </p:cNvPr>
              <p:cNvSpPr/>
              <p:nvPr/>
            </p:nvSpPr>
            <p:spPr>
              <a:xfrm>
                <a:off x="8775245" y="2661404"/>
                <a:ext cx="6152673" cy="787523"/>
              </a:xfrm>
              <a:prstGeom prst="rect">
                <a:avLst/>
              </a:prstGeom>
            </p:spPr>
            <p:txBody>
              <a:bodyPr wrap="square">
                <a:noAutofit/>
              </a:bodyPr>
              <a:lstStyle/>
              <a:p>
                <a:pPr>
                  <a:lnSpc>
                    <a:spcPct val="150000"/>
                  </a:lnSpc>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通过用户的资金账户，用户先在线上预付费乘车。深圳通可以获取资金沉淀收入</a:t>
                </a:r>
                <a:endParaRPr lang="en-US" sz="16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grpSp>
        <p:nvGrpSpPr>
          <p:cNvPr id="54" name="组合 53">
            <a:extLst>
              <a:ext uri="{FF2B5EF4-FFF2-40B4-BE49-F238E27FC236}">
                <a16:creationId xmlns:a16="http://schemas.microsoft.com/office/drawing/2014/main" id="{CE959370-7393-4522-A7C6-0939DA85B9AC}"/>
              </a:ext>
            </a:extLst>
          </p:cNvPr>
          <p:cNvGrpSpPr/>
          <p:nvPr/>
        </p:nvGrpSpPr>
        <p:grpSpPr>
          <a:xfrm>
            <a:off x="2575891" y="4665209"/>
            <a:ext cx="7165407" cy="1156855"/>
            <a:chOff x="2575891" y="4665209"/>
            <a:chExt cx="7165407" cy="1156855"/>
          </a:xfrm>
        </p:grpSpPr>
        <p:grpSp>
          <p:nvGrpSpPr>
            <p:cNvPr id="44" name="Group 51">
              <a:extLst>
                <a:ext uri="{FF2B5EF4-FFF2-40B4-BE49-F238E27FC236}">
                  <a16:creationId xmlns:a16="http://schemas.microsoft.com/office/drawing/2014/main" id="{DE5C0FA5-8592-4234-8609-DFD679374C5F}"/>
                </a:ext>
              </a:extLst>
            </p:cNvPr>
            <p:cNvGrpSpPr/>
            <p:nvPr/>
          </p:nvGrpSpPr>
          <p:grpSpPr>
            <a:xfrm>
              <a:off x="2575891" y="4665209"/>
              <a:ext cx="629403" cy="629403"/>
              <a:chOff x="1619438" y="2077039"/>
              <a:chExt cx="753808" cy="753808"/>
            </a:xfrm>
          </p:grpSpPr>
          <p:sp>
            <p:nvSpPr>
              <p:cNvPr id="45" name="Oval 52">
                <a:extLst>
                  <a:ext uri="{FF2B5EF4-FFF2-40B4-BE49-F238E27FC236}">
                    <a16:creationId xmlns:a16="http://schemas.microsoft.com/office/drawing/2014/main" id="{0D579617-7670-4FCE-B046-DCEC1FA5AC05}"/>
                  </a:ext>
                </a:extLst>
              </p:cNvPr>
              <p:cNvSpPr/>
              <p:nvPr/>
            </p:nvSpPr>
            <p:spPr>
              <a:xfrm>
                <a:off x="1619438" y="2077039"/>
                <a:ext cx="753808" cy="753808"/>
              </a:xfrm>
              <a:prstGeom prst="ellipse">
                <a:avLst/>
              </a:prstGeom>
              <a:solidFill>
                <a:srgbClr val="B2D235"/>
              </a:solidFill>
              <a:ln w="12700" cap="flat" cmpd="sng" algn="ctr">
                <a:noFill/>
                <a:prstDash val="solid"/>
                <a:miter lim="800000"/>
              </a:ln>
              <a:effectLst/>
            </p:spPr>
            <p:txBody>
              <a:bodyPr rtlCol="0" anchor="ctr">
                <a:noAutofit/>
              </a:bodyPr>
              <a:lstStyle/>
              <a:p>
                <a:pPr algn="ctr">
                  <a:defRPr/>
                </a:pPr>
                <a:endParaRPr lang="en-US" sz="2400" kern="0">
                  <a:solidFill>
                    <a:prstClr val="white"/>
                  </a:solidFill>
                  <a:latin typeface="微软雅黑" panose="020B0503020204020204" pitchFamily="34" charset="-122"/>
                  <a:ea typeface="微软雅黑" panose="020B0503020204020204" pitchFamily="34" charset="-122"/>
                </a:endParaRPr>
              </a:p>
            </p:txBody>
          </p:sp>
          <p:grpSp>
            <p:nvGrpSpPr>
              <p:cNvPr id="46" name="Group 704">
                <a:extLst>
                  <a:ext uri="{FF2B5EF4-FFF2-40B4-BE49-F238E27FC236}">
                    <a16:creationId xmlns:a16="http://schemas.microsoft.com/office/drawing/2014/main" id="{CA341C4A-C200-4939-8C99-C2426DEF096E}"/>
                  </a:ext>
                </a:extLst>
              </p:cNvPr>
              <p:cNvGrpSpPr>
                <a:grpSpLocks/>
              </p:cNvGrpSpPr>
              <p:nvPr/>
            </p:nvGrpSpPr>
            <p:grpSpPr bwMode="auto">
              <a:xfrm>
                <a:off x="1868177" y="2262524"/>
                <a:ext cx="318604" cy="394204"/>
                <a:chOff x="0" y="0"/>
                <a:chExt cx="464" cy="573"/>
              </a:xfrm>
              <a:solidFill>
                <a:sysClr val="window" lastClr="FFFFFF"/>
              </a:solidFill>
            </p:grpSpPr>
            <p:sp>
              <p:nvSpPr>
                <p:cNvPr id="47" name="AutoShape 702">
                  <a:extLst>
                    <a:ext uri="{FF2B5EF4-FFF2-40B4-BE49-F238E27FC236}">
                      <a16:creationId xmlns:a16="http://schemas.microsoft.com/office/drawing/2014/main" id="{25DB79D0-3D7B-45FA-94FA-8C97D34B587E}"/>
                    </a:ext>
                  </a:extLst>
                </p:cNvPr>
                <p:cNvSpPr>
                  <a:spLocks/>
                </p:cNvSpPr>
                <p:nvPr/>
              </p:nvSpPr>
              <p:spPr bwMode="auto">
                <a:xfrm>
                  <a:off x="88" y="24"/>
                  <a:ext cx="376" cy="322"/>
                </a:xfrm>
                <a:custGeom>
                  <a:avLst/>
                  <a:gdLst>
                    <a:gd name="T0" fmla="*/ 0 w 21115"/>
                    <a:gd name="T1" fmla="*/ 0 h 18556"/>
                    <a:gd name="T2" fmla="*/ 0 w 21115"/>
                    <a:gd name="T3" fmla="*/ 0 h 18556"/>
                    <a:gd name="T4" fmla="*/ 0 w 21115"/>
                    <a:gd name="T5" fmla="*/ 0 h 18556"/>
                    <a:gd name="T6" fmla="*/ 0 w 21115"/>
                    <a:gd name="T7" fmla="*/ 0 h 18556"/>
                    <a:gd name="T8" fmla="*/ 0 w 21115"/>
                    <a:gd name="T9" fmla="*/ 0 h 18556"/>
                    <a:gd name="T10" fmla="*/ 0 w 21115"/>
                    <a:gd name="T11" fmla="*/ 0 h 18556"/>
                    <a:gd name="T12" fmla="*/ 0 w 21115"/>
                    <a:gd name="T13" fmla="*/ 0 h 18556"/>
                    <a:gd name="T14" fmla="*/ 0 w 21115"/>
                    <a:gd name="T15" fmla="*/ 0 h 18556"/>
                    <a:gd name="T16" fmla="*/ 0 w 21115"/>
                    <a:gd name="T17" fmla="*/ 0 h 18556"/>
                    <a:gd name="T18" fmla="*/ 0 w 21115"/>
                    <a:gd name="T19" fmla="*/ 0 h 18556"/>
                    <a:gd name="T20" fmla="*/ 0 w 21115"/>
                    <a:gd name="T21" fmla="*/ 0 h 185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115" h="18556">
                      <a:moveTo>
                        <a:pt x="20779" y="3635"/>
                      </a:moveTo>
                      <a:cubicBezTo>
                        <a:pt x="20779" y="3635"/>
                        <a:pt x="16054" y="3835"/>
                        <a:pt x="13538" y="4151"/>
                      </a:cubicBezTo>
                      <a:cubicBezTo>
                        <a:pt x="12114" y="4330"/>
                        <a:pt x="13006" y="1476"/>
                        <a:pt x="13006" y="911"/>
                      </a:cubicBezTo>
                      <a:cubicBezTo>
                        <a:pt x="13006" y="-1684"/>
                        <a:pt x="0" y="2094"/>
                        <a:pt x="0" y="2094"/>
                      </a:cubicBezTo>
                      <a:lnTo>
                        <a:pt x="0" y="17384"/>
                      </a:lnTo>
                      <a:cubicBezTo>
                        <a:pt x="0" y="17384"/>
                        <a:pt x="988" y="17824"/>
                        <a:pt x="2373" y="17286"/>
                      </a:cubicBezTo>
                      <a:cubicBezTo>
                        <a:pt x="5889" y="15919"/>
                        <a:pt x="11968" y="13959"/>
                        <a:pt x="10988" y="17189"/>
                      </a:cubicBezTo>
                      <a:cubicBezTo>
                        <a:pt x="10160" y="19916"/>
                        <a:pt x="20491" y="17722"/>
                        <a:pt x="20491" y="17722"/>
                      </a:cubicBezTo>
                      <a:cubicBezTo>
                        <a:pt x="20491" y="17722"/>
                        <a:pt x="19749" y="12037"/>
                        <a:pt x="20675" y="8735"/>
                      </a:cubicBezTo>
                      <a:cubicBezTo>
                        <a:pt x="21600" y="5433"/>
                        <a:pt x="20779" y="3635"/>
                        <a:pt x="20779" y="3635"/>
                      </a:cubicBezTo>
                      <a:close/>
                      <a:moveTo>
                        <a:pt x="20779" y="363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sp>
              <p:nvSpPr>
                <p:cNvPr id="48" name="AutoShape 703">
                  <a:extLst>
                    <a:ext uri="{FF2B5EF4-FFF2-40B4-BE49-F238E27FC236}">
                      <a16:creationId xmlns:a16="http://schemas.microsoft.com/office/drawing/2014/main" id="{8644CA8F-2EE1-4990-BF03-180C0C3C0B35}"/>
                    </a:ext>
                  </a:extLst>
                </p:cNvPr>
                <p:cNvSpPr>
                  <a:spLocks/>
                </p:cNvSpPr>
                <p:nvPr/>
              </p:nvSpPr>
              <p:spPr bwMode="auto">
                <a:xfrm>
                  <a:off x="0" y="0"/>
                  <a:ext cx="56" cy="5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21600" y="1065"/>
                      </a:moveTo>
                      <a:cubicBezTo>
                        <a:pt x="21600" y="477"/>
                        <a:pt x="16763" y="0"/>
                        <a:pt x="10802" y="0"/>
                      </a:cubicBezTo>
                      <a:cubicBezTo>
                        <a:pt x="4834" y="0"/>
                        <a:pt x="0" y="477"/>
                        <a:pt x="0" y="1065"/>
                      </a:cubicBezTo>
                      <a:lnTo>
                        <a:pt x="0" y="21600"/>
                      </a:lnTo>
                      <a:lnTo>
                        <a:pt x="21600" y="21600"/>
                      </a:lnTo>
                      <a:lnTo>
                        <a:pt x="21600" y="1065"/>
                      </a:lnTo>
                      <a:close/>
                      <a:moveTo>
                        <a:pt x="21600" y="106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grpSp>
        </p:grpSp>
        <p:grpSp>
          <p:nvGrpSpPr>
            <p:cNvPr id="49" name="Group 56">
              <a:extLst>
                <a:ext uri="{FF2B5EF4-FFF2-40B4-BE49-F238E27FC236}">
                  <a16:creationId xmlns:a16="http://schemas.microsoft.com/office/drawing/2014/main" id="{29611D5C-FDD2-494E-9714-1B7A444618BB}"/>
                </a:ext>
              </a:extLst>
            </p:cNvPr>
            <p:cNvGrpSpPr/>
            <p:nvPr/>
          </p:nvGrpSpPr>
          <p:grpSpPr>
            <a:xfrm>
              <a:off x="3588629" y="4665209"/>
              <a:ext cx="6152669" cy="1156855"/>
              <a:chOff x="8775245" y="2292072"/>
              <a:chExt cx="6152669" cy="1156855"/>
            </a:xfrm>
          </p:grpSpPr>
          <p:sp>
            <p:nvSpPr>
              <p:cNvPr id="50" name="TextBox 57">
                <a:extLst>
                  <a:ext uri="{FF2B5EF4-FFF2-40B4-BE49-F238E27FC236}">
                    <a16:creationId xmlns:a16="http://schemas.microsoft.com/office/drawing/2014/main" id="{33D70693-96BC-497D-ACBE-934688D4F386}"/>
                  </a:ext>
                </a:extLst>
              </p:cNvPr>
              <p:cNvSpPr txBox="1"/>
              <p:nvPr/>
            </p:nvSpPr>
            <p:spPr>
              <a:xfrm>
                <a:off x="8775245" y="2292072"/>
                <a:ext cx="5769335" cy="369332"/>
              </a:xfrm>
              <a:prstGeom prst="rect">
                <a:avLst/>
              </a:prstGeom>
              <a:noFill/>
            </p:spPr>
            <p:txBody>
              <a:bodyPr wrap="square" rtlCol="0">
                <a:noAutofit/>
              </a:bodyPr>
              <a:lstStyle/>
              <a:p>
                <a:pPr fontAlgn="base">
                  <a:spcBef>
                    <a:spcPct val="0"/>
                  </a:spcBef>
                  <a:spcAft>
                    <a:spcPct val="0"/>
                  </a:spcAft>
                </a:pPr>
                <a:r>
                  <a:rPr lang="zh-CN" altLang="en-US" b="1" dirty="0">
                    <a:solidFill>
                      <a:srgbClr val="B2D235"/>
                    </a:solidFill>
                    <a:latin typeface="微软雅黑" panose="020B0503020204020204" pitchFamily="34" charset="-122"/>
                    <a:ea typeface="微软雅黑" panose="020B0503020204020204" pitchFamily="34" charset="-122"/>
                    <a:cs typeface="Clear Sans" panose="020B0503030202020304" pitchFamily="34" charset="0"/>
                  </a:rPr>
                  <a:t>所有的线上交易资金，通过深圳通清算</a:t>
                </a:r>
                <a:endParaRPr lang="en-US" b="1" dirty="0">
                  <a:solidFill>
                    <a:srgbClr val="B2D235"/>
                  </a:solidFill>
                  <a:latin typeface="微软雅黑" panose="020B0503020204020204" pitchFamily="34" charset="-122"/>
                  <a:ea typeface="微软雅黑" panose="020B0503020204020204" pitchFamily="34" charset="-122"/>
                  <a:cs typeface="Clear Sans" panose="020B0503030202020304" pitchFamily="34" charset="0"/>
                </a:endParaRPr>
              </a:p>
            </p:txBody>
          </p:sp>
          <p:sp>
            <p:nvSpPr>
              <p:cNvPr id="51" name="Rectangle 58">
                <a:extLst>
                  <a:ext uri="{FF2B5EF4-FFF2-40B4-BE49-F238E27FC236}">
                    <a16:creationId xmlns:a16="http://schemas.microsoft.com/office/drawing/2014/main" id="{C2863E93-6284-484A-A180-3580E11DB7F2}"/>
                  </a:ext>
                </a:extLst>
              </p:cNvPr>
              <p:cNvSpPr/>
              <p:nvPr/>
            </p:nvSpPr>
            <p:spPr>
              <a:xfrm>
                <a:off x="8775245" y="2661404"/>
                <a:ext cx="6152669" cy="787523"/>
              </a:xfrm>
              <a:prstGeom prst="rect">
                <a:avLst/>
              </a:prstGeom>
            </p:spPr>
            <p:txBody>
              <a:bodyPr wrap="square">
                <a:noAutofit/>
              </a:bodyPr>
              <a:lstStyle/>
              <a:p>
                <a:pPr>
                  <a:lnSpc>
                    <a:spcPct val="150000"/>
                  </a:lnSpc>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除了乘车的沉淀资金外，用户做其他线上或者线下交易，所有的资金均先入账深圳通，由深圳通负责清算划拨</a:t>
                </a:r>
                <a:endParaRPr lang="en-US" sz="16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529357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3E140CE-134B-42AF-AF07-3DADF50433C6}"/>
              </a:ext>
            </a:extLst>
          </p:cNvPr>
          <p:cNvSpPr>
            <a:spLocks noGrp="1"/>
          </p:cNvSpPr>
          <p:nvPr>
            <p:ph sz="quarter" idx="10"/>
          </p:nvPr>
        </p:nvSpPr>
        <p:spPr/>
        <p:txBody>
          <a:bodyPr/>
          <a:lstStyle/>
          <a:p>
            <a:r>
              <a:rPr lang="zh-CN" altLang="en-US" dirty="0"/>
              <a:t>企业银行化带来的好处</a:t>
            </a:r>
          </a:p>
        </p:txBody>
      </p:sp>
      <p:sp>
        <p:nvSpPr>
          <p:cNvPr id="3" name="内容占位符 2">
            <a:extLst>
              <a:ext uri="{FF2B5EF4-FFF2-40B4-BE49-F238E27FC236}">
                <a16:creationId xmlns:a16="http://schemas.microsoft.com/office/drawing/2014/main" id="{743A28AE-E95C-4306-A6F1-CF5AAA0C72CB}"/>
              </a:ext>
            </a:extLst>
          </p:cNvPr>
          <p:cNvSpPr>
            <a:spLocks noGrp="1"/>
          </p:cNvSpPr>
          <p:nvPr>
            <p:ph sz="quarter" idx="11"/>
          </p:nvPr>
        </p:nvSpPr>
        <p:spPr/>
        <p:txBody>
          <a:bodyPr/>
          <a:lstStyle/>
          <a:p>
            <a:r>
              <a:rPr lang="zh-CN" altLang="en-US" dirty="0"/>
              <a:t>摆脱第三方支付，自己控制所有的“资金流”</a:t>
            </a:r>
          </a:p>
        </p:txBody>
      </p:sp>
      <p:sp>
        <p:nvSpPr>
          <p:cNvPr id="55" name="矩形 54">
            <a:extLst>
              <a:ext uri="{FF2B5EF4-FFF2-40B4-BE49-F238E27FC236}">
                <a16:creationId xmlns:a16="http://schemas.microsoft.com/office/drawing/2014/main" id="{31D5A50C-D5CD-4E4E-A8E0-0221D084634D}"/>
              </a:ext>
            </a:extLst>
          </p:cNvPr>
          <p:cNvSpPr/>
          <p:nvPr/>
        </p:nvSpPr>
        <p:spPr>
          <a:xfrm>
            <a:off x="4187576" y="2802663"/>
            <a:ext cx="3843867" cy="769441"/>
          </a:xfrm>
          <a:prstGeom prst="rect">
            <a:avLst/>
          </a:prstGeom>
          <a:noFill/>
          <a:ln>
            <a:solidFill>
              <a:srgbClr val="0089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深圳通构建的商业平台</a:t>
            </a:r>
          </a:p>
        </p:txBody>
      </p:sp>
      <p:sp>
        <p:nvSpPr>
          <p:cNvPr id="56" name="矩形 55">
            <a:extLst>
              <a:ext uri="{FF2B5EF4-FFF2-40B4-BE49-F238E27FC236}">
                <a16:creationId xmlns:a16="http://schemas.microsoft.com/office/drawing/2014/main" id="{425B28CE-5B74-45B9-A853-CC5665A83613}"/>
              </a:ext>
            </a:extLst>
          </p:cNvPr>
          <p:cNvSpPr/>
          <p:nvPr/>
        </p:nvSpPr>
        <p:spPr>
          <a:xfrm>
            <a:off x="4187575" y="3718439"/>
            <a:ext cx="3843867" cy="769441"/>
          </a:xfrm>
          <a:prstGeom prst="rect">
            <a:avLst/>
          </a:prstGeom>
          <a:noFill/>
          <a:ln>
            <a:solidFill>
              <a:srgbClr val="0089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latin typeface="微软雅黑" panose="020B0503020204020204" pitchFamily="34" charset="-122"/>
                <a:ea typeface="微软雅黑" panose="020B0503020204020204" pitchFamily="34" charset="-122"/>
              </a:rPr>
              <a:t>见证宝</a:t>
            </a:r>
          </a:p>
        </p:txBody>
      </p:sp>
      <p:pic>
        <p:nvPicPr>
          <p:cNvPr id="57" name="图片 56">
            <a:extLst>
              <a:ext uri="{FF2B5EF4-FFF2-40B4-BE49-F238E27FC236}">
                <a16:creationId xmlns:a16="http://schemas.microsoft.com/office/drawing/2014/main" id="{19E0E35D-D0E7-46F7-8023-4FC9B19ED9D3}"/>
              </a:ext>
            </a:extLst>
          </p:cNvPr>
          <p:cNvPicPr>
            <a:picLocks noChangeAspect="1"/>
          </p:cNvPicPr>
          <p:nvPr/>
        </p:nvPicPr>
        <p:blipFill rotWithShape="1">
          <a:blip r:embed="rId2">
            <a:duotone>
              <a:schemeClr val="accent1">
                <a:shade val="45000"/>
                <a:satMod val="135000"/>
              </a:schemeClr>
              <a:prstClr val="white"/>
            </a:duotone>
          </a:blip>
          <a:srcRect b="5923"/>
          <a:stretch/>
        </p:blipFill>
        <p:spPr>
          <a:xfrm>
            <a:off x="9193265" y="2708960"/>
            <a:ext cx="2145752" cy="1513988"/>
          </a:xfrm>
          <a:prstGeom prst="rect">
            <a:avLst/>
          </a:prstGeom>
        </p:spPr>
      </p:pic>
      <p:grpSp>
        <p:nvGrpSpPr>
          <p:cNvPr id="58" name="组合 57">
            <a:extLst>
              <a:ext uri="{FF2B5EF4-FFF2-40B4-BE49-F238E27FC236}">
                <a16:creationId xmlns:a16="http://schemas.microsoft.com/office/drawing/2014/main" id="{CEB8070C-A12A-46CE-950C-B6A52921D213}"/>
              </a:ext>
            </a:extLst>
          </p:cNvPr>
          <p:cNvGrpSpPr/>
          <p:nvPr/>
        </p:nvGrpSpPr>
        <p:grpSpPr>
          <a:xfrm>
            <a:off x="1555250" y="1999609"/>
            <a:ext cx="540369" cy="1418701"/>
            <a:chOff x="1410447" y="4551260"/>
            <a:chExt cx="540369" cy="1418701"/>
          </a:xfrm>
          <a:solidFill>
            <a:srgbClr val="0089E6"/>
          </a:solidFill>
        </p:grpSpPr>
        <p:sp>
          <p:nvSpPr>
            <p:cNvPr id="59" name="Freeform 11">
              <a:extLst>
                <a:ext uri="{FF2B5EF4-FFF2-40B4-BE49-F238E27FC236}">
                  <a16:creationId xmlns:a16="http://schemas.microsoft.com/office/drawing/2014/main" id="{1046AAAE-742D-4CD0-A4CF-60C3173F2B76}"/>
                </a:ext>
              </a:extLst>
            </p:cNvPr>
            <p:cNvSpPr>
              <a:spLocks/>
            </p:cNvSpPr>
            <p:nvPr/>
          </p:nvSpPr>
          <p:spPr bwMode="gray">
            <a:xfrm>
              <a:off x="1541741" y="4551260"/>
              <a:ext cx="252823" cy="289439"/>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grp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60" name="Freeform 12">
              <a:extLst>
                <a:ext uri="{FF2B5EF4-FFF2-40B4-BE49-F238E27FC236}">
                  <a16:creationId xmlns:a16="http://schemas.microsoft.com/office/drawing/2014/main" id="{080A7D60-6FBB-4423-B46F-959FFD13D11F}"/>
                </a:ext>
              </a:extLst>
            </p:cNvPr>
            <p:cNvSpPr>
              <a:spLocks/>
            </p:cNvSpPr>
            <p:nvPr/>
          </p:nvSpPr>
          <p:spPr bwMode="gray">
            <a:xfrm>
              <a:off x="1410447" y="4871465"/>
              <a:ext cx="540369" cy="1098496"/>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grp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61" name="组合 60">
            <a:extLst>
              <a:ext uri="{FF2B5EF4-FFF2-40B4-BE49-F238E27FC236}">
                <a16:creationId xmlns:a16="http://schemas.microsoft.com/office/drawing/2014/main" id="{AA783CBF-4C22-4FD0-B939-0B520B3CB2B4}"/>
              </a:ext>
            </a:extLst>
          </p:cNvPr>
          <p:cNvGrpSpPr/>
          <p:nvPr/>
        </p:nvGrpSpPr>
        <p:grpSpPr>
          <a:xfrm>
            <a:off x="1568759" y="4359872"/>
            <a:ext cx="540369" cy="1418701"/>
            <a:chOff x="1410447" y="4551260"/>
            <a:chExt cx="540369" cy="1418701"/>
          </a:xfrm>
          <a:solidFill>
            <a:srgbClr val="0089E6"/>
          </a:solidFill>
        </p:grpSpPr>
        <p:sp>
          <p:nvSpPr>
            <p:cNvPr id="62" name="Freeform 11">
              <a:extLst>
                <a:ext uri="{FF2B5EF4-FFF2-40B4-BE49-F238E27FC236}">
                  <a16:creationId xmlns:a16="http://schemas.microsoft.com/office/drawing/2014/main" id="{A19568FA-C20D-42DB-825D-CE6468827474}"/>
                </a:ext>
              </a:extLst>
            </p:cNvPr>
            <p:cNvSpPr>
              <a:spLocks/>
            </p:cNvSpPr>
            <p:nvPr/>
          </p:nvSpPr>
          <p:spPr bwMode="gray">
            <a:xfrm>
              <a:off x="1541741" y="4551260"/>
              <a:ext cx="252823" cy="289439"/>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grp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63" name="Freeform 12">
              <a:extLst>
                <a:ext uri="{FF2B5EF4-FFF2-40B4-BE49-F238E27FC236}">
                  <a16:creationId xmlns:a16="http://schemas.microsoft.com/office/drawing/2014/main" id="{F212EC1E-8600-429D-86CB-C4A102743DD3}"/>
                </a:ext>
              </a:extLst>
            </p:cNvPr>
            <p:cNvSpPr>
              <a:spLocks/>
            </p:cNvSpPr>
            <p:nvPr/>
          </p:nvSpPr>
          <p:spPr bwMode="gray">
            <a:xfrm>
              <a:off x="1410447" y="4871465"/>
              <a:ext cx="540369" cy="1098496"/>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grp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64" name="矩形 63">
            <a:extLst>
              <a:ext uri="{FF2B5EF4-FFF2-40B4-BE49-F238E27FC236}">
                <a16:creationId xmlns:a16="http://schemas.microsoft.com/office/drawing/2014/main" id="{682BC133-175D-4C16-9900-B3AA0A21AEE0}"/>
              </a:ext>
            </a:extLst>
          </p:cNvPr>
          <p:cNvSpPr/>
          <p:nvPr/>
        </p:nvSpPr>
        <p:spPr>
          <a:xfrm>
            <a:off x="4187575" y="4649311"/>
            <a:ext cx="3843868" cy="1294289"/>
          </a:xfrm>
          <a:prstGeom prst="rect">
            <a:avLst/>
          </a:prstGeom>
          <a:noFill/>
          <a:ln>
            <a:solidFill>
              <a:srgbClr val="0089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深圳通沉淀资金池</a:t>
            </a:r>
          </a:p>
        </p:txBody>
      </p:sp>
      <p:sp>
        <p:nvSpPr>
          <p:cNvPr id="65" name="文本框 64">
            <a:extLst>
              <a:ext uri="{FF2B5EF4-FFF2-40B4-BE49-F238E27FC236}">
                <a16:creationId xmlns:a16="http://schemas.microsoft.com/office/drawing/2014/main" id="{ABFE637A-CF92-4F62-A840-B3DBCBE46226}"/>
              </a:ext>
            </a:extLst>
          </p:cNvPr>
          <p:cNvSpPr txBox="1"/>
          <p:nvPr/>
        </p:nvSpPr>
        <p:spPr>
          <a:xfrm>
            <a:off x="1076943" y="5888212"/>
            <a:ext cx="1524000"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用户账户</a:t>
            </a:r>
          </a:p>
        </p:txBody>
      </p:sp>
      <p:sp>
        <p:nvSpPr>
          <p:cNvPr id="66" name="文本框 65">
            <a:extLst>
              <a:ext uri="{FF2B5EF4-FFF2-40B4-BE49-F238E27FC236}">
                <a16:creationId xmlns:a16="http://schemas.microsoft.com/office/drawing/2014/main" id="{07E1E7AA-7EBB-4F33-BEA0-F67852A68762}"/>
              </a:ext>
            </a:extLst>
          </p:cNvPr>
          <p:cNvSpPr txBox="1"/>
          <p:nvPr/>
        </p:nvSpPr>
        <p:spPr>
          <a:xfrm>
            <a:off x="1050955" y="6300518"/>
            <a:ext cx="1524000" cy="369332"/>
          </a:xfrm>
          <a:prstGeom prst="rect">
            <a:avLst/>
          </a:prstGeom>
          <a:noFill/>
        </p:spPr>
        <p:txBody>
          <a:bodyPr wrap="square" rtlCol="0">
            <a:spAutoFit/>
          </a:bodyPr>
          <a:lstStyle/>
          <a:p>
            <a:pPr algn="ctr"/>
            <a:r>
              <a:rPr lang="en-US" altLang="zh-CN" b="1" dirty="0">
                <a:solidFill>
                  <a:schemeClr val="bg1">
                    <a:lumMod val="50000"/>
                  </a:schemeClr>
                </a:solidFill>
                <a:latin typeface="微软雅黑" panose="020B0503020204020204" pitchFamily="34" charset="-122"/>
                <a:ea typeface="微软雅黑" panose="020B0503020204020204" pitchFamily="34" charset="-122"/>
              </a:rPr>
              <a:t>100</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68" name="组合 67">
            <a:extLst>
              <a:ext uri="{FF2B5EF4-FFF2-40B4-BE49-F238E27FC236}">
                <a16:creationId xmlns:a16="http://schemas.microsoft.com/office/drawing/2014/main" id="{6CBC20F3-6A95-44E8-A8E9-B3ACD59AE80A}"/>
              </a:ext>
            </a:extLst>
          </p:cNvPr>
          <p:cNvGrpSpPr/>
          <p:nvPr/>
        </p:nvGrpSpPr>
        <p:grpSpPr>
          <a:xfrm>
            <a:off x="1952876" y="1338943"/>
            <a:ext cx="3631495" cy="468086"/>
            <a:chOff x="1952876" y="1338943"/>
            <a:chExt cx="3631495" cy="468086"/>
          </a:xfrm>
        </p:grpSpPr>
        <p:cxnSp>
          <p:nvCxnSpPr>
            <p:cNvPr id="69" name="直接箭头连接符 68">
              <a:extLst>
                <a:ext uri="{FF2B5EF4-FFF2-40B4-BE49-F238E27FC236}">
                  <a16:creationId xmlns:a16="http://schemas.microsoft.com/office/drawing/2014/main" id="{82C13B84-4DA5-490B-8A64-2A0D2286E10B}"/>
                </a:ext>
              </a:extLst>
            </p:cNvPr>
            <p:cNvCxnSpPr/>
            <p:nvPr/>
          </p:nvCxnSpPr>
          <p:spPr>
            <a:xfrm>
              <a:off x="1952876" y="1807029"/>
              <a:ext cx="3631495" cy="0"/>
            </a:xfrm>
            <a:prstGeom prst="straightConnector1">
              <a:avLst/>
            </a:prstGeom>
            <a:ln>
              <a:solidFill>
                <a:srgbClr val="0089E6"/>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7DCA956B-BACE-4C53-9BAF-126FD41E65F4}"/>
                </a:ext>
              </a:extLst>
            </p:cNvPr>
            <p:cNvSpPr txBox="1"/>
            <p:nvPr/>
          </p:nvSpPr>
          <p:spPr>
            <a:xfrm>
              <a:off x="2455334" y="1338943"/>
              <a:ext cx="2334380"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第三方支付通道</a:t>
              </a:r>
            </a:p>
          </p:txBody>
        </p:sp>
      </p:grpSp>
      <p:grpSp>
        <p:nvGrpSpPr>
          <p:cNvPr id="71" name="Group 5">
            <a:extLst>
              <a:ext uri="{FF2B5EF4-FFF2-40B4-BE49-F238E27FC236}">
                <a16:creationId xmlns:a16="http://schemas.microsoft.com/office/drawing/2014/main" id="{C0C54916-308B-4106-A733-1664C81502B2}"/>
              </a:ext>
            </a:extLst>
          </p:cNvPr>
          <p:cNvGrpSpPr/>
          <p:nvPr/>
        </p:nvGrpSpPr>
        <p:grpSpPr>
          <a:xfrm flipH="1">
            <a:off x="1951594" y="1329591"/>
            <a:ext cx="273938" cy="442092"/>
            <a:chOff x="7890331" y="1920703"/>
            <a:chExt cx="2044929" cy="3300187"/>
          </a:xfrm>
        </p:grpSpPr>
        <p:grpSp>
          <p:nvGrpSpPr>
            <p:cNvPr id="72" name="Group 6">
              <a:extLst>
                <a:ext uri="{FF2B5EF4-FFF2-40B4-BE49-F238E27FC236}">
                  <a16:creationId xmlns:a16="http://schemas.microsoft.com/office/drawing/2014/main" id="{C4753246-0086-4D35-9F89-70103684BA26}"/>
                </a:ext>
              </a:extLst>
            </p:cNvPr>
            <p:cNvGrpSpPr/>
            <p:nvPr/>
          </p:nvGrpSpPr>
          <p:grpSpPr>
            <a:xfrm>
              <a:off x="7890331" y="1920703"/>
              <a:ext cx="2044929" cy="3300187"/>
              <a:chOff x="3606014" y="1693837"/>
              <a:chExt cx="1447871" cy="2298210"/>
            </a:xfrm>
          </p:grpSpPr>
          <p:grpSp>
            <p:nvGrpSpPr>
              <p:cNvPr id="74" name="Group 8">
                <a:extLst>
                  <a:ext uri="{FF2B5EF4-FFF2-40B4-BE49-F238E27FC236}">
                    <a16:creationId xmlns:a16="http://schemas.microsoft.com/office/drawing/2014/main" id="{568259D3-B87F-4C01-AEFD-9D630DABD2F6}"/>
                  </a:ext>
                </a:extLst>
              </p:cNvPr>
              <p:cNvGrpSpPr/>
              <p:nvPr/>
            </p:nvGrpSpPr>
            <p:grpSpPr>
              <a:xfrm>
                <a:off x="3606014" y="2288191"/>
                <a:ext cx="1447871" cy="1703856"/>
                <a:chOff x="1087898" y="4607261"/>
                <a:chExt cx="1447871" cy="1703856"/>
              </a:xfrm>
            </p:grpSpPr>
            <p:sp>
              <p:nvSpPr>
                <p:cNvPr id="81" name="Freeform 15">
                  <a:extLst>
                    <a:ext uri="{FF2B5EF4-FFF2-40B4-BE49-F238E27FC236}">
                      <a16:creationId xmlns:a16="http://schemas.microsoft.com/office/drawing/2014/main" id="{A838E3E0-29AC-427C-8CE6-DD22AADBCC72}"/>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82" name="Freeform 16">
                  <a:extLst>
                    <a:ext uri="{FF2B5EF4-FFF2-40B4-BE49-F238E27FC236}">
                      <a16:creationId xmlns:a16="http://schemas.microsoft.com/office/drawing/2014/main" id="{5EE9E24B-742C-40AF-B616-E5B21F74D09D}"/>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sp>
            <p:nvSpPr>
              <p:cNvPr id="75" name="Freeform 9">
                <a:extLst>
                  <a:ext uri="{FF2B5EF4-FFF2-40B4-BE49-F238E27FC236}">
                    <a16:creationId xmlns:a16="http://schemas.microsoft.com/office/drawing/2014/main" id="{6A4921ED-750A-4654-8387-D79810DEFE56}"/>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76" name="Group 10">
                <a:extLst>
                  <a:ext uri="{FF2B5EF4-FFF2-40B4-BE49-F238E27FC236}">
                    <a16:creationId xmlns:a16="http://schemas.microsoft.com/office/drawing/2014/main" id="{A52A58A1-A4C2-4585-8BB6-8DDE227DEC53}"/>
                  </a:ext>
                </a:extLst>
              </p:cNvPr>
              <p:cNvGrpSpPr/>
              <p:nvPr/>
            </p:nvGrpSpPr>
            <p:grpSpPr>
              <a:xfrm>
                <a:off x="3966166" y="1693837"/>
                <a:ext cx="662753" cy="458447"/>
                <a:chOff x="3977399" y="1764456"/>
                <a:chExt cx="662753" cy="458447"/>
              </a:xfrm>
            </p:grpSpPr>
            <p:sp>
              <p:nvSpPr>
                <p:cNvPr id="77" name="Rectangle 3">
                  <a:extLst>
                    <a:ext uri="{FF2B5EF4-FFF2-40B4-BE49-F238E27FC236}">
                      <a16:creationId xmlns:a16="http://schemas.microsoft.com/office/drawing/2014/main" id="{6AB315BF-1630-473E-AED4-189808EE7BA7}"/>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78" name="Right Triangle 7">
                  <a:extLst>
                    <a:ext uri="{FF2B5EF4-FFF2-40B4-BE49-F238E27FC236}">
                      <a16:creationId xmlns:a16="http://schemas.microsoft.com/office/drawing/2014/main" id="{97020A3C-8C87-4301-BD00-AB3DA5F5C988}"/>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79" name="Right Triangle 7">
                  <a:extLst>
                    <a:ext uri="{FF2B5EF4-FFF2-40B4-BE49-F238E27FC236}">
                      <a16:creationId xmlns:a16="http://schemas.microsoft.com/office/drawing/2014/main" id="{BFA76101-D8E3-40B0-81E1-B2ED1ED230CC}"/>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80" name="Right Triangle 7">
                  <a:extLst>
                    <a:ext uri="{FF2B5EF4-FFF2-40B4-BE49-F238E27FC236}">
                      <a16:creationId xmlns:a16="http://schemas.microsoft.com/office/drawing/2014/main" id="{BA40A7EA-B1B8-406A-A407-742157322942}"/>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sp>
          <p:nvSpPr>
            <p:cNvPr id="73" name="Text Placeholder 33">
              <a:extLst>
                <a:ext uri="{FF2B5EF4-FFF2-40B4-BE49-F238E27FC236}">
                  <a16:creationId xmlns:a16="http://schemas.microsoft.com/office/drawing/2014/main" id="{5F94EFCC-87D9-4185-B5BE-8B358B61DD57}"/>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schemeClr val="bg1">
                      <a:lumMod val="50000"/>
                    </a:schemeClr>
                  </a:solidFill>
                  <a:latin typeface="微软雅黑" panose="020B0503020204020204" pitchFamily="34" charset="-122"/>
                  <a:ea typeface="微软雅黑" panose="020B0503020204020204" pitchFamily="34" charset="-122"/>
                </a:rPr>
                <a:t>￥</a:t>
              </a:r>
              <a:endParaRPr kumimoji="0" lang="en-AU" sz="105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nvGrpSpPr>
          <p:cNvPr id="83" name="Group 5">
            <a:extLst>
              <a:ext uri="{FF2B5EF4-FFF2-40B4-BE49-F238E27FC236}">
                <a16:creationId xmlns:a16="http://schemas.microsoft.com/office/drawing/2014/main" id="{8C155ADD-D38E-4E46-9985-A76433B69AF4}"/>
              </a:ext>
            </a:extLst>
          </p:cNvPr>
          <p:cNvGrpSpPr/>
          <p:nvPr/>
        </p:nvGrpSpPr>
        <p:grpSpPr>
          <a:xfrm flipH="1">
            <a:off x="8201447" y="2966337"/>
            <a:ext cx="273938" cy="442092"/>
            <a:chOff x="7890331" y="1920703"/>
            <a:chExt cx="2044929" cy="3300187"/>
          </a:xfrm>
        </p:grpSpPr>
        <p:grpSp>
          <p:nvGrpSpPr>
            <p:cNvPr id="84" name="Group 6">
              <a:extLst>
                <a:ext uri="{FF2B5EF4-FFF2-40B4-BE49-F238E27FC236}">
                  <a16:creationId xmlns:a16="http://schemas.microsoft.com/office/drawing/2014/main" id="{A67D099E-D9F3-4CF3-8A8F-609B523B43B9}"/>
                </a:ext>
              </a:extLst>
            </p:cNvPr>
            <p:cNvGrpSpPr/>
            <p:nvPr/>
          </p:nvGrpSpPr>
          <p:grpSpPr>
            <a:xfrm>
              <a:off x="7890331" y="1920703"/>
              <a:ext cx="2044929" cy="3300187"/>
              <a:chOff x="3606014" y="1693837"/>
              <a:chExt cx="1447871" cy="2298210"/>
            </a:xfrm>
          </p:grpSpPr>
          <p:grpSp>
            <p:nvGrpSpPr>
              <p:cNvPr id="86" name="Group 8">
                <a:extLst>
                  <a:ext uri="{FF2B5EF4-FFF2-40B4-BE49-F238E27FC236}">
                    <a16:creationId xmlns:a16="http://schemas.microsoft.com/office/drawing/2014/main" id="{BD167856-6362-461F-BF16-62BDAD452257}"/>
                  </a:ext>
                </a:extLst>
              </p:cNvPr>
              <p:cNvGrpSpPr/>
              <p:nvPr/>
            </p:nvGrpSpPr>
            <p:grpSpPr>
              <a:xfrm>
                <a:off x="3606014" y="2288191"/>
                <a:ext cx="1447871" cy="1703856"/>
                <a:chOff x="1087898" y="4607261"/>
                <a:chExt cx="1447871" cy="1703856"/>
              </a:xfrm>
            </p:grpSpPr>
            <p:sp>
              <p:nvSpPr>
                <p:cNvPr id="93" name="Freeform 15">
                  <a:extLst>
                    <a:ext uri="{FF2B5EF4-FFF2-40B4-BE49-F238E27FC236}">
                      <a16:creationId xmlns:a16="http://schemas.microsoft.com/office/drawing/2014/main" id="{F1909C3A-DBAF-4F75-8371-58B610665EA2}"/>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94" name="Freeform 16">
                  <a:extLst>
                    <a:ext uri="{FF2B5EF4-FFF2-40B4-BE49-F238E27FC236}">
                      <a16:creationId xmlns:a16="http://schemas.microsoft.com/office/drawing/2014/main" id="{6DCCD3BB-F0D9-43EB-ADCB-B80753B4C6BE}"/>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sp>
            <p:nvSpPr>
              <p:cNvPr id="87" name="Freeform 9">
                <a:extLst>
                  <a:ext uri="{FF2B5EF4-FFF2-40B4-BE49-F238E27FC236}">
                    <a16:creationId xmlns:a16="http://schemas.microsoft.com/office/drawing/2014/main" id="{D5436C60-9E59-4D84-A274-9A8679586A3F}"/>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88" name="Group 10">
                <a:extLst>
                  <a:ext uri="{FF2B5EF4-FFF2-40B4-BE49-F238E27FC236}">
                    <a16:creationId xmlns:a16="http://schemas.microsoft.com/office/drawing/2014/main" id="{643216CD-9EB9-43EB-B2B4-0404C42E0267}"/>
                  </a:ext>
                </a:extLst>
              </p:cNvPr>
              <p:cNvGrpSpPr/>
              <p:nvPr/>
            </p:nvGrpSpPr>
            <p:grpSpPr>
              <a:xfrm>
                <a:off x="3966166" y="1693837"/>
                <a:ext cx="662753" cy="458447"/>
                <a:chOff x="3977399" y="1764456"/>
                <a:chExt cx="662753" cy="458447"/>
              </a:xfrm>
            </p:grpSpPr>
            <p:sp>
              <p:nvSpPr>
                <p:cNvPr id="89" name="Rectangle 3">
                  <a:extLst>
                    <a:ext uri="{FF2B5EF4-FFF2-40B4-BE49-F238E27FC236}">
                      <a16:creationId xmlns:a16="http://schemas.microsoft.com/office/drawing/2014/main" id="{A6016627-0437-45B4-A50B-5B02A4B441DF}"/>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90" name="Right Triangle 7">
                  <a:extLst>
                    <a:ext uri="{FF2B5EF4-FFF2-40B4-BE49-F238E27FC236}">
                      <a16:creationId xmlns:a16="http://schemas.microsoft.com/office/drawing/2014/main" id="{6A276797-A2F0-4E9A-9727-541E0F405851}"/>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91" name="Right Triangle 7">
                  <a:extLst>
                    <a:ext uri="{FF2B5EF4-FFF2-40B4-BE49-F238E27FC236}">
                      <a16:creationId xmlns:a16="http://schemas.microsoft.com/office/drawing/2014/main" id="{3ECB4A3D-7F71-4B9B-A89A-EE880553BA00}"/>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92" name="Right Triangle 7">
                  <a:extLst>
                    <a:ext uri="{FF2B5EF4-FFF2-40B4-BE49-F238E27FC236}">
                      <a16:creationId xmlns:a16="http://schemas.microsoft.com/office/drawing/2014/main" id="{51028A4B-910D-4E56-8B83-C05B2B89043A}"/>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sp>
          <p:nvSpPr>
            <p:cNvPr id="85" name="Text Placeholder 33">
              <a:extLst>
                <a:ext uri="{FF2B5EF4-FFF2-40B4-BE49-F238E27FC236}">
                  <a16:creationId xmlns:a16="http://schemas.microsoft.com/office/drawing/2014/main" id="{44460A51-3645-40EA-89C3-35A97E4E6976}"/>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schemeClr val="bg1">
                      <a:lumMod val="50000"/>
                    </a:schemeClr>
                  </a:solidFill>
                  <a:latin typeface="微软雅黑" panose="020B0503020204020204" pitchFamily="34" charset="-122"/>
                  <a:ea typeface="微软雅黑" panose="020B0503020204020204" pitchFamily="34" charset="-122"/>
                </a:rPr>
                <a:t>￥</a:t>
              </a:r>
              <a:endParaRPr kumimoji="0" lang="en-AU" sz="105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nvGrpSpPr>
          <p:cNvPr id="95" name="Group 5">
            <a:extLst>
              <a:ext uri="{FF2B5EF4-FFF2-40B4-BE49-F238E27FC236}">
                <a16:creationId xmlns:a16="http://schemas.microsoft.com/office/drawing/2014/main" id="{B2CE98A7-DE24-4627-A7A6-063426C5AA55}"/>
              </a:ext>
            </a:extLst>
          </p:cNvPr>
          <p:cNvGrpSpPr/>
          <p:nvPr/>
        </p:nvGrpSpPr>
        <p:grpSpPr>
          <a:xfrm flipH="1">
            <a:off x="8221871" y="4792992"/>
            <a:ext cx="273938" cy="442092"/>
            <a:chOff x="7890331" y="1920703"/>
            <a:chExt cx="2044929" cy="3300187"/>
          </a:xfrm>
        </p:grpSpPr>
        <p:grpSp>
          <p:nvGrpSpPr>
            <p:cNvPr id="96" name="Group 6">
              <a:extLst>
                <a:ext uri="{FF2B5EF4-FFF2-40B4-BE49-F238E27FC236}">
                  <a16:creationId xmlns:a16="http://schemas.microsoft.com/office/drawing/2014/main" id="{4472F4A4-0059-49CF-B0F2-BE9E474D61F1}"/>
                </a:ext>
              </a:extLst>
            </p:cNvPr>
            <p:cNvGrpSpPr/>
            <p:nvPr/>
          </p:nvGrpSpPr>
          <p:grpSpPr>
            <a:xfrm>
              <a:off x="7890331" y="1920703"/>
              <a:ext cx="2044929" cy="3300187"/>
              <a:chOff x="3606014" y="1693837"/>
              <a:chExt cx="1447871" cy="2298210"/>
            </a:xfrm>
          </p:grpSpPr>
          <p:grpSp>
            <p:nvGrpSpPr>
              <p:cNvPr id="98" name="Group 8">
                <a:extLst>
                  <a:ext uri="{FF2B5EF4-FFF2-40B4-BE49-F238E27FC236}">
                    <a16:creationId xmlns:a16="http://schemas.microsoft.com/office/drawing/2014/main" id="{FCDD6D01-719A-48A2-AC5B-D7CA84E57407}"/>
                  </a:ext>
                </a:extLst>
              </p:cNvPr>
              <p:cNvGrpSpPr/>
              <p:nvPr/>
            </p:nvGrpSpPr>
            <p:grpSpPr>
              <a:xfrm>
                <a:off x="3606014" y="2288191"/>
                <a:ext cx="1447871" cy="1703856"/>
                <a:chOff x="1087898" y="4607261"/>
                <a:chExt cx="1447871" cy="1703856"/>
              </a:xfrm>
            </p:grpSpPr>
            <p:sp>
              <p:nvSpPr>
                <p:cNvPr id="105" name="Freeform 15">
                  <a:extLst>
                    <a:ext uri="{FF2B5EF4-FFF2-40B4-BE49-F238E27FC236}">
                      <a16:creationId xmlns:a16="http://schemas.microsoft.com/office/drawing/2014/main" id="{6D369EB1-9975-49B2-A22C-409C7BD541BD}"/>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06" name="Freeform 16">
                  <a:extLst>
                    <a:ext uri="{FF2B5EF4-FFF2-40B4-BE49-F238E27FC236}">
                      <a16:creationId xmlns:a16="http://schemas.microsoft.com/office/drawing/2014/main" id="{D781129E-6ABF-422C-ACD0-C23CE85D3231}"/>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sp>
            <p:nvSpPr>
              <p:cNvPr id="99" name="Freeform 9">
                <a:extLst>
                  <a:ext uri="{FF2B5EF4-FFF2-40B4-BE49-F238E27FC236}">
                    <a16:creationId xmlns:a16="http://schemas.microsoft.com/office/drawing/2014/main" id="{60D05C12-A312-4B6F-A6A7-21576C42C48C}"/>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100" name="Group 10">
                <a:extLst>
                  <a:ext uri="{FF2B5EF4-FFF2-40B4-BE49-F238E27FC236}">
                    <a16:creationId xmlns:a16="http://schemas.microsoft.com/office/drawing/2014/main" id="{267A5DA5-8FF9-4CD1-9845-CC7492CE0E09}"/>
                  </a:ext>
                </a:extLst>
              </p:cNvPr>
              <p:cNvGrpSpPr/>
              <p:nvPr/>
            </p:nvGrpSpPr>
            <p:grpSpPr>
              <a:xfrm>
                <a:off x="3966166" y="1693837"/>
                <a:ext cx="662753" cy="458447"/>
                <a:chOff x="3977399" y="1764456"/>
                <a:chExt cx="662753" cy="458447"/>
              </a:xfrm>
            </p:grpSpPr>
            <p:sp>
              <p:nvSpPr>
                <p:cNvPr id="101" name="Rectangle 3">
                  <a:extLst>
                    <a:ext uri="{FF2B5EF4-FFF2-40B4-BE49-F238E27FC236}">
                      <a16:creationId xmlns:a16="http://schemas.microsoft.com/office/drawing/2014/main" id="{D1A355BD-4EA7-4F69-B5FE-A4527B7324F5}"/>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02" name="Right Triangle 7">
                  <a:extLst>
                    <a:ext uri="{FF2B5EF4-FFF2-40B4-BE49-F238E27FC236}">
                      <a16:creationId xmlns:a16="http://schemas.microsoft.com/office/drawing/2014/main" id="{455F379D-6396-46F4-9938-F83B4206710B}"/>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03" name="Right Triangle 7">
                  <a:extLst>
                    <a:ext uri="{FF2B5EF4-FFF2-40B4-BE49-F238E27FC236}">
                      <a16:creationId xmlns:a16="http://schemas.microsoft.com/office/drawing/2014/main" id="{6BDCDAA7-77EF-4CDF-A024-5146AD716158}"/>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04" name="Right Triangle 7">
                  <a:extLst>
                    <a:ext uri="{FF2B5EF4-FFF2-40B4-BE49-F238E27FC236}">
                      <a16:creationId xmlns:a16="http://schemas.microsoft.com/office/drawing/2014/main" id="{DC223112-116B-4367-A8A9-F81A77F6B160}"/>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sp>
          <p:nvSpPr>
            <p:cNvPr id="97" name="Text Placeholder 33">
              <a:extLst>
                <a:ext uri="{FF2B5EF4-FFF2-40B4-BE49-F238E27FC236}">
                  <a16:creationId xmlns:a16="http://schemas.microsoft.com/office/drawing/2014/main" id="{70C4457A-F563-4743-9844-CB6E1C525C0F}"/>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schemeClr val="bg1">
                      <a:lumMod val="50000"/>
                    </a:schemeClr>
                  </a:solidFill>
                  <a:latin typeface="微软雅黑" panose="020B0503020204020204" pitchFamily="34" charset="-122"/>
                  <a:ea typeface="微软雅黑" panose="020B0503020204020204" pitchFamily="34" charset="-122"/>
                </a:rPr>
                <a:t>￥</a:t>
              </a:r>
              <a:endParaRPr kumimoji="0" lang="en-AU" sz="105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sp>
        <p:nvSpPr>
          <p:cNvPr id="108" name="文本框 107">
            <a:extLst>
              <a:ext uri="{FF2B5EF4-FFF2-40B4-BE49-F238E27FC236}">
                <a16:creationId xmlns:a16="http://schemas.microsoft.com/office/drawing/2014/main" id="{72233414-456D-4002-8BAE-E17BD5465877}"/>
              </a:ext>
            </a:extLst>
          </p:cNvPr>
          <p:cNvSpPr txBox="1"/>
          <p:nvPr/>
        </p:nvSpPr>
        <p:spPr>
          <a:xfrm>
            <a:off x="1076943" y="6297425"/>
            <a:ext cx="1524000" cy="369332"/>
          </a:xfrm>
          <a:prstGeom prst="rect">
            <a:avLst/>
          </a:prstGeom>
          <a:noFill/>
        </p:spPr>
        <p:txBody>
          <a:bodyPr wrap="square" rtlCol="0">
            <a:spAutoFit/>
          </a:bodyPr>
          <a:lstStyle/>
          <a:p>
            <a:pPr algn="ctr"/>
            <a:r>
              <a:rPr lang="en-US" altLang="zh-CN" b="1" dirty="0">
                <a:solidFill>
                  <a:schemeClr val="bg1">
                    <a:lumMod val="50000"/>
                  </a:schemeClr>
                </a:solidFill>
                <a:latin typeface="微软雅黑" panose="020B0503020204020204" pitchFamily="34" charset="-122"/>
                <a:ea typeface="微软雅黑" panose="020B0503020204020204" pitchFamily="34" charset="-122"/>
              </a:rPr>
              <a:t>50</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09" name="组合 108">
            <a:extLst>
              <a:ext uri="{FF2B5EF4-FFF2-40B4-BE49-F238E27FC236}">
                <a16:creationId xmlns:a16="http://schemas.microsoft.com/office/drawing/2014/main" id="{D6F2A09C-A9FA-412F-9378-FC89E74A5487}"/>
              </a:ext>
            </a:extLst>
          </p:cNvPr>
          <p:cNvGrpSpPr/>
          <p:nvPr/>
        </p:nvGrpSpPr>
        <p:grpSpPr>
          <a:xfrm>
            <a:off x="2109128" y="4809465"/>
            <a:ext cx="1992086" cy="722499"/>
            <a:chOff x="2109128" y="4809465"/>
            <a:chExt cx="1992086" cy="722499"/>
          </a:xfrm>
        </p:grpSpPr>
        <p:grpSp>
          <p:nvGrpSpPr>
            <p:cNvPr id="110" name="组合 109">
              <a:extLst>
                <a:ext uri="{FF2B5EF4-FFF2-40B4-BE49-F238E27FC236}">
                  <a16:creationId xmlns:a16="http://schemas.microsoft.com/office/drawing/2014/main" id="{6FC6DA88-8412-4AC2-A640-A14A2E07B5F1}"/>
                </a:ext>
              </a:extLst>
            </p:cNvPr>
            <p:cNvGrpSpPr/>
            <p:nvPr/>
          </p:nvGrpSpPr>
          <p:grpSpPr>
            <a:xfrm>
              <a:off x="2109128" y="4809465"/>
              <a:ext cx="1992086" cy="372135"/>
              <a:chOff x="2109128" y="4809465"/>
              <a:chExt cx="1992086" cy="372135"/>
            </a:xfrm>
          </p:grpSpPr>
          <p:cxnSp>
            <p:nvCxnSpPr>
              <p:cNvPr id="112" name="直接箭头连接符 111">
                <a:extLst>
                  <a:ext uri="{FF2B5EF4-FFF2-40B4-BE49-F238E27FC236}">
                    <a16:creationId xmlns:a16="http://schemas.microsoft.com/office/drawing/2014/main" id="{F9119A0E-F1D3-4DC8-A724-D3A5B0D75215}"/>
                  </a:ext>
                </a:extLst>
              </p:cNvPr>
              <p:cNvCxnSpPr/>
              <p:nvPr/>
            </p:nvCxnSpPr>
            <p:spPr>
              <a:xfrm>
                <a:off x="2109128" y="5181600"/>
                <a:ext cx="1992086" cy="0"/>
              </a:xfrm>
              <a:prstGeom prst="straightConnector1">
                <a:avLst/>
              </a:prstGeom>
              <a:ln>
                <a:solidFill>
                  <a:srgbClr val="0089E6"/>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a:extLst>
                  <a:ext uri="{FF2B5EF4-FFF2-40B4-BE49-F238E27FC236}">
                    <a16:creationId xmlns:a16="http://schemas.microsoft.com/office/drawing/2014/main" id="{247FB2EC-5635-4357-A22D-81CBCD23FE93}"/>
                  </a:ext>
                </a:extLst>
              </p:cNvPr>
              <p:cNvSpPr txBox="1"/>
              <p:nvPr/>
            </p:nvSpPr>
            <p:spPr>
              <a:xfrm>
                <a:off x="2305239" y="4809465"/>
                <a:ext cx="1524000" cy="307777"/>
              </a:xfrm>
              <a:prstGeom prst="rect">
                <a:avLst/>
              </a:prstGeom>
              <a:noFill/>
            </p:spPr>
            <p:txBody>
              <a:bodyPr wrap="square" rtlCol="0">
                <a:spAutoFit/>
              </a:bodyPr>
              <a:lstStyle/>
              <a:p>
                <a:pPr algn="l"/>
                <a:r>
                  <a:rPr lang="zh-CN" altLang="en-US" sz="1400" dirty="0">
                    <a:solidFill>
                      <a:schemeClr val="bg1">
                        <a:lumMod val="50000"/>
                      </a:schemeClr>
                    </a:solidFill>
                    <a:latin typeface="微软雅黑" panose="020B0503020204020204" pitchFamily="34" charset="-122"/>
                    <a:ea typeface="微软雅黑" panose="020B0503020204020204" pitchFamily="34" charset="-122"/>
                  </a:rPr>
                  <a:t>充值</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100</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11" name="文本框 110">
              <a:extLst>
                <a:ext uri="{FF2B5EF4-FFF2-40B4-BE49-F238E27FC236}">
                  <a16:creationId xmlns:a16="http://schemas.microsoft.com/office/drawing/2014/main" id="{A57CFDFA-6254-47D7-BD59-D30B543C9898}"/>
                </a:ext>
              </a:extLst>
            </p:cNvPr>
            <p:cNvSpPr txBox="1"/>
            <p:nvPr/>
          </p:nvSpPr>
          <p:spPr>
            <a:xfrm>
              <a:off x="2305239" y="5224187"/>
              <a:ext cx="1524000" cy="307777"/>
            </a:xfrm>
            <a:prstGeom prst="rect">
              <a:avLst/>
            </a:prstGeom>
            <a:noFill/>
          </p:spPr>
          <p:txBody>
            <a:bodyPr wrap="square" rtlCol="0">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rPr>
                <a:t>第三方支付通道</a:t>
              </a:r>
            </a:p>
          </p:txBody>
        </p:sp>
      </p:grpSp>
      <p:sp>
        <p:nvSpPr>
          <p:cNvPr id="114" name="文本框 113">
            <a:extLst>
              <a:ext uri="{FF2B5EF4-FFF2-40B4-BE49-F238E27FC236}">
                <a16:creationId xmlns:a16="http://schemas.microsoft.com/office/drawing/2014/main" id="{0CD12D92-3980-433E-AFE0-FA19223AAA7E}"/>
              </a:ext>
            </a:extLst>
          </p:cNvPr>
          <p:cNvSpPr txBox="1"/>
          <p:nvPr/>
        </p:nvSpPr>
        <p:spPr>
          <a:xfrm>
            <a:off x="150669" y="2708960"/>
            <a:ext cx="1237120" cy="369332"/>
          </a:xfrm>
          <a:prstGeom prst="rect">
            <a:avLst/>
          </a:prstGeom>
          <a:noFill/>
        </p:spPr>
        <p:txBody>
          <a:bodyPr wrap="square" rtlCol="0">
            <a:spAutoFit/>
          </a:bodyPr>
          <a:lstStyle/>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线上消费</a:t>
            </a:r>
          </a:p>
        </p:txBody>
      </p:sp>
      <p:sp>
        <p:nvSpPr>
          <p:cNvPr id="115" name="文本框 114">
            <a:extLst>
              <a:ext uri="{FF2B5EF4-FFF2-40B4-BE49-F238E27FC236}">
                <a16:creationId xmlns:a16="http://schemas.microsoft.com/office/drawing/2014/main" id="{9E00AF83-DBAC-4487-B8A3-025116185040}"/>
              </a:ext>
            </a:extLst>
          </p:cNvPr>
          <p:cNvSpPr txBox="1"/>
          <p:nvPr/>
        </p:nvSpPr>
        <p:spPr>
          <a:xfrm>
            <a:off x="134785" y="5017109"/>
            <a:ext cx="1237120" cy="369332"/>
          </a:xfrm>
          <a:prstGeom prst="rect">
            <a:avLst/>
          </a:prstGeom>
          <a:noFill/>
        </p:spPr>
        <p:txBody>
          <a:bodyPr wrap="square" rtlCol="0">
            <a:spAutoFit/>
          </a:bodyPr>
          <a:lstStyle/>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线下消费</a:t>
            </a:r>
          </a:p>
        </p:txBody>
      </p:sp>
      <p:sp>
        <p:nvSpPr>
          <p:cNvPr id="116" name="文本框 115">
            <a:extLst>
              <a:ext uri="{FF2B5EF4-FFF2-40B4-BE49-F238E27FC236}">
                <a16:creationId xmlns:a16="http://schemas.microsoft.com/office/drawing/2014/main" id="{95A469BF-4E1F-4317-AE41-D318A53CF9F7}"/>
              </a:ext>
            </a:extLst>
          </p:cNvPr>
          <p:cNvSpPr txBox="1"/>
          <p:nvPr/>
        </p:nvSpPr>
        <p:spPr>
          <a:xfrm>
            <a:off x="9303843" y="5888212"/>
            <a:ext cx="2356933"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商户虚拟账户</a:t>
            </a:r>
          </a:p>
        </p:txBody>
      </p:sp>
      <p:sp>
        <p:nvSpPr>
          <p:cNvPr id="117" name="文本框 116">
            <a:extLst>
              <a:ext uri="{FF2B5EF4-FFF2-40B4-BE49-F238E27FC236}">
                <a16:creationId xmlns:a16="http://schemas.microsoft.com/office/drawing/2014/main" id="{433B141E-DC39-4432-8701-6127515A988D}"/>
              </a:ext>
            </a:extLst>
          </p:cNvPr>
          <p:cNvSpPr txBox="1"/>
          <p:nvPr/>
        </p:nvSpPr>
        <p:spPr>
          <a:xfrm>
            <a:off x="9504141" y="6297425"/>
            <a:ext cx="1524000" cy="369332"/>
          </a:xfrm>
          <a:prstGeom prst="rect">
            <a:avLst/>
          </a:prstGeom>
          <a:noFill/>
        </p:spPr>
        <p:txBody>
          <a:bodyPr wrap="square" rtlCol="0">
            <a:spAutoFit/>
          </a:bodyPr>
          <a:lstStyle/>
          <a:p>
            <a:pPr algn="ctr"/>
            <a:r>
              <a:rPr lang="en-US" altLang="zh-CN" b="1" dirty="0">
                <a:solidFill>
                  <a:schemeClr val="bg1">
                    <a:lumMod val="50000"/>
                  </a:schemeClr>
                </a:solidFill>
                <a:latin typeface="微软雅黑" panose="020B0503020204020204" pitchFamily="34" charset="-122"/>
                <a:ea typeface="微软雅黑" panose="020B0503020204020204" pitchFamily="34" charset="-122"/>
              </a:rPr>
              <a:t>50</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椭圆 3">
            <a:extLst>
              <a:ext uri="{FF2B5EF4-FFF2-40B4-BE49-F238E27FC236}">
                <a16:creationId xmlns:a16="http://schemas.microsoft.com/office/drawing/2014/main" id="{C8002BFD-C489-4C2F-A542-7720E45E70C4}"/>
              </a:ext>
            </a:extLst>
          </p:cNvPr>
          <p:cNvSpPr/>
          <p:nvPr/>
        </p:nvSpPr>
        <p:spPr>
          <a:xfrm>
            <a:off x="400595" y="5526769"/>
            <a:ext cx="11660776" cy="1294289"/>
          </a:xfrm>
          <a:prstGeom prst="ellipse">
            <a:avLst/>
          </a:prstGeom>
          <a:noFill/>
          <a:ln>
            <a:solidFill>
              <a:srgbClr val="0089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9BD84566-BEB4-4D33-9120-45E2E4A5AC46}"/>
              </a:ext>
            </a:extLst>
          </p:cNvPr>
          <p:cNvSpPr txBox="1"/>
          <p:nvPr/>
        </p:nvSpPr>
        <p:spPr>
          <a:xfrm>
            <a:off x="9303843" y="4103159"/>
            <a:ext cx="1920166" cy="276999"/>
          </a:xfrm>
          <a:prstGeom prst="rect">
            <a:avLst/>
          </a:prstGeom>
          <a:noFill/>
        </p:spPr>
        <p:txBody>
          <a:bodyPr wrap="square" rtlCol="0">
            <a:spAutoFit/>
          </a:bodyPr>
          <a:lstStyle/>
          <a:p>
            <a:pPr algn="ctr"/>
            <a:r>
              <a:rPr lang="en-US" altLang="zh-CN" sz="1200" dirty="0">
                <a:solidFill>
                  <a:schemeClr val="bg1">
                    <a:lumMod val="50000"/>
                  </a:schemeClr>
                </a:solidFill>
                <a:latin typeface="微软雅黑" panose="020B0503020204020204" pitchFamily="34" charset="-122"/>
                <a:ea typeface="微软雅黑" panose="020B0503020204020204" pitchFamily="34" charset="-122"/>
              </a:rPr>
              <a:t>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清分规则</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提现</a:t>
            </a:r>
          </a:p>
        </p:txBody>
      </p:sp>
      <p:sp>
        <p:nvSpPr>
          <p:cNvPr id="118" name="文本框 117">
            <a:extLst>
              <a:ext uri="{FF2B5EF4-FFF2-40B4-BE49-F238E27FC236}">
                <a16:creationId xmlns:a16="http://schemas.microsoft.com/office/drawing/2014/main" id="{8FDBC37B-6158-42D3-BFD5-27E4D1CB295F}"/>
              </a:ext>
            </a:extLst>
          </p:cNvPr>
          <p:cNvSpPr txBox="1"/>
          <p:nvPr/>
        </p:nvSpPr>
        <p:spPr>
          <a:xfrm>
            <a:off x="9542949" y="6303951"/>
            <a:ext cx="1524000" cy="369332"/>
          </a:xfrm>
          <a:prstGeom prst="rect">
            <a:avLst/>
          </a:prstGeom>
          <a:noFill/>
        </p:spPr>
        <p:txBody>
          <a:bodyPr wrap="square" rtlCol="0">
            <a:spAutoFit/>
          </a:bodyPr>
          <a:lstStyle/>
          <a:p>
            <a:pPr algn="ctr"/>
            <a:r>
              <a:rPr lang="en-US" altLang="zh-CN" b="1" dirty="0">
                <a:solidFill>
                  <a:schemeClr val="bg1">
                    <a:lumMod val="50000"/>
                  </a:schemeClr>
                </a:solidFill>
                <a:latin typeface="微软雅黑" panose="020B0503020204020204" pitchFamily="34" charset="-122"/>
                <a:ea typeface="微软雅黑" panose="020B0503020204020204" pitchFamily="34" charset="-122"/>
              </a:rPr>
              <a:t>0</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34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childTnLst>
                                </p:cTn>
                              </p:par>
                            </p:childTnLst>
                          </p:cTn>
                        </p:par>
                        <p:par>
                          <p:cTn id="12" fill="hold">
                            <p:stCondLst>
                              <p:cond delay="0"/>
                            </p:stCondLst>
                            <p:childTnLst>
                              <p:par>
                                <p:cTn id="13" presetID="42" presetClass="path" presetSubtype="0" accel="50000" decel="50000" fill="hold" nodeType="afterEffect">
                                  <p:stCondLst>
                                    <p:cond delay="0"/>
                                  </p:stCondLst>
                                  <p:childTnLst>
                                    <p:animMotion origin="layout" path="M -3.95833E-6 2.59259E-6 L 0.29792 0.00046 " pathEditMode="relative" rAng="0" ptsTypes="AA">
                                      <p:cBhvr>
                                        <p:cTn id="14" dur="500" fill="hold"/>
                                        <p:tgtEl>
                                          <p:spTgt spid="71"/>
                                        </p:tgtEl>
                                        <p:attrNameLst>
                                          <p:attrName>ppt_x</p:attrName>
                                          <p:attrName>ppt_y</p:attrName>
                                        </p:attrNameLst>
                                      </p:cBhvr>
                                      <p:rCtr x="14896" y="23"/>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par>
                          <p:cTn id="19" fill="hold">
                            <p:stCondLst>
                              <p:cond delay="0"/>
                            </p:stCondLst>
                            <p:childTnLst>
                              <p:par>
                                <p:cTn id="20" presetID="42" presetClass="path" presetSubtype="0" accel="50000" decel="50000" fill="hold" nodeType="afterEffect">
                                  <p:stCondLst>
                                    <p:cond delay="0"/>
                                  </p:stCondLst>
                                  <p:childTnLst>
                                    <p:animMotion origin="layout" path="M -4.16667E-6 -4.81481E-6 L 0.10013 -4.81481E-6 " pathEditMode="relative" rAng="0" ptsTypes="AA">
                                      <p:cBhvr>
                                        <p:cTn id="21" dur="500" fill="hold"/>
                                        <p:tgtEl>
                                          <p:spTgt spid="83"/>
                                        </p:tgtEl>
                                        <p:attrNameLst>
                                          <p:attrName>ppt_x</p:attrName>
                                          <p:attrName>ppt_y</p:attrName>
                                        </p:attrNameLst>
                                      </p:cBhvr>
                                      <p:rCtr x="5000" y="0"/>
                                    </p:animMotion>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9"/>
                                        </p:tgtEl>
                                        <p:attrNameLst>
                                          <p:attrName>style.visibility</p:attrName>
                                        </p:attrNameLst>
                                      </p:cBhvr>
                                      <p:to>
                                        <p:strVal val="visible"/>
                                      </p:to>
                                    </p:set>
                                    <p:animEffect transition="in" filter="wipe(left)">
                                      <p:cBhvr>
                                        <p:cTn id="26" dur="500"/>
                                        <p:tgtEl>
                                          <p:spTgt spid="109"/>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6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heel(1)">
                                      <p:cBhvr>
                                        <p:cTn id="45" dur="10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95"/>
                                        </p:tgtEl>
                                        <p:attrNameLst>
                                          <p:attrName>style.visibility</p:attrName>
                                        </p:attrNameLst>
                                      </p:cBhvr>
                                      <p:to>
                                        <p:strVal val="visible"/>
                                      </p:to>
                                    </p:set>
                                  </p:childTnLst>
                                </p:cTn>
                              </p:par>
                            </p:childTnLst>
                          </p:cTn>
                        </p:par>
                        <p:par>
                          <p:cTn id="54" fill="hold">
                            <p:stCondLst>
                              <p:cond delay="0"/>
                            </p:stCondLst>
                            <p:childTnLst>
                              <p:par>
                                <p:cTn id="55" presetID="42" presetClass="path" presetSubtype="0" accel="50000" decel="50000" fill="hold" nodeType="afterEffect">
                                  <p:stCondLst>
                                    <p:cond delay="0"/>
                                  </p:stCondLst>
                                  <p:childTnLst>
                                    <p:animMotion origin="layout" path="M 3.125E-6 1.48148E-6 L 0.08008 -0.18889 " pathEditMode="relative" rAng="0" ptsTypes="AA">
                                      <p:cBhvr>
                                        <p:cTn id="56" dur="500" fill="hold"/>
                                        <p:tgtEl>
                                          <p:spTgt spid="95"/>
                                        </p:tgtEl>
                                        <p:attrNameLst>
                                          <p:attrName>ppt_x</p:attrName>
                                          <p:attrName>ppt_y</p:attrName>
                                        </p:attrNameLst>
                                      </p:cBhvr>
                                      <p:rCtr x="3997" y="-9444"/>
                                    </p:animMotion>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17"/>
                                        </p:tgtEl>
                                        <p:attrNameLst>
                                          <p:attrName>style.visibility</p:attrName>
                                        </p:attrNameLst>
                                      </p:cBhvr>
                                      <p:to>
                                        <p:strVal val="hidden"/>
                                      </p:to>
                                    </p:set>
                                  </p:childTnLst>
                                </p:cTn>
                              </p:par>
                              <p:par>
                                <p:cTn id="61" presetID="1" presetClass="entr" presetSubtype="0" fill="hold" grpId="1" nodeType="withEffect">
                                  <p:stCondLst>
                                    <p:cond delay="0"/>
                                  </p:stCondLst>
                                  <p:childTnLst>
                                    <p:set>
                                      <p:cBhvr>
                                        <p:cTn id="62"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6" grpId="1"/>
      <p:bldP spid="108" grpId="0"/>
      <p:bldP spid="116" grpId="0"/>
      <p:bldP spid="117" grpId="0"/>
      <p:bldP spid="117" grpId="1"/>
      <p:bldP spid="4" grpId="0" animBg="1"/>
      <p:bldP spid="5" grpId="0"/>
      <p:bldP spid="11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3E140CE-134B-42AF-AF07-3DADF50433C6}"/>
              </a:ext>
            </a:extLst>
          </p:cNvPr>
          <p:cNvSpPr>
            <a:spLocks noGrp="1"/>
          </p:cNvSpPr>
          <p:nvPr>
            <p:ph sz="quarter" idx="10"/>
          </p:nvPr>
        </p:nvSpPr>
        <p:spPr/>
        <p:txBody>
          <a:bodyPr/>
          <a:lstStyle/>
          <a:p>
            <a:r>
              <a:rPr lang="zh-CN" altLang="en-US" dirty="0"/>
              <a:t>平安给沉淀资金的收益</a:t>
            </a:r>
          </a:p>
        </p:txBody>
      </p:sp>
      <p:sp>
        <p:nvSpPr>
          <p:cNvPr id="3" name="内容占位符 2">
            <a:extLst>
              <a:ext uri="{FF2B5EF4-FFF2-40B4-BE49-F238E27FC236}">
                <a16:creationId xmlns:a16="http://schemas.microsoft.com/office/drawing/2014/main" id="{743A28AE-E95C-4306-A6F1-CF5AAA0C72CB}"/>
              </a:ext>
            </a:extLst>
          </p:cNvPr>
          <p:cNvSpPr>
            <a:spLocks noGrp="1"/>
          </p:cNvSpPr>
          <p:nvPr>
            <p:ph sz="quarter" idx="11"/>
          </p:nvPr>
        </p:nvSpPr>
        <p:spPr/>
        <p:txBody>
          <a:bodyPr/>
          <a:lstStyle/>
          <a:p>
            <a:r>
              <a:rPr lang="zh-CN" altLang="en-US" dirty="0"/>
              <a:t>沉淀资金部分的收益</a:t>
            </a:r>
          </a:p>
        </p:txBody>
      </p:sp>
      <p:sp>
        <p:nvSpPr>
          <p:cNvPr id="161" name="文本框 160">
            <a:extLst>
              <a:ext uri="{FF2B5EF4-FFF2-40B4-BE49-F238E27FC236}">
                <a16:creationId xmlns:a16="http://schemas.microsoft.com/office/drawing/2014/main" id="{38BCFCAC-EE71-4017-9AC8-7CEFC43B25BF}"/>
              </a:ext>
            </a:extLst>
          </p:cNvPr>
          <p:cNvSpPr txBox="1"/>
          <p:nvPr/>
        </p:nvSpPr>
        <p:spPr>
          <a:xfrm>
            <a:off x="5402479" y="3970879"/>
            <a:ext cx="6512288" cy="1846659"/>
          </a:xfrm>
          <a:prstGeom prst="rect">
            <a:avLst/>
          </a:prstGeom>
          <a:noFill/>
        </p:spPr>
        <p:txBody>
          <a:bodyPr wrap="square" rtlCol="0">
            <a:noAutofit/>
          </a:bodyPr>
          <a:lstStyle/>
          <a:p>
            <a:pPr algn="ct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这部分收益，一直持续，每年都有</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2" name="文本框 161">
            <a:extLst>
              <a:ext uri="{FF2B5EF4-FFF2-40B4-BE49-F238E27FC236}">
                <a16:creationId xmlns:a16="http://schemas.microsoft.com/office/drawing/2014/main" id="{7E114156-7797-48A4-AE24-8ECE0D47894C}"/>
              </a:ext>
            </a:extLst>
          </p:cNvPr>
          <p:cNvSpPr txBox="1"/>
          <p:nvPr/>
        </p:nvSpPr>
        <p:spPr>
          <a:xfrm>
            <a:off x="4838106" y="2352341"/>
            <a:ext cx="7076661" cy="1160880"/>
          </a:xfrm>
          <a:prstGeom prst="rect">
            <a:avLst/>
          </a:prstGeom>
          <a:noFill/>
        </p:spPr>
        <p:txBody>
          <a:bodyPr wrap="square" rtlCol="0">
            <a:noAutofit/>
          </a:bodyPr>
          <a:lstStyle/>
          <a:p>
            <a:pPr algn="ctr"/>
            <a:r>
              <a:rPr lang="zh-CN" altLang="en-US" sz="5400" b="1" dirty="0">
                <a:solidFill>
                  <a:srgbClr val="C00000"/>
                </a:solidFill>
                <a:latin typeface="微软雅黑" panose="020B0503020204020204" pitchFamily="34" charset="-122"/>
                <a:ea typeface="微软雅黑" panose="020B0503020204020204" pitchFamily="34" charset="-122"/>
              </a:rPr>
              <a:t>线上沉淀资金收益</a:t>
            </a:r>
            <a:endParaRPr lang="zh-CN" altLang="en-US" sz="54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63" name="Group 3">
            <a:extLst>
              <a:ext uri="{FF2B5EF4-FFF2-40B4-BE49-F238E27FC236}">
                <a16:creationId xmlns:a16="http://schemas.microsoft.com/office/drawing/2014/main" id="{3AAFF5A4-C339-4312-AC62-FB02ABDE3575}"/>
              </a:ext>
            </a:extLst>
          </p:cNvPr>
          <p:cNvGrpSpPr/>
          <p:nvPr/>
        </p:nvGrpSpPr>
        <p:grpSpPr>
          <a:xfrm flipH="1">
            <a:off x="0" y="2391704"/>
            <a:ext cx="4478489" cy="4030611"/>
            <a:chOff x="7716446" y="1920703"/>
            <a:chExt cx="4478489" cy="4030611"/>
          </a:xfrm>
        </p:grpSpPr>
        <p:grpSp>
          <p:nvGrpSpPr>
            <p:cNvPr id="164" name="Group 4">
              <a:extLst>
                <a:ext uri="{FF2B5EF4-FFF2-40B4-BE49-F238E27FC236}">
                  <a16:creationId xmlns:a16="http://schemas.microsoft.com/office/drawing/2014/main" id="{EA79810F-1278-4D74-A80B-FC405DBCAAE3}"/>
                </a:ext>
              </a:extLst>
            </p:cNvPr>
            <p:cNvGrpSpPr/>
            <p:nvPr/>
          </p:nvGrpSpPr>
          <p:grpSpPr>
            <a:xfrm>
              <a:off x="7716446" y="4209393"/>
              <a:ext cx="4478489" cy="1741921"/>
              <a:chOff x="7765776" y="3664043"/>
              <a:chExt cx="4478489" cy="1741921"/>
            </a:xfrm>
          </p:grpSpPr>
          <p:grpSp>
            <p:nvGrpSpPr>
              <p:cNvPr id="177" name="Group 17">
                <a:extLst>
                  <a:ext uri="{FF2B5EF4-FFF2-40B4-BE49-F238E27FC236}">
                    <a16:creationId xmlns:a16="http://schemas.microsoft.com/office/drawing/2014/main" id="{A22B471F-336B-46F3-948B-A892CE20B98A}"/>
                  </a:ext>
                </a:extLst>
              </p:cNvPr>
              <p:cNvGrpSpPr/>
              <p:nvPr/>
            </p:nvGrpSpPr>
            <p:grpSpPr>
              <a:xfrm>
                <a:off x="7765776" y="3670124"/>
                <a:ext cx="4303119" cy="1735840"/>
                <a:chOff x="7403826" y="3670124"/>
                <a:chExt cx="4303119" cy="1735840"/>
              </a:xfrm>
            </p:grpSpPr>
            <p:sp>
              <p:nvSpPr>
                <p:cNvPr id="179" name="Freeform 115">
                  <a:extLst>
                    <a:ext uri="{FF2B5EF4-FFF2-40B4-BE49-F238E27FC236}">
                      <a16:creationId xmlns:a16="http://schemas.microsoft.com/office/drawing/2014/main" id="{2C13B954-0530-4693-B398-85B3E2A255F3}"/>
                    </a:ext>
                  </a:extLst>
                </p:cNvPr>
                <p:cNvSpPr>
                  <a:spLocks/>
                </p:cNvSpPr>
                <p:nvPr/>
              </p:nvSpPr>
              <p:spPr bwMode="auto">
                <a:xfrm>
                  <a:off x="7403826" y="3787164"/>
                  <a:ext cx="3989999" cy="1618800"/>
                </a:xfrm>
                <a:custGeom>
                  <a:avLst/>
                  <a:gdLst>
                    <a:gd name="T0" fmla="*/ 1887 w 2102"/>
                    <a:gd name="T1" fmla="*/ 0 h 853"/>
                    <a:gd name="T2" fmla="*/ 1370 w 2102"/>
                    <a:gd name="T3" fmla="*/ 77 h 853"/>
                    <a:gd name="T4" fmla="*/ 1044 w 2102"/>
                    <a:gd name="T5" fmla="*/ 175 h 853"/>
                    <a:gd name="T6" fmla="*/ 906 w 2102"/>
                    <a:gd name="T7" fmla="*/ 319 h 853"/>
                    <a:gd name="T8" fmla="*/ 834 w 2102"/>
                    <a:gd name="T9" fmla="*/ 352 h 853"/>
                    <a:gd name="T10" fmla="*/ 779 w 2102"/>
                    <a:gd name="T11" fmla="*/ 380 h 853"/>
                    <a:gd name="T12" fmla="*/ 674 w 2102"/>
                    <a:gd name="T13" fmla="*/ 366 h 853"/>
                    <a:gd name="T14" fmla="*/ 584 w 2102"/>
                    <a:gd name="T15" fmla="*/ 357 h 853"/>
                    <a:gd name="T16" fmla="*/ 468 w 2102"/>
                    <a:gd name="T17" fmla="*/ 353 h 853"/>
                    <a:gd name="T18" fmla="*/ 351 w 2102"/>
                    <a:gd name="T19" fmla="*/ 335 h 853"/>
                    <a:gd name="T20" fmla="*/ 306 w 2102"/>
                    <a:gd name="T21" fmla="*/ 340 h 853"/>
                    <a:gd name="T22" fmla="*/ 241 w 2102"/>
                    <a:gd name="T23" fmla="*/ 291 h 853"/>
                    <a:gd name="T24" fmla="*/ 197 w 2102"/>
                    <a:gd name="T25" fmla="*/ 258 h 853"/>
                    <a:gd name="T26" fmla="*/ 91 w 2102"/>
                    <a:gd name="T27" fmla="*/ 204 h 853"/>
                    <a:gd name="T28" fmla="*/ 37 w 2102"/>
                    <a:gd name="T29" fmla="*/ 270 h 853"/>
                    <a:gd name="T30" fmla="*/ 55 w 2102"/>
                    <a:gd name="T31" fmla="*/ 297 h 853"/>
                    <a:gd name="T32" fmla="*/ 32 w 2102"/>
                    <a:gd name="T33" fmla="*/ 366 h 853"/>
                    <a:gd name="T34" fmla="*/ 112 w 2102"/>
                    <a:gd name="T35" fmla="*/ 443 h 853"/>
                    <a:gd name="T36" fmla="*/ 273 w 2102"/>
                    <a:gd name="T37" fmla="*/ 569 h 853"/>
                    <a:gd name="T38" fmla="*/ 443 w 2102"/>
                    <a:gd name="T39" fmla="*/ 684 h 853"/>
                    <a:gd name="T40" fmla="*/ 684 w 2102"/>
                    <a:gd name="T41" fmla="*/ 739 h 853"/>
                    <a:gd name="T42" fmla="*/ 849 w 2102"/>
                    <a:gd name="T43" fmla="*/ 827 h 853"/>
                    <a:gd name="T44" fmla="*/ 1259 w 2102"/>
                    <a:gd name="T45" fmla="*/ 653 h 853"/>
                    <a:gd name="T46" fmla="*/ 1893 w 2102"/>
                    <a:gd name="T47" fmla="*/ 463 h 853"/>
                    <a:gd name="T48" fmla="*/ 1887 w 2102"/>
                    <a:gd name="T49" fmla="*/ 0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02" h="853">
                      <a:moveTo>
                        <a:pt x="1887" y="0"/>
                      </a:moveTo>
                      <a:cubicBezTo>
                        <a:pt x="1767" y="2"/>
                        <a:pt x="1450" y="64"/>
                        <a:pt x="1370" y="77"/>
                      </a:cubicBezTo>
                      <a:cubicBezTo>
                        <a:pt x="1253" y="60"/>
                        <a:pt x="1140" y="86"/>
                        <a:pt x="1044" y="175"/>
                      </a:cubicBezTo>
                      <a:cubicBezTo>
                        <a:pt x="948" y="264"/>
                        <a:pt x="906" y="319"/>
                        <a:pt x="906" y="319"/>
                      </a:cubicBezTo>
                      <a:cubicBezTo>
                        <a:pt x="906" y="319"/>
                        <a:pt x="870" y="340"/>
                        <a:pt x="834" y="352"/>
                      </a:cubicBezTo>
                      <a:cubicBezTo>
                        <a:pt x="799" y="364"/>
                        <a:pt x="779" y="380"/>
                        <a:pt x="779" y="380"/>
                      </a:cubicBezTo>
                      <a:cubicBezTo>
                        <a:pt x="779" y="380"/>
                        <a:pt x="709" y="361"/>
                        <a:pt x="674" y="366"/>
                      </a:cubicBezTo>
                      <a:cubicBezTo>
                        <a:pt x="638" y="371"/>
                        <a:pt x="627" y="363"/>
                        <a:pt x="584" y="357"/>
                      </a:cubicBezTo>
                      <a:cubicBezTo>
                        <a:pt x="541" y="351"/>
                        <a:pt x="499" y="359"/>
                        <a:pt x="468" y="353"/>
                      </a:cubicBezTo>
                      <a:cubicBezTo>
                        <a:pt x="436" y="347"/>
                        <a:pt x="385" y="334"/>
                        <a:pt x="351" y="335"/>
                      </a:cubicBezTo>
                      <a:cubicBezTo>
                        <a:pt x="318" y="336"/>
                        <a:pt x="306" y="340"/>
                        <a:pt x="306" y="340"/>
                      </a:cubicBezTo>
                      <a:cubicBezTo>
                        <a:pt x="306" y="340"/>
                        <a:pt x="264" y="302"/>
                        <a:pt x="241" y="291"/>
                      </a:cubicBezTo>
                      <a:cubicBezTo>
                        <a:pt x="219" y="280"/>
                        <a:pt x="197" y="258"/>
                        <a:pt x="197" y="258"/>
                      </a:cubicBezTo>
                      <a:cubicBezTo>
                        <a:pt x="197" y="258"/>
                        <a:pt x="158" y="198"/>
                        <a:pt x="91" y="204"/>
                      </a:cubicBezTo>
                      <a:cubicBezTo>
                        <a:pt x="24" y="210"/>
                        <a:pt x="21" y="250"/>
                        <a:pt x="37" y="270"/>
                      </a:cubicBezTo>
                      <a:cubicBezTo>
                        <a:pt x="53" y="290"/>
                        <a:pt x="55" y="297"/>
                        <a:pt x="55" y="297"/>
                      </a:cubicBezTo>
                      <a:cubicBezTo>
                        <a:pt x="55" y="297"/>
                        <a:pt x="0" y="331"/>
                        <a:pt x="32" y="366"/>
                      </a:cubicBezTo>
                      <a:cubicBezTo>
                        <a:pt x="64" y="401"/>
                        <a:pt x="91" y="417"/>
                        <a:pt x="112" y="443"/>
                      </a:cubicBezTo>
                      <a:cubicBezTo>
                        <a:pt x="133" y="469"/>
                        <a:pt x="207" y="521"/>
                        <a:pt x="273" y="569"/>
                      </a:cubicBezTo>
                      <a:cubicBezTo>
                        <a:pt x="339" y="617"/>
                        <a:pt x="391" y="661"/>
                        <a:pt x="443" y="684"/>
                      </a:cubicBezTo>
                      <a:cubicBezTo>
                        <a:pt x="495" y="708"/>
                        <a:pt x="614" y="714"/>
                        <a:pt x="684" y="739"/>
                      </a:cubicBezTo>
                      <a:cubicBezTo>
                        <a:pt x="753" y="765"/>
                        <a:pt x="808" y="801"/>
                        <a:pt x="849" y="827"/>
                      </a:cubicBezTo>
                      <a:cubicBezTo>
                        <a:pt x="889" y="853"/>
                        <a:pt x="1137" y="725"/>
                        <a:pt x="1259" y="653"/>
                      </a:cubicBezTo>
                      <a:cubicBezTo>
                        <a:pt x="1380" y="582"/>
                        <a:pt x="1684" y="439"/>
                        <a:pt x="1893" y="463"/>
                      </a:cubicBezTo>
                      <a:cubicBezTo>
                        <a:pt x="2102" y="488"/>
                        <a:pt x="2057" y="10"/>
                        <a:pt x="1887" y="0"/>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Freeform 116">
                  <a:extLst>
                    <a:ext uri="{FF2B5EF4-FFF2-40B4-BE49-F238E27FC236}">
                      <a16:creationId xmlns:a16="http://schemas.microsoft.com/office/drawing/2014/main" id="{128E605C-4C32-4770-9C94-A353493AC296}"/>
                    </a:ext>
                  </a:extLst>
                </p:cNvPr>
                <p:cNvSpPr>
                  <a:spLocks/>
                </p:cNvSpPr>
                <p:nvPr/>
              </p:nvSpPr>
              <p:spPr bwMode="auto">
                <a:xfrm>
                  <a:off x="7403826" y="4162604"/>
                  <a:ext cx="3859279" cy="1243360"/>
                </a:xfrm>
                <a:custGeom>
                  <a:avLst/>
                  <a:gdLst>
                    <a:gd name="T0" fmla="*/ 779 w 2033"/>
                    <a:gd name="T1" fmla="*/ 182 h 655"/>
                    <a:gd name="T2" fmla="*/ 674 w 2033"/>
                    <a:gd name="T3" fmla="*/ 168 h 655"/>
                    <a:gd name="T4" fmla="*/ 584 w 2033"/>
                    <a:gd name="T5" fmla="*/ 159 h 655"/>
                    <a:gd name="T6" fmla="*/ 468 w 2033"/>
                    <a:gd name="T7" fmla="*/ 155 h 655"/>
                    <a:gd name="T8" fmla="*/ 351 w 2033"/>
                    <a:gd name="T9" fmla="*/ 137 h 655"/>
                    <a:gd name="T10" fmla="*/ 306 w 2033"/>
                    <a:gd name="T11" fmla="*/ 142 h 655"/>
                    <a:gd name="T12" fmla="*/ 197 w 2033"/>
                    <a:gd name="T13" fmla="*/ 60 h 655"/>
                    <a:gd name="T14" fmla="*/ 91 w 2033"/>
                    <a:gd name="T15" fmla="*/ 6 h 655"/>
                    <a:gd name="T16" fmla="*/ 37 w 2033"/>
                    <a:gd name="T17" fmla="*/ 72 h 655"/>
                    <a:gd name="T18" fmla="*/ 55 w 2033"/>
                    <a:gd name="T19" fmla="*/ 99 h 655"/>
                    <a:gd name="T20" fmla="*/ 32 w 2033"/>
                    <a:gd name="T21" fmla="*/ 168 h 655"/>
                    <a:gd name="T22" fmla="*/ 112 w 2033"/>
                    <a:gd name="T23" fmla="*/ 245 h 655"/>
                    <a:gd name="T24" fmla="*/ 273 w 2033"/>
                    <a:gd name="T25" fmla="*/ 371 h 655"/>
                    <a:gd name="T26" fmla="*/ 443 w 2033"/>
                    <a:gd name="T27" fmla="*/ 486 h 655"/>
                    <a:gd name="T28" fmla="*/ 684 w 2033"/>
                    <a:gd name="T29" fmla="*/ 541 h 655"/>
                    <a:gd name="T30" fmla="*/ 849 w 2033"/>
                    <a:gd name="T31" fmla="*/ 629 h 655"/>
                    <a:gd name="T32" fmla="*/ 1259 w 2033"/>
                    <a:gd name="T33" fmla="*/ 455 h 655"/>
                    <a:gd name="T34" fmla="*/ 1893 w 2033"/>
                    <a:gd name="T35" fmla="*/ 265 h 655"/>
                    <a:gd name="T36" fmla="*/ 2011 w 2033"/>
                    <a:gd name="T37" fmla="*/ 101 h 655"/>
                    <a:gd name="T38" fmla="*/ 1362 w 2033"/>
                    <a:gd name="T39" fmla="*/ 142 h 655"/>
                    <a:gd name="T40" fmla="*/ 1065 w 2033"/>
                    <a:gd name="T41" fmla="*/ 316 h 655"/>
                    <a:gd name="T42" fmla="*/ 1157 w 2033"/>
                    <a:gd name="T43" fmla="*/ 349 h 655"/>
                    <a:gd name="T44" fmla="*/ 1050 w 2033"/>
                    <a:gd name="T45" fmla="*/ 510 h 655"/>
                    <a:gd name="T46" fmla="*/ 865 w 2033"/>
                    <a:gd name="T47" fmla="*/ 581 h 655"/>
                    <a:gd name="T48" fmla="*/ 629 w 2033"/>
                    <a:gd name="T49" fmla="*/ 510 h 655"/>
                    <a:gd name="T50" fmla="*/ 684 w 2033"/>
                    <a:gd name="T51" fmla="*/ 476 h 655"/>
                    <a:gd name="T52" fmla="*/ 811 w 2033"/>
                    <a:gd name="T53" fmla="*/ 453 h 655"/>
                    <a:gd name="T54" fmla="*/ 835 w 2033"/>
                    <a:gd name="T55" fmla="*/ 454 h 655"/>
                    <a:gd name="T56" fmla="*/ 879 w 2033"/>
                    <a:gd name="T57" fmla="*/ 417 h 655"/>
                    <a:gd name="T58" fmla="*/ 934 w 2033"/>
                    <a:gd name="T59" fmla="*/ 413 h 655"/>
                    <a:gd name="T60" fmla="*/ 1114 w 2033"/>
                    <a:gd name="T61" fmla="*/ 380 h 655"/>
                    <a:gd name="T62" fmla="*/ 1078 w 2033"/>
                    <a:gd name="T63" fmla="*/ 372 h 655"/>
                    <a:gd name="T64" fmla="*/ 835 w 2033"/>
                    <a:gd name="T65" fmla="*/ 411 h 655"/>
                    <a:gd name="T66" fmla="*/ 515 w 2033"/>
                    <a:gd name="T67" fmla="*/ 485 h 655"/>
                    <a:gd name="T68" fmla="*/ 406 w 2033"/>
                    <a:gd name="T69" fmla="*/ 411 h 655"/>
                    <a:gd name="T70" fmla="*/ 453 w 2033"/>
                    <a:gd name="T71" fmla="*/ 311 h 655"/>
                    <a:gd name="T72" fmla="*/ 597 w 2033"/>
                    <a:gd name="T73" fmla="*/ 237 h 655"/>
                    <a:gd name="T74" fmla="*/ 779 w 2033"/>
                    <a:gd name="T75" fmla="*/ 182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33" h="655">
                      <a:moveTo>
                        <a:pt x="779" y="182"/>
                      </a:moveTo>
                      <a:cubicBezTo>
                        <a:pt x="779" y="182"/>
                        <a:pt x="709" y="163"/>
                        <a:pt x="674" y="168"/>
                      </a:cubicBezTo>
                      <a:cubicBezTo>
                        <a:pt x="638" y="173"/>
                        <a:pt x="627" y="165"/>
                        <a:pt x="584" y="159"/>
                      </a:cubicBezTo>
                      <a:cubicBezTo>
                        <a:pt x="541" y="153"/>
                        <a:pt x="499" y="161"/>
                        <a:pt x="468" y="155"/>
                      </a:cubicBezTo>
                      <a:cubicBezTo>
                        <a:pt x="436" y="149"/>
                        <a:pt x="385" y="136"/>
                        <a:pt x="351" y="137"/>
                      </a:cubicBezTo>
                      <a:cubicBezTo>
                        <a:pt x="318" y="138"/>
                        <a:pt x="306" y="142"/>
                        <a:pt x="306" y="142"/>
                      </a:cubicBezTo>
                      <a:cubicBezTo>
                        <a:pt x="265" y="112"/>
                        <a:pt x="240" y="91"/>
                        <a:pt x="197" y="60"/>
                      </a:cubicBezTo>
                      <a:cubicBezTo>
                        <a:pt x="197" y="60"/>
                        <a:pt x="158" y="0"/>
                        <a:pt x="91" y="6"/>
                      </a:cubicBezTo>
                      <a:cubicBezTo>
                        <a:pt x="24" y="12"/>
                        <a:pt x="21" y="52"/>
                        <a:pt x="37" y="72"/>
                      </a:cubicBezTo>
                      <a:cubicBezTo>
                        <a:pt x="53" y="92"/>
                        <a:pt x="55" y="99"/>
                        <a:pt x="55" y="99"/>
                      </a:cubicBezTo>
                      <a:cubicBezTo>
                        <a:pt x="55" y="99"/>
                        <a:pt x="0" y="133"/>
                        <a:pt x="32" y="168"/>
                      </a:cubicBezTo>
                      <a:cubicBezTo>
                        <a:pt x="64" y="203"/>
                        <a:pt x="91" y="219"/>
                        <a:pt x="112" y="245"/>
                      </a:cubicBezTo>
                      <a:cubicBezTo>
                        <a:pt x="133" y="271"/>
                        <a:pt x="207" y="323"/>
                        <a:pt x="273" y="371"/>
                      </a:cubicBezTo>
                      <a:cubicBezTo>
                        <a:pt x="339" y="419"/>
                        <a:pt x="391" y="463"/>
                        <a:pt x="443" y="486"/>
                      </a:cubicBezTo>
                      <a:cubicBezTo>
                        <a:pt x="495" y="510"/>
                        <a:pt x="614" y="516"/>
                        <a:pt x="684" y="541"/>
                      </a:cubicBezTo>
                      <a:cubicBezTo>
                        <a:pt x="753" y="567"/>
                        <a:pt x="808" y="603"/>
                        <a:pt x="849" y="629"/>
                      </a:cubicBezTo>
                      <a:cubicBezTo>
                        <a:pt x="889" y="655"/>
                        <a:pt x="1137" y="527"/>
                        <a:pt x="1259" y="455"/>
                      </a:cubicBezTo>
                      <a:cubicBezTo>
                        <a:pt x="1380" y="384"/>
                        <a:pt x="1753" y="249"/>
                        <a:pt x="1893" y="265"/>
                      </a:cubicBezTo>
                      <a:cubicBezTo>
                        <a:pt x="2033" y="282"/>
                        <a:pt x="1990" y="169"/>
                        <a:pt x="2011" y="101"/>
                      </a:cubicBezTo>
                      <a:cubicBezTo>
                        <a:pt x="1979" y="96"/>
                        <a:pt x="1402" y="124"/>
                        <a:pt x="1362" y="142"/>
                      </a:cubicBezTo>
                      <a:cubicBezTo>
                        <a:pt x="1266" y="185"/>
                        <a:pt x="1098" y="278"/>
                        <a:pt x="1065" y="316"/>
                      </a:cubicBezTo>
                      <a:cubicBezTo>
                        <a:pt x="1027" y="359"/>
                        <a:pt x="1118" y="371"/>
                        <a:pt x="1157" y="349"/>
                      </a:cubicBezTo>
                      <a:cubicBezTo>
                        <a:pt x="1223" y="313"/>
                        <a:pt x="1146" y="451"/>
                        <a:pt x="1050" y="510"/>
                      </a:cubicBezTo>
                      <a:cubicBezTo>
                        <a:pt x="955" y="570"/>
                        <a:pt x="899" y="604"/>
                        <a:pt x="865" y="581"/>
                      </a:cubicBezTo>
                      <a:cubicBezTo>
                        <a:pt x="832" y="557"/>
                        <a:pt x="719" y="508"/>
                        <a:pt x="629" y="510"/>
                      </a:cubicBezTo>
                      <a:cubicBezTo>
                        <a:pt x="539" y="512"/>
                        <a:pt x="640" y="486"/>
                        <a:pt x="684" y="476"/>
                      </a:cubicBezTo>
                      <a:cubicBezTo>
                        <a:pt x="728" y="467"/>
                        <a:pt x="796" y="442"/>
                        <a:pt x="811" y="453"/>
                      </a:cubicBezTo>
                      <a:cubicBezTo>
                        <a:pt x="827" y="464"/>
                        <a:pt x="837" y="474"/>
                        <a:pt x="835" y="454"/>
                      </a:cubicBezTo>
                      <a:cubicBezTo>
                        <a:pt x="833" y="434"/>
                        <a:pt x="836" y="427"/>
                        <a:pt x="879" y="417"/>
                      </a:cubicBezTo>
                      <a:cubicBezTo>
                        <a:pt x="922" y="406"/>
                        <a:pt x="909" y="416"/>
                        <a:pt x="934" y="413"/>
                      </a:cubicBezTo>
                      <a:cubicBezTo>
                        <a:pt x="958" y="410"/>
                        <a:pt x="1063" y="401"/>
                        <a:pt x="1114" y="380"/>
                      </a:cubicBezTo>
                      <a:cubicBezTo>
                        <a:pt x="1165" y="359"/>
                        <a:pt x="1161" y="344"/>
                        <a:pt x="1078" y="372"/>
                      </a:cubicBezTo>
                      <a:cubicBezTo>
                        <a:pt x="995" y="400"/>
                        <a:pt x="946" y="382"/>
                        <a:pt x="835" y="411"/>
                      </a:cubicBezTo>
                      <a:cubicBezTo>
                        <a:pt x="724" y="440"/>
                        <a:pt x="595" y="483"/>
                        <a:pt x="515" y="485"/>
                      </a:cubicBezTo>
                      <a:cubicBezTo>
                        <a:pt x="434" y="486"/>
                        <a:pt x="416" y="442"/>
                        <a:pt x="406" y="411"/>
                      </a:cubicBezTo>
                      <a:cubicBezTo>
                        <a:pt x="396" y="380"/>
                        <a:pt x="414" y="346"/>
                        <a:pt x="453" y="311"/>
                      </a:cubicBezTo>
                      <a:cubicBezTo>
                        <a:pt x="493" y="277"/>
                        <a:pt x="548" y="249"/>
                        <a:pt x="597" y="237"/>
                      </a:cubicBezTo>
                      <a:cubicBezTo>
                        <a:pt x="646" y="225"/>
                        <a:pt x="730" y="205"/>
                        <a:pt x="779" y="182"/>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Freeform 117">
                  <a:extLst>
                    <a:ext uri="{FF2B5EF4-FFF2-40B4-BE49-F238E27FC236}">
                      <a16:creationId xmlns:a16="http://schemas.microsoft.com/office/drawing/2014/main" id="{93096151-001A-4C1C-AC8F-178356D7FB7D}"/>
                    </a:ext>
                  </a:extLst>
                </p:cNvPr>
                <p:cNvSpPr>
                  <a:spLocks/>
                </p:cNvSpPr>
                <p:nvPr/>
              </p:nvSpPr>
              <p:spPr bwMode="auto">
                <a:xfrm>
                  <a:off x="8163826" y="4167164"/>
                  <a:ext cx="2390960" cy="936320"/>
                </a:xfrm>
                <a:custGeom>
                  <a:avLst/>
                  <a:gdLst>
                    <a:gd name="T0" fmla="*/ 1218 w 1259"/>
                    <a:gd name="T1" fmla="*/ 75 h 493"/>
                    <a:gd name="T2" fmla="*/ 1019 w 1259"/>
                    <a:gd name="T3" fmla="*/ 37 h 493"/>
                    <a:gd name="T4" fmla="*/ 742 w 1259"/>
                    <a:gd name="T5" fmla="*/ 193 h 493"/>
                    <a:gd name="T6" fmla="*/ 612 w 1259"/>
                    <a:gd name="T7" fmla="*/ 311 h 493"/>
                    <a:gd name="T8" fmla="*/ 356 w 1259"/>
                    <a:gd name="T9" fmla="*/ 305 h 493"/>
                    <a:gd name="T10" fmla="*/ 237 w 1259"/>
                    <a:gd name="T11" fmla="*/ 355 h 493"/>
                    <a:gd name="T12" fmla="*/ 185 w 1259"/>
                    <a:gd name="T13" fmla="*/ 335 h 493"/>
                    <a:gd name="T14" fmla="*/ 53 w 1259"/>
                    <a:gd name="T15" fmla="*/ 328 h 493"/>
                    <a:gd name="T16" fmla="*/ 14 w 1259"/>
                    <a:gd name="T17" fmla="*/ 429 h 493"/>
                    <a:gd name="T18" fmla="*/ 59 w 1259"/>
                    <a:gd name="T19" fmla="*/ 484 h 493"/>
                    <a:gd name="T20" fmla="*/ 166 w 1259"/>
                    <a:gd name="T21" fmla="*/ 493 h 493"/>
                    <a:gd name="T22" fmla="*/ 283 w 1259"/>
                    <a:gd name="T23" fmla="*/ 464 h 493"/>
                    <a:gd name="T24" fmla="*/ 479 w 1259"/>
                    <a:gd name="T25" fmla="*/ 401 h 493"/>
                    <a:gd name="T26" fmla="*/ 611 w 1259"/>
                    <a:gd name="T27" fmla="*/ 389 h 493"/>
                    <a:gd name="T28" fmla="*/ 726 w 1259"/>
                    <a:gd name="T29" fmla="*/ 361 h 493"/>
                    <a:gd name="T30" fmla="*/ 760 w 1259"/>
                    <a:gd name="T31" fmla="*/ 342 h 493"/>
                    <a:gd name="T32" fmla="*/ 701 w 1259"/>
                    <a:gd name="T33" fmla="*/ 318 h 493"/>
                    <a:gd name="T34" fmla="*/ 984 w 1259"/>
                    <a:gd name="T35" fmla="*/ 159 h 493"/>
                    <a:gd name="T36" fmla="*/ 1186 w 1259"/>
                    <a:gd name="T37" fmla="*/ 126 h 493"/>
                    <a:gd name="T38" fmla="*/ 1218 w 1259"/>
                    <a:gd name="T39" fmla="*/ 75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9" h="493">
                      <a:moveTo>
                        <a:pt x="1218" y="75"/>
                      </a:moveTo>
                      <a:cubicBezTo>
                        <a:pt x="1152" y="64"/>
                        <a:pt x="1063" y="0"/>
                        <a:pt x="1019" y="37"/>
                      </a:cubicBezTo>
                      <a:cubicBezTo>
                        <a:pt x="974" y="74"/>
                        <a:pt x="793" y="186"/>
                        <a:pt x="742" y="193"/>
                      </a:cubicBezTo>
                      <a:cubicBezTo>
                        <a:pt x="691" y="200"/>
                        <a:pt x="693" y="291"/>
                        <a:pt x="612" y="311"/>
                      </a:cubicBezTo>
                      <a:cubicBezTo>
                        <a:pt x="531" y="330"/>
                        <a:pt x="415" y="321"/>
                        <a:pt x="356" y="305"/>
                      </a:cubicBezTo>
                      <a:cubicBezTo>
                        <a:pt x="297" y="290"/>
                        <a:pt x="260" y="312"/>
                        <a:pt x="237" y="355"/>
                      </a:cubicBezTo>
                      <a:cubicBezTo>
                        <a:pt x="214" y="397"/>
                        <a:pt x="210" y="361"/>
                        <a:pt x="185" y="335"/>
                      </a:cubicBezTo>
                      <a:cubicBezTo>
                        <a:pt x="160" y="308"/>
                        <a:pt x="91" y="309"/>
                        <a:pt x="53" y="328"/>
                      </a:cubicBezTo>
                      <a:cubicBezTo>
                        <a:pt x="14" y="347"/>
                        <a:pt x="0" y="399"/>
                        <a:pt x="14" y="429"/>
                      </a:cubicBezTo>
                      <a:cubicBezTo>
                        <a:pt x="29" y="460"/>
                        <a:pt x="59" y="484"/>
                        <a:pt x="59" y="484"/>
                      </a:cubicBezTo>
                      <a:cubicBezTo>
                        <a:pt x="166" y="493"/>
                        <a:pt x="166" y="493"/>
                        <a:pt x="166" y="493"/>
                      </a:cubicBezTo>
                      <a:cubicBezTo>
                        <a:pt x="283" y="464"/>
                        <a:pt x="283" y="464"/>
                        <a:pt x="283" y="464"/>
                      </a:cubicBezTo>
                      <a:cubicBezTo>
                        <a:pt x="479" y="401"/>
                        <a:pt x="479" y="401"/>
                        <a:pt x="479" y="401"/>
                      </a:cubicBezTo>
                      <a:cubicBezTo>
                        <a:pt x="611" y="389"/>
                        <a:pt x="611" y="389"/>
                        <a:pt x="611" y="389"/>
                      </a:cubicBezTo>
                      <a:cubicBezTo>
                        <a:pt x="726" y="361"/>
                        <a:pt x="726" y="361"/>
                        <a:pt x="726" y="361"/>
                      </a:cubicBezTo>
                      <a:cubicBezTo>
                        <a:pt x="726" y="361"/>
                        <a:pt x="788" y="334"/>
                        <a:pt x="760" y="342"/>
                      </a:cubicBezTo>
                      <a:cubicBezTo>
                        <a:pt x="732" y="350"/>
                        <a:pt x="669" y="351"/>
                        <a:pt x="701" y="318"/>
                      </a:cubicBezTo>
                      <a:cubicBezTo>
                        <a:pt x="732" y="285"/>
                        <a:pt x="942" y="165"/>
                        <a:pt x="984" y="159"/>
                      </a:cubicBezTo>
                      <a:cubicBezTo>
                        <a:pt x="1026" y="152"/>
                        <a:pt x="1120" y="146"/>
                        <a:pt x="1186" y="126"/>
                      </a:cubicBezTo>
                      <a:cubicBezTo>
                        <a:pt x="1252" y="106"/>
                        <a:pt x="1259" y="75"/>
                        <a:pt x="1218" y="75"/>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Freeform 118">
                  <a:extLst>
                    <a:ext uri="{FF2B5EF4-FFF2-40B4-BE49-F238E27FC236}">
                      <a16:creationId xmlns:a16="http://schemas.microsoft.com/office/drawing/2014/main" id="{5F0268C0-6F6E-4549-BBA9-455F4F18D24F}"/>
                    </a:ext>
                  </a:extLst>
                </p:cNvPr>
                <p:cNvSpPr>
                  <a:spLocks/>
                </p:cNvSpPr>
                <p:nvPr/>
              </p:nvSpPr>
              <p:spPr bwMode="auto">
                <a:xfrm>
                  <a:off x="8153186" y="4776683"/>
                  <a:ext cx="395200" cy="305520"/>
                </a:xfrm>
                <a:custGeom>
                  <a:avLst/>
                  <a:gdLst>
                    <a:gd name="T0" fmla="*/ 194 w 208"/>
                    <a:gd name="T1" fmla="*/ 45 h 161"/>
                    <a:gd name="T2" fmla="*/ 145 w 208"/>
                    <a:gd name="T3" fmla="*/ 133 h 161"/>
                    <a:gd name="T4" fmla="*/ 23 w 208"/>
                    <a:gd name="T5" fmla="*/ 110 h 161"/>
                    <a:gd name="T6" fmla="*/ 111 w 208"/>
                    <a:gd name="T7" fmla="*/ 4 h 161"/>
                    <a:gd name="T8" fmla="*/ 194 w 208"/>
                    <a:gd name="T9" fmla="*/ 45 h 161"/>
                  </a:gdLst>
                  <a:ahLst/>
                  <a:cxnLst>
                    <a:cxn ang="0">
                      <a:pos x="T0" y="T1"/>
                    </a:cxn>
                    <a:cxn ang="0">
                      <a:pos x="T2" y="T3"/>
                    </a:cxn>
                    <a:cxn ang="0">
                      <a:pos x="T4" y="T5"/>
                    </a:cxn>
                    <a:cxn ang="0">
                      <a:pos x="T6" y="T7"/>
                    </a:cxn>
                    <a:cxn ang="0">
                      <a:pos x="T8" y="T9"/>
                    </a:cxn>
                  </a:cxnLst>
                  <a:rect l="0" t="0" r="r" b="b"/>
                  <a:pathLst>
                    <a:path w="208" h="161">
                      <a:moveTo>
                        <a:pt x="194" y="45"/>
                      </a:moveTo>
                      <a:cubicBezTo>
                        <a:pt x="205" y="78"/>
                        <a:pt x="208" y="119"/>
                        <a:pt x="145" y="133"/>
                      </a:cubicBezTo>
                      <a:cubicBezTo>
                        <a:pt x="83" y="148"/>
                        <a:pt x="44" y="161"/>
                        <a:pt x="23" y="110"/>
                      </a:cubicBezTo>
                      <a:cubicBezTo>
                        <a:pt x="0" y="55"/>
                        <a:pt x="42" y="7"/>
                        <a:pt x="111" y="4"/>
                      </a:cubicBezTo>
                      <a:cubicBezTo>
                        <a:pt x="181" y="0"/>
                        <a:pt x="186" y="22"/>
                        <a:pt x="194" y="45"/>
                      </a:cubicBezTo>
                      <a:close/>
                    </a:path>
                  </a:pathLst>
                </a:custGeom>
                <a:solidFill>
                  <a:srgbClr val="EBC2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Freeform 119">
                  <a:extLst>
                    <a:ext uri="{FF2B5EF4-FFF2-40B4-BE49-F238E27FC236}">
                      <a16:creationId xmlns:a16="http://schemas.microsoft.com/office/drawing/2014/main" id="{4FE3696E-FDBF-4C80-9FBE-4132BD32E2A3}"/>
                    </a:ext>
                  </a:extLst>
                </p:cNvPr>
                <p:cNvSpPr>
                  <a:spLocks/>
                </p:cNvSpPr>
                <p:nvPr/>
              </p:nvSpPr>
              <p:spPr bwMode="auto">
                <a:xfrm>
                  <a:off x="8093906" y="4465084"/>
                  <a:ext cx="720480" cy="167200"/>
                </a:xfrm>
                <a:custGeom>
                  <a:avLst/>
                  <a:gdLst>
                    <a:gd name="T0" fmla="*/ 343 w 379"/>
                    <a:gd name="T1" fmla="*/ 34 h 88"/>
                    <a:gd name="T2" fmla="*/ 226 w 379"/>
                    <a:gd name="T3" fmla="*/ 72 h 88"/>
                    <a:gd name="T4" fmla="*/ 138 w 379"/>
                    <a:gd name="T5" fmla="*/ 76 h 88"/>
                    <a:gd name="T6" fmla="*/ 23 w 379"/>
                    <a:gd name="T7" fmla="*/ 12 h 88"/>
                    <a:gd name="T8" fmla="*/ 86 w 379"/>
                    <a:gd name="T9" fmla="*/ 7 h 88"/>
                    <a:gd name="T10" fmla="*/ 108 w 379"/>
                    <a:gd name="T11" fmla="*/ 33 h 88"/>
                    <a:gd name="T12" fmla="*/ 217 w 379"/>
                    <a:gd name="T13" fmla="*/ 18 h 88"/>
                    <a:gd name="T14" fmla="*/ 320 w 379"/>
                    <a:gd name="T15" fmla="*/ 23 h 88"/>
                    <a:gd name="T16" fmla="*/ 343 w 379"/>
                    <a:gd name="T17"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88">
                      <a:moveTo>
                        <a:pt x="343" y="34"/>
                      </a:moveTo>
                      <a:cubicBezTo>
                        <a:pt x="306" y="43"/>
                        <a:pt x="265" y="60"/>
                        <a:pt x="226" y="72"/>
                      </a:cubicBezTo>
                      <a:cubicBezTo>
                        <a:pt x="186" y="84"/>
                        <a:pt x="161" y="88"/>
                        <a:pt x="138" y="76"/>
                      </a:cubicBezTo>
                      <a:cubicBezTo>
                        <a:pt x="114" y="64"/>
                        <a:pt x="47" y="24"/>
                        <a:pt x="23" y="12"/>
                      </a:cubicBezTo>
                      <a:cubicBezTo>
                        <a:pt x="0" y="0"/>
                        <a:pt x="72" y="2"/>
                        <a:pt x="86" y="7"/>
                      </a:cubicBezTo>
                      <a:cubicBezTo>
                        <a:pt x="101" y="12"/>
                        <a:pt x="91" y="48"/>
                        <a:pt x="108" y="33"/>
                      </a:cubicBezTo>
                      <a:cubicBezTo>
                        <a:pt x="126" y="19"/>
                        <a:pt x="181" y="19"/>
                        <a:pt x="217" y="18"/>
                      </a:cubicBezTo>
                      <a:cubicBezTo>
                        <a:pt x="253" y="18"/>
                        <a:pt x="300" y="26"/>
                        <a:pt x="320" y="23"/>
                      </a:cubicBezTo>
                      <a:cubicBezTo>
                        <a:pt x="339" y="21"/>
                        <a:pt x="379" y="33"/>
                        <a:pt x="343" y="34"/>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Freeform 120">
                  <a:extLst>
                    <a:ext uri="{FF2B5EF4-FFF2-40B4-BE49-F238E27FC236}">
                      <a16:creationId xmlns:a16="http://schemas.microsoft.com/office/drawing/2014/main" id="{2A7DD50E-B4A0-420F-BA25-0D37B97B88A4}"/>
                    </a:ext>
                  </a:extLst>
                </p:cNvPr>
                <p:cNvSpPr>
                  <a:spLocks/>
                </p:cNvSpPr>
                <p:nvPr/>
              </p:nvSpPr>
              <p:spPr bwMode="auto">
                <a:xfrm>
                  <a:off x="7479826" y="4335883"/>
                  <a:ext cx="793440" cy="658160"/>
                </a:xfrm>
                <a:custGeom>
                  <a:avLst/>
                  <a:gdLst>
                    <a:gd name="T0" fmla="*/ 418 w 418"/>
                    <a:gd name="T1" fmla="*/ 200 h 347"/>
                    <a:gd name="T2" fmla="*/ 379 w 418"/>
                    <a:gd name="T3" fmla="*/ 221 h 347"/>
                    <a:gd name="T4" fmla="*/ 373 w 418"/>
                    <a:gd name="T5" fmla="*/ 178 h 347"/>
                    <a:gd name="T6" fmla="*/ 339 w 418"/>
                    <a:gd name="T7" fmla="*/ 170 h 347"/>
                    <a:gd name="T8" fmla="*/ 298 w 418"/>
                    <a:gd name="T9" fmla="*/ 126 h 347"/>
                    <a:gd name="T10" fmla="*/ 227 w 418"/>
                    <a:gd name="T11" fmla="*/ 123 h 347"/>
                    <a:gd name="T12" fmla="*/ 176 w 418"/>
                    <a:gd name="T13" fmla="*/ 48 h 347"/>
                    <a:gd name="T14" fmla="*/ 21 w 418"/>
                    <a:gd name="T15" fmla="*/ 15 h 347"/>
                    <a:gd name="T16" fmla="*/ 56 w 418"/>
                    <a:gd name="T17" fmla="*/ 100 h 347"/>
                    <a:gd name="T18" fmla="*/ 173 w 418"/>
                    <a:gd name="T19" fmla="*/ 209 h 347"/>
                    <a:gd name="T20" fmla="*/ 320 w 418"/>
                    <a:gd name="T21" fmla="*/ 324 h 347"/>
                    <a:gd name="T22" fmla="*/ 354 w 418"/>
                    <a:gd name="T23" fmla="*/ 306 h 347"/>
                    <a:gd name="T24" fmla="*/ 418 w 418"/>
                    <a:gd name="T25" fmla="*/ 20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347">
                      <a:moveTo>
                        <a:pt x="418" y="200"/>
                      </a:moveTo>
                      <a:cubicBezTo>
                        <a:pt x="406" y="200"/>
                        <a:pt x="395" y="202"/>
                        <a:pt x="379" y="221"/>
                      </a:cubicBezTo>
                      <a:cubicBezTo>
                        <a:pt x="363" y="239"/>
                        <a:pt x="392" y="192"/>
                        <a:pt x="373" y="178"/>
                      </a:cubicBezTo>
                      <a:cubicBezTo>
                        <a:pt x="354" y="165"/>
                        <a:pt x="353" y="164"/>
                        <a:pt x="339" y="170"/>
                      </a:cubicBezTo>
                      <a:cubicBezTo>
                        <a:pt x="325" y="176"/>
                        <a:pt x="324" y="142"/>
                        <a:pt x="298" y="126"/>
                      </a:cubicBezTo>
                      <a:cubicBezTo>
                        <a:pt x="273" y="111"/>
                        <a:pt x="261" y="113"/>
                        <a:pt x="227" y="123"/>
                      </a:cubicBezTo>
                      <a:cubicBezTo>
                        <a:pt x="193" y="133"/>
                        <a:pt x="275" y="101"/>
                        <a:pt x="176" y="48"/>
                      </a:cubicBezTo>
                      <a:cubicBezTo>
                        <a:pt x="115" y="15"/>
                        <a:pt x="43" y="0"/>
                        <a:pt x="21" y="15"/>
                      </a:cubicBezTo>
                      <a:cubicBezTo>
                        <a:pt x="0" y="30"/>
                        <a:pt x="28" y="81"/>
                        <a:pt x="56" y="100"/>
                      </a:cubicBezTo>
                      <a:cubicBezTo>
                        <a:pt x="83" y="119"/>
                        <a:pt x="151" y="193"/>
                        <a:pt x="173" y="209"/>
                      </a:cubicBezTo>
                      <a:cubicBezTo>
                        <a:pt x="194" y="225"/>
                        <a:pt x="295" y="301"/>
                        <a:pt x="320" y="324"/>
                      </a:cubicBezTo>
                      <a:cubicBezTo>
                        <a:pt x="346" y="347"/>
                        <a:pt x="360" y="341"/>
                        <a:pt x="354" y="306"/>
                      </a:cubicBezTo>
                      <a:cubicBezTo>
                        <a:pt x="348" y="270"/>
                        <a:pt x="376" y="244"/>
                        <a:pt x="418" y="200"/>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Freeform 121">
                  <a:extLst>
                    <a:ext uri="{FF2B5EF4-FFF2-40B4-BE49-F238E27FC236}">
                      <a16:creationId xmlns:a16="http://schemas.microsoft.com/office/drawing/2014/main" id="{C042B7F0-9770-44C9-8332-46651C77B3B2}"/>
                    </a:ext>
                  </a:extLst>
                </p:cNvPr>
                <p:cNvSpPr>
                  <a:spLocks/>
                </p:cNvSpPr>
                <p:nvPr/>
              </p:nvSpPr>
              <p:spPr bwMode="auto">
                <a:xfrm>
                  <a:off x="7487426" y="4161084"/>
                  <a:ext cx="414960" cy="281200"/>
                </a:xfrm>
                <a:custGeom>
                  <a:avLst/>
                  <a:gdLst>
                    <a:gd name="T0" fmla="*/ 30 w 219"/>
                    <a:gd name="T1" fmla="*/ 24 h 148"/>
                    <a:gd name="T2" fmla="*/ 20 w 219"/>
                    <a:gd name="T3" fmla="*/ 85 h 148"/>
                    <a:gd name="T4" fmla="*/ 209 w 219"/>
                    <a:gd name="T5" fmla="*/ 148 h 148"/>
                    <a:gd name="T6" fmla="*/ 133 w 219"/>
                    <a:gd name="T7" fmla="*/ 56 h 148"/>
                    <a:gd name="T8" fmla="*/ 30 w 219"/>
                    <a:gd name="T9" fmla="*/ 24 h 148"/>
                  </a:gdLst>
                  <a:ahLst/>
                  <a:cxnLst>
                    <a:cxn ang="0">
                      <a:pos x="T0" y="T1"/>
                    </a:cxn>
                    <a:cxn ang="0">
                      <a:pos x="T2" y="T3"/>
                    </a:cxn>
                    <a:cxn ang="0">
                      <a:pos x="T4" y="T5"/>
                    </a:cxn>
                    <a:cxn ang="0">
                      <a:pos x="T6" y="T7"/>
                    </a:cxn>
                    <a:cxn ang="0">
                      <a:pos x="T8" y="T9"/>
                    </a:cxn>
                  </a:cxnLst>
                  <a:rect l="0" t="0" r="r" b="b"/>
                  <a:pathLst>
                    <a:path w="219" h="148">
                      <a:moveTo>
                        <a:pt x="30" y="24"/>
                      </a:moveTo>
                      <a:cubicBezTo>
                        <a:pt x="0" y="42"/>
                        <a:pt x="6" y="63"/>
                        <a:pt x="20" y="85"/>
                      </a:cubicBezTo>
                      <a:cubicBezTo>
                        <a:pt x="53" y="76"/>
                        <a:pt x="186" y="118"/>
                        <a:pt x="209" y="148"/>
                      </a:cubicBezTo>
                      <a:cubicBezTo>
                        <a:pt x="219" y="113"/>
                        <a:pt x="177" y="100"/>
                        <a:pt x="133" y="56"/>
                      </a:cubicBezTo>
                      <a:cubicBezTo>
                        <a:pt x="112" y="35"/>
                        <a:pt x="71" y="0"/>
                        <a:pt x="30" y="24"/>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Freeform 122">
                  <a:extLst>
                    <a:ext uri="{FF2B5EF4-FFF2-40B4-BE49-F238E27FC236}">
                      <a16:creationId xmlns:a16="http://schemas.microsoft.com/office/drawing/2014/main" id="{5CD695AB-08D4-4178-A907-2B26234B0883}"/>
                    </a:ext>
                  </a:extLst>
                </p:cNvPr>
                <p:cNvSpPr>
                  <a:spLocks/>
                </p:cNvSpPr>
                <p:nvPr/>
              </p:nvSpPr>
              <p:spPr bwMode="auto">
                <a:xfrm>
                  <a:off x="7947986" y="4440764"/>
                  <a:ext cx="335920" cy="231040"/>
                </a:xfrm>
                <a:custGeom>
                  <a:avLst/>
                  <a:gdLst>
                    <a:gd name="T0" fmla="*/ 18 w 177"/>
                    <a:gd name="T1" fmla="*/ 36 h 122"/>
                    <a:gd name="T2" fmla="*/ 145 w 177"/>
                    <a:gd name="T3" fmla="*/ 108 h 122"/>
                    <a:gd name="T4" fmla="*/ 162 w 177"/>
                    <a:gd name="T5" fmla="*/ 90 h 122"/>
                    <a:gd name="T6" fmla="*/ 18 w 177"/>
                    <a:gd name="T7" fmla="*/ 36 h 122"/>
                  </a:gdLst>
                  <a:ahLst/>
                  <a:cxnLst>
                    <a:cxn ang="0">
                      <a:pos x="T0" y="T1"/>
                    </a:cxn>
                    <a:cxn ang="0">
                      <a:pos x="T2" y="T3"/>
                    </a:cxn>
                    <a:cxn ang="0">
                      <a:pos x="T4" y="T5"/>
                    </a:cxn>
                    <a:cxn ang="0">
                      <a:pos x="T6" y="T7"/>
                    </a:cxn>
                  </a:cxnLst>
                  <a:rect l="0" t="0" r="r" b="b"/>
                  <a:pathLst>
                    <a:path w="177" h="122">
                      <a:moveTo>
                        <a:pt x="18" y="36"/>
                      </a:moveTo>
                      <a:cubicBezTo>
                        <a:pt x="39" y="44"/>
                        <a:pt x="120" y="93"/>
                        <a:pt x="145" y="108"/>
                      </a:cubicBezTo>
                      <a:cubicBezTo>
                        <a:pt x="171" y="122"/>
                        <a:pt x="177" y="106"/>
                        <a:pt x="162" y="90"/>
                      </a:cubicBezTo>
                      <a:cubicBezTo>
                        <a:pt x="146" y="73"/>
                        <a:pt x="0" y="0"/>
                        <a:pt x="18" y="36"/>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Freeform 123">
                  <a:extLst>
                    <a:ext uri="{FF2B5EF4-FFF2-40B4-BE49-F238E27FC236}">
                      <a16:creationId xmlns:a16="http://schemas.microsoft.com/office/drawing/2014/main" id="{01B790C7-003A-4A5A-8406-534C6F160CE3}"/>
                    </a:ext>
                  </a:extLst>
                </p:cNvPr>
                <p:cNvSpPr>
                  <a:spLocks noEditPoints="1"/>
                </p:cNvSpPr>
                <p:nvPr/>
              </p:nvSpPr>
              <p:spPr bwMode="auto">
                <a:xfrm>
                  <a:off x="8656306" y="4756924"/>
                  <a:ext cx="235600" cy="229520"/>
                </a:xfrm>
                <a:custGeom>
                  <a:avLst/>
                  <a:gdLst>
                    <a:gd name="T0" fmla="*/ 109 w 124"/>
                    <a:gd name="T1" fmla="*/ 105 h 121"/>
                    <a:gd name="T2" fmla="*/ 89 w 124"/>
                    <a:gd name="T3" fmla="*/ 15 h 121"/>
                    <a:gd name="T4" fmla="*/ 109 w 124"/>
                    <a:gd name="T5" fmla="*/ 105 h 121"/>
                    <a:gd name="T6" fmla="*/ 46 w 124"/>
                    <a:gd name="T7" fmla="*/ 120 h 121"/>
                    <a:gd name="T8" fmla="*/ 46 w 124"/>
                    <a:gd name="T9" fmla="*/ 118 h 121"/>
                    <a:gd name="T10" fmla="*/ 48 w 124"/>
                    <a:gd name="T11" fmla="*/ 121 h 121"/>
                    <a:gd name="T12" fmla="*/ 46 w 124"/>
                    <a:gd name="T13" fmla="*/ 120 h 121"/>
                    <a:gd name="T14" fmla="*/ 46 w 124"/>
                    <a:gd name="T15" fmla="*/ 40 h 121"/>
                    <a:gd name="T16" fmla="*/ 46 w 124"/>
                    <a:gd name="T17" fmla="*/ 5 h 121"/>
                    <a:gd name="T18" fmla="*/ 49 w 124"/>
                    <a:gd name="T19" fmla="*/ 0 h 121"/>
                    <a:gd name="T20" fmla="*/ 76 w 124"/>
                    <a:gd name="T21" fmla="*/ 103 h 121"/>
                    <a:gd name="T22" fmla="*/ 46 w 124"/>
                    <a:gd name="T23" fmla="*/ 40 h 121"/>
                    <a:gd name="T24" fmla="*/ 46 w 124"/>
                    <a:gd name="T25" fmla="*/ 5 h 121"/>
                    <a:gd name="T26" fmla="*/ 46 w 124"/>
                    <a:gd name="T27" fmla="*/ 40 h 121"/>
                    <a:gd name="T28" fmla="*/ 46 w 124"/>
                    <a:gd name="T29" fmla="*/ 5 h 121"/>
                    <a:gd name="T30" fmla="*/ 46 w 124"/>
                    <a:gd name="T31" fmla="*/ 118 h 121"/>
                    <a:gd name="T32" fmla="*/ 16 w 124"/>
                    <a:gd name="T33" fmla="*/ 8 h 121"/>
                    <a:gd name="T34" fmla="*/ 46 w 124"/>
                    <a:gd name="T35" fmla="*/ 120 h 121"/>
                    <a:gd name="T36" fmla="*/ 46 w 124"/>
                    <a:gd name="T37" fmla="*/ 1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21">
                      <a:moveTo>
                        <a:pt x="109" y="105"/>
                      </a:moveTo>
                      <a:cubicBezTo>
                        <a:pt x="112" y="80"/>
                        <a:pt x="107" y="44"/>
                        <a:pt x="89" y="15"/>
                      </a:cubicBezTo>
                      <a:cubicBezTo>
                        <a:pt x="123" y="43"/>
                        <a:pt x="124" y="79"/>
                        <a:pt x="109" y="105"/>
                      </a:cubicBezTo>
                      <a:close/>
                      <a:moveTo>
                        <a:pt x="46" y="120"/>
                      </a:moveTo>
                      <a:cubicBezTo>
                        <a:pt x="46" y="118"/>
                        <a:pt x="46" y="118"/>
                        <a:pt x="46" y="118"/>
                      </a:cubicBezTo>
                      <a:cubicBezTo>
                        <a:pt x="47" y="119"/>
                        <a:pt x="47" y="120"/>
                        <a:pt x="48" y="121"/>
                      </a:cubicBezTo>
                      <a:cubicBezTo>
                        <a:pt x="47" y="121"/>
                        <a:pt x="47" y="121"/>
                        <a:pt x="46" y="120"/>
                      </a:cubicBezTo>
                      <a:close/>
                      <a:moveTo>
                        <a:pt x="46" y="40"/>
                      </a:moveTo>
                      <a:cubicBezTo>
                        <a:pt x="46" y="5"/>
                        <a:pt x="46" y="5"/>
                        <a:pt x="46" y="5"/>
                      </a:cubicBezTo>
                      <a:cubicBezTo>
                        <a:pt x="47" y="3"/>
                        <a:pt x="48" y="1"/>
                        <a:pt x="49" y="0"/>
                      </a:cubicBezTo>
                      <a:cubicBezTo>
                        <a:pt x="49" y="19"/>
                        <a:pt x="68" y="89"/>
                        <a:pt x="76" y="103"/>
                      </a:cubicBezTo>
                      <a:cubicBezTo>
                        <a:pt x="63" y="95"/>
                        <a:pt x="51" y="66"/>
                        <a:pt x="46" y="40"/>
                      </a:cubicBezTo>
                      <a:close/>
                      <a:moveTo>
                        <a:pt x="46" y="5"/>
                      </a:moveTo>
                      <a:cubicBezTo>
                        <a:pt x="46" y="40"/>
                        <a:pt x="46" y="40"/>
                        <a:pt x="46" y="40"/>
                      </a:cubicBezTo>
                      <a:cubicBezTo>
                        <a:pt x="43" y="27"/>
                        <a:pt x="43" y="13"/>
                        <a:pt x="46" y="5"/>
                      </a:cubicBezTo>
                      <a:close/>
                      <a:moveTo>
                        <a:pt x="46" y="118"/>
                      </a:moveTo>
                      <a:cubicBezTo>
                        <a:pt x="30" y="92"/>
                        <a:pt x="16" y="38"/>
                        <a:pt x="16" y="8"/>
                      </a:cubicBezTo>
                      <a:cubicBezTo>
                        <a:pt x="0" y="43"/>
                        <a:pt x="11" y="99"/>
                        <a:pt x="46" y="120"/>
                      </a:cubicBezTo>
                      <a:lnTo>
                        <a:pt x="46" y="118"/>
                      </a:lnTo>
                      <a:close/>
                    </a:path>
                  </a:pathLst>
                </a:custGeom>
                <a:solidFill>
                  <a:srgbClr val="7D60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Freeform 124">
                  <a:extLst>
                    <a:ext uri="{FF2B5EF4-FFF2-40B4-BE49-F238E27FC236}">
                      <a16:creationId xmlns:a16="http://schemas.microsoft.com/office/drawing/2014/main" id="{29FF028C-0425-41A5-BBA9-7FAD3BCA71D8}"/>
                    </a:ext>
                  </a:extLst>
                </p:cNvPr>
                <p:cNvSpPr>
                  <a:spLocks/>
                </p:cNvSpPr>
                <p:nvPr/>
              </p:nvSpPr>
              <p:spPr bwMode="auto">
                <a:xfrm>
                  <a:off x="8213986" y="4802524"/>
                  <a:ext cx="1410560" cy="446880"/>
                </a:xfrm>
                <a:custGeom>
                  <a:avLst/>
                  <a:gdLst>
                    <a:gd name="T0" fmla="*/ 0 w 743"/>
                    <a:gd name="T1" fmla="*/ 115 h 235"/>
                    <a:gd name="T2" fmla="*/ 289 w 743"/>
                    <a:gd name="T3" fmla="*/ 105 h 235"/>
                    <a:gd name="T4" fmla="*/ 708 w 743"/>
                    <a:gd name="T5" fmla="*/ 22 h 235"/>
                    <a:gd name="T6" fmla="*/ 508 w 743"/>
                    <a:gd name="T7" fmla="*/ 65 h 235"/>
                    <a:gd name="T8" fmla="*/ 0 w 743"/>
                    <a:gd name="T9" fmla="*/ 115 h 235"/>
                  </a:gdLst>
                  <a:ahLst/>
                  <a:cxnLst>
                    <a:cxn ang="0">
                      <a:pos x="T0" y="T1"/>
                    </a:cxn>
                    <a:cxn ang="0">
                      <a:pos x="T2" y="T3"/>
                    </a:cxn>
                    <a:cxn ang="0">
                      <a:pos x="T4" y="T5"/>
                    </a:cxn>
                    <a:cxn ang="0">
                      <a:pos x="T6" y="T7"/>
                    </a:cxn>
                    <a:cxn ang="0">
                      <a:pos x="T8" y="T9"/>
                    </a:cxn>
                  </a:cxnLst>
                  <a:rect l="0" t="0" r="r" b="b"/>
                  <a:pathLst>
                    <a:path w="743" h="235">
                      <a:moveTo>
                        <a:pt x="0" y="115"/>
                      </a:moveTo>
                      <a:cubicBezTo>
                        <a:pt x="31" y="147"/>
                        <a:pt x="116" y="167"/>
                        <a:pt x="289" y="105"/>
                      </a:cubicBezTo>
                      <a:cubicBezTo>
                        <a:pt x="462" y="43"/>
                        <a:pt x="673" y="44"/>
                        <a:pt x="708" y="22"/>
                      </a:cubicBezTo>
                      <a:cubicBezTo>
                        <a:pt x="743" y="0"/>
                        <a:pt x="696" y="54"/>
                        <a:pt x="508" y="65"/>
                      </a:cubicBezTo>
                      <a:cubicBezTo>
                        <a:pt x="320" y="76"/>
                        <a:pt x="123" y="235"/>
                        <a:pt x="0" y="115"/>
                      </a:cubicBezTo>
                      <a:close/>
                    </a:path>
                  </a:pathLst>
                </a:custGeom>
                <a:solidFill>
                  <a:srgbClr val="7D60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Freeform 125">
                  <a:extLst>
                    <a:ext uri="{FF2B5EF4-FFF2-40B4-BE49-F238E27FC236}">
                      <a16:creationId xmlns:a16="http://schemas.microsoft.com/office/drawing/2014/main" id="{DAABB05B-B6EA-498A-A28D-B97071D54AF1}"/>
                    </a:ext>
                  </a:extLst>
                </p:cNvPr>
                <p:cNvSpPr>
                  <a:spLocks/>
                </p:cNvSpPr>
                <p:nvPr/>
              </p:nvSpPr>
              <p:spPr bwMode="auto">
                <a:xfrm>
                  <a:off x="8133426" y="4497003"/>
                  <a:ext cx="646000" cy="220400"/>
                </a:xfrm>
                <a:custGeom>
                  <a:avLst/>
                  <a:gdLst>
                    <a:gd name="T0" fmla="*/ 340 w 340"/>
                    <a:gd name="T1" fmla="*/ 26 h 116"/>
                    <a:gd name="T2" fmla="*/ 188 w 340"/>
                    <a:gd name="T3" fmla="*/ 67 h 116"/>
                    <a:gd name="T4" fmla="*/ 111 w 340"/>
                    <a:gd name="T5" fmla="*/ 103 h 116"/>
                    <a:gd name="T6" fmla="*/ 112 w 340"/>
                    <a:gd name="T7" fmla="*/ 75 h 116"/>
                    <a:gd name="T8" fmla="*/ 32 w 340"/>
                    <a:gd name="T9" fmla="*/ 19 h 116"/>
                    <a:gd name="T10" fmla="*/ 128 w 340"/>
                    <a:gd name="T11" fmla="*/ 70 h 116"/>
                    <a:gd name="T12" fmla="*/ 340 w 340"/>
                    <a:gd name="T13" fmla="*/ 26 h 116"/>
                  </a:gdLst>
                  <a:ahLst/>
                  <a:cxnLst>
                    <a:cxn ang="0">
                      <a:pos x="T0" y="T1"/>
                    </a:cxn>
                    <a:cxn ang="0">
                      <a:pos x="T2" y="T3"/>
                    </a:cxn>
                    <a:cxn ang="0">
                      <a:pos x="T4" y="T5"/>
                    </a:cxn>
                    <a:cxn ang="0">
                      <a:pos x="T6" y="T7"/>
                    </a:cxn>
                    <a:cxn ang="0">
                      <a:pos x="T8" y="T9"/>
                    </a:cxn>
                    <a:cxn ang="0">
                      <a:pos x="T10" y="T11"/>
                    </a:cxn>
                    <a:cxn ang="0">
                      <a:pos x="T12" y="T13"/>
                    </a:cxn>
                  </a:cxnLst>
                  <a:rect l="0" t="0" r="r" b="b"/>
                  <a:pathLst>
                    <a:path w="340" h="116">
                      <a:moveTo>
                        <a:pt x="340" y="26"/>
                      </a:moveTo>
                      <a:cubicBezTo>
                        <a:pt x="286" y="47"/>
                        <a:pt x="219" y="57"/>
                        <a:pt x="188" y="67"/>
                      </a:cubicBezTo>
                      <a:cubicBezTo>
                        <a:pt x="156" y="76"/>
                        <a:pt x="132" y="91"/>
                        <a:pt x="111" y="103"/>
                      </a:cubicBezTo>
                      <a:cubicBezTo>
                        <a:pt x="90" y="116"/>
                        <a:pt x="139" y="96"/>
                        <a:pt x="112" y="75"/>
                      </a:cubicBezTo>
                      <a:cubicBezTo>
                        <a:pt x="85" y="55"/>
                        <a:pt x="64" y="38"/>
                        <a:pt x="32" y="19"/>
                      </a:cubicBezTo>
                      <a:cubicBezTo>
                        <a:pt x="0" y="0"/>
                        <a:pt x="105" y="60"/>
                        <a:pt x="128" y="70"/>
                      </a:cubicBezTo>
                      <a:cubicBezTo>
                        <a:pt x="151" y="80"/>
                        <a:pt x="270" y="38"/>
                        <a:pt x="340" y="26"/>
                      </a:cubicBezTo>
                      <a:close/>
                    </a:path>
                  </a:pathLst>
                </a:custGeom>
                <a:solidFill>
                  <a:srgbClr val="7D60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Freeform 126">
                  <a:extLst>
                    <a:ext uri="{FF2B5EF4-FFF2-40B4-BE49-F238E27FC236}">
                      <a16:creationId xmlns:a16="http://schemas.microsoft.com/office/drawing/2014/main" id="{C3122125-355F-4F3D-8BAF-EE41D027F2DA}"/>
                    </a:ext>
                  </a:extLst>
                </p:cNvPr>
                <p:cNvSpPr>
                  <a:spLocks/>
                </p:cNvSpPr>
                <p:nvPr/>
              </p:nvSpPr>
              <p:spPr bwMode="auto">
                <a:xfrm>
                  <a:off x="9989346" y="3831244"/>
                  <a:ext cx="933280" cy="890720"/>
                </a:xfrm>
                <a:custGeom>
                  <a:avLst/>
                  <a:gdLst>
                    <a:gd name="T0" fmla="*/ 212 w 492"/>
                    <a:gd name="T1" fmla="*/ 18 h 469"/>
                    <a:gd name="T2" fmla="*/ 114 w 492"/>
                    <a:gd name="T3" fmla="*/ 205 h 469"/>
                    <a:gd name="T4" fmla="*/ 125 w 492"/>
                    <a:gd name="T5" fmla="*/ 323 h 469"/>
                    <a:gd name="T6" fmla="*/ 276 w 492"/>
                    <a:gd name="T7" fmla="*/ 469 h 469"/>
                    <a:gd name="T8" fmla="*/ 315 w 492"/>
                    <a:gd name="T9" fmla="*/ 6 h 469"/>
                    <a:gd name="T10" fmla="*/ 212 w 492"/>
                    <a:gd name="T11" fmla="*/ 18 h 469"/>
                  </a:gdLst>
                  <a:ahLst/>
                  <a:cxnLst>
                    <a:cxn ang="0">
                      <a:pos x="T0" y="T1"/>
                    </a:cxn>
                    <a:cxn ang="0">
                      <a:pos x="T2" y="T3"/>
                    </a:cxn>
                    <a:cxn ang="0">
                      <a:pos x="T4" y="T5"/>
                    </a:cxn>
                    <a:cxn ang="0">
                      <a:pos x="T6" y="T7"/>
                    </a:cxn>
                    <a:cxn ang="0">
                      <a:pos x="T8" y="T9"/>
                    </a:cxn>
                    <a:cxn ang="0">
                      <a:pos x="T10" y="T11"/>
                    </a:cxn>
                  </a:cxnLst>
                  <a:rect l="0" t="0" r="r" b="b"/>
                  <a:pathLst>
                    <a:path w="492" h="469">
                      <a:moveTo>
                        <a:pt x="212" y="18"/>
                      </a:moveTo>
                      <a:cubicBezTo>
                        <a:pt x="205" y="158"/>
                        <a:pt x="196" y="211"/>
                        <a:pt x="114" y="205"/>
                      </a:cubicBezTo>
                      <a:cubicBezTo>
                        <a:pt x="31" y="200"/>
                        <a:pt x="0" y="295"/>
                        <a:pt x="125" y="323"/>
                      </a:cubicBezTo>
                      <a:cubicBezTo>
                        <a:pt x="220" y="345"/>
                        <a:pt x="224" y="420"/>
                        <a:pt x="276" y="469"/>
                      </a:cubicBezTo>
                      <a:cubicBezTo>
                        <a:pt x="276" y="469"/>
                        <a:pt x="492" y="61"/>
                        <a:pt x="315" y="6"/>
                      </a:cubicBezTo>
                      <a:cubicBezTo>
                        <a:pt x="298" y="0"/>
                        <a:pt x="236" y="14"/>
                        <a:pt x="212" y="18"/>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Freeform 127">
                  <a:extLst>
                    <a:ext uri="{FF2B5EF4-FFF2-40B4-BE49-F238E27FC236}">
                      <a16:creationId xmlns:a16="http://schemas.microsoft.com/office/drawing/2014/main" id="{0805D9FA-1DF4-4C15-B196-CD5D8D2A5F86}"/>
                    </a:ext>
                  </a:extLst>
                </p:cNvPr>
                <p:cNvSpPr>
                  <a:spLocks/>
                </p:cNvSpPr>
                <p:nvPr/>
              </p:nvSpPr>
              <p:spPr bwMode="auto">
                <a:xfrm>
                  <a:off x="10408865" y="3806924"/>
                  <a:ext cx="430160" cy="1197760"/>
                </a:xfrm>
                <a:custGeom>
                  <a:avLst/>
                  <a:gdLst>
                    <a:gd name="T0" fmla="*/ 79 w 227"/>
                    <a:gd name="T1" fmla="*/ 12 h 631"/>
                    <a:gd name="T2" fmla="*/ 15 w 227"/>
                    <a:gd name="T3" fmla="*/ 22 h 631"/>
                    <a:gd name="T4" fmla="*/ 86 w 227"/>
                    <a:gd name="T5" fmla="*/ 624 h 631"/>
                    <a:gd name="T6" fmla="*/ 181 w 227"/>
                    <a:gd name="T7" fmla="*/ 572 h 631"/>
                    <a:gd name="T8" fmla="*/ 79 w 227"/>
                    <a:gd name="T9" fmla="*/ 12 h 631"/>
                  </a:gdLst>
                  <a:ahLst/>
                  <a:cxnLst>
                    <a:cxn ang="0">
                      <a:pos x="T0" y="T1"/>
                    </a:cxn>
                    <a:cxn ang="0">
                      <a:pos x="T2" y="T3"/>
                    </a:cxn>
                    <a:cxn ang="0">
                      <a:pos x="T4" y="T5"/>
                    </a:cxn>
                    <a:cxn ang="0">
                      <a:pos x="T6" y="T7"/>
                    </a:cxn>
                    <a:cxn ang="0">
                      <a:pos x="T8" y="T9"/>
                    </a:cxn>
                  </a:cxnLst>
                  <a:rect l="0" t="0" r="r" b="b"/>
                  <a:pathLst>
                    <a:path w="227" h="631">
                      <a:moveTo>
                        <a:pt x="79" y="12"/>
                      </a:moveTo>
                      <a:cubicBezTo>
                        <a:pt x="62" y="0"/>
                        <a:pt x="15" y="22"/>
                        <a:pt x="15" y="22"/>
                      </a:cubicBezTo>
                      <a:cubicBezTo>
                        <a:pt x="0" y="99"/>
                        <a:pt x="41" y="473"/>
                        <a:pt x="86" y="624"/>
                      </a:cubicBezTo>
                      <a:cubicBezTo>
                        <a:pt x="86" y="624"/>
                        <a:pt x="136" y="631"/>
                        <a:pt x="181" y="572"/>
                      </a:cubicBezTo>
                      <a:cubicBezTo>
                        <a:pt x="227" y="512"/>
                        <a:pt x="211" y="59"/>
                        <a:pt x="79" y="12"/>
                      </a:cubicBezTo>
                      <a:close/>
                    </a:path>
                  </a:pathLst>
                </a:custGeom>
                <a:solidFill>
                  <a:srgbClr val="DBF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 name="Freeform 128">
                  <a:extLst>
                    <a:ext uri="{FF2B5EF4-FFF2-40B4-BE49-F238E27FC236}">
                      <a16:creationId xmlns:a16="http://schemas.microsoft.com/office/drawing/2014/main" id="{B6A7583C-9ADC-467B-92C1-3BDA7E582859}"/>
                    </a:ext>
                  </a:extLst>
                </p:cNvPr>
                <p:cNvSpPr>
                  <a:spLocks/>
                </p:cNvSpPr>
                <p:nvPr/>
              </p:nvSpPr>
              <p:spPr bwMode="auto">
                <a:xfrm>
                  <a:off x="10480305" y="3670124"/>
                  <a:ext cx="1226640" cy="1328479"/>
                </a:xfrm>
                <a:custGeom>
                  <a:avLst/>
                  <a:gdLst>
                    <a:gd name="T0" fmla="*/ 416 w 646"/>
                    <a:gd name="T1" fmla="*/ 27 h 700"/>
                    <a:gd name="T2" fmla="*/ 363 w 646"/>
                    <a:gd name="T3" fmla="*/ 27 h 700"/>
                    <a:gd name="T4" fmla="*/ 34 w 646"/>
                    <a:gd name="T5" fmla="*/ 64 h 700"/>
                    <a:gd name="T6" fmla="*/ 13 w 646"/>
                    <a:gd name="T7" fmla="*/ 231 h 700"/>
                    <a:gd name="T8" fmla="*/ 72 w 646"/>
                    <a:gd name="T9" fmla="*/ 700 h 700"/>
                    <a:gd name="T10" fmla="*/ 410 w 646"/>
                    <a:gd name="T11" fmla="*/ 692 h 700"/>
                    <a:gd name="T12" fmla="*/ 646 w 646"/>
                    <a:gd name="T13" fmla="*/ 696 h 700"/>
                    <a:gd name="T14" fmla="*/ 646 w 646"/>
                    <a:gd name="T15" fmla="*/ 0 h 700"/>
                    <a:gd name="T16" fmla="*/ 416 w 646"/>
                    <a:gd name="T17" fmla="*/ 27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700">
                      <a:moveTo>
                        <a:pt x="416" y="27"/>
                      </a:moveTo>
                      <a:cubicBezTo>
                        <a:pt x="397" y="27"/>
                        <a:pt x="379" y="27"/>
                        <a:pt x="363" y="27"/>
                      </a:cubicBezTo>
                      <a:cubicBezTo>
                        <a:pt x="229" y="23"/>
                        <a:pt x="69" y="60"/>
                        <a:pt x="34" y="64"/>
                      </a:cubicBezTo>
                      <a:cubicBezTo>
                        <a:pt x="0" y="67"/>
                        <a:pt x="7" y="126"/>
                        <a:pt x="13" y="231"/>
                      </a:cubicBezTo>
                      <a:cubicBezTo>
                        <a:pt x="18" y="337"/>
                        <a:pt x="62" y="668"/>
                        <a:pt x="72" y="700"/>
                      </a:cubicBezTo>
                      <a:cubicBezTo>
                        <a:pt x="190" y="694"/>
                        <a:pt x="303" y="692"/>
                        <a:pt x="410" y="692"/>
                      </a:cubicBezTo>
                      <a:cubicBezTo>
                        <a:pt x="646" y="696"/>
                        <a:pt x="646" y="696"/>
                        <a:pt x="646" y="696"/>
                      </a:cubicBezTo>
                      <a:cubicBezTo>
                        <a:pt x="646" y="0"/>
                        <a:pt x="646" y="0"/>
                        <a:pt x="646" y="0"/>
                      </a:cubicBezTo>
                      <a:lnTo>
                        <a:pt x="416" y="27"/>
                      </a:ln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Freeform 129">
                  <a:extLst>
                    <a:ext uri="{FF2B5EF4-FFF2-40B4-BE49-F238E27FC236}">
                      <a16:creationId xmlns:a16="http://schemas.microsoft.com/office/drawing/2014/main" id="{2542FBD3-C86F-4FAC-9F82-09E169211F94}"/>
                    </a:ext>
                  </a:extLst>
                </p:cNvPr>
                <p:cNvSpPr>
                  <a:spLocks/>
                </p:cNvSpPr>
                <p:nvPr/>
              </p:nvSpPr>
              <p:spPr bwMode="auto">
                <a:xfrm>
                  <a:off x="10512225" y="3702044"/>
                  <a:ext cx="1194720" cy="1257040"/>
                </a:xfrm>
                <a:custGeom>
                  <a:avLst/>
                  <a:gdLst>
                    <a:gd name="T0" fmla="*/ 629 w 629"/>
                    <a:gd name="T1" fmla="*/ 0 h 662"/>
                    <a:gd name="T2" fmla="*/ 345 w 629"/>
                    <a:gd name="T3" fmla="*/ 24 h 662"/>
                    <a:gd name="T4" fmla="*/ 33 w 629"/>
                    <a:gd name="T5" fmla="*/ 59 h 662"/>
                    <a:gd name="T6" fmla="*/ 12 w 629"/>
                    <a:gd name="T7" fmla="*/ 218 h 662"/>
                    <a:gd name="T8" fmla="*/ 69 w 629"/>
                    <a:gd name="T9" fmla="*/ 662 h 662"/>
                    <a:gd name="T10" fmla="*/ 420 w 629"/>
                    <a:gd name="T11" fmla="*/ 644 h 662"/>
                    <a:gd name="T12" fmla="*/ 629 w 629"/>
                    <a:gd name="T13" fmla="*/ 652 h 662"/>
                    <a:gd name="T14" fmla="*/ 629 w 629"/>
                    <a:gd name="T15" fmla="*/ 0 h 6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9" h="662">
                      <a:moveTo>
                        <a:pt x="629" y="0"/>
                      </a:moveTo>
                      <a:cubicBezTo>
                        <a:pt x="603" y="1"/>
                        <a:pt x="419" y="26"/>
                        <a:pt x="345" y="24"/>
                      </a:cubicBezTo>
                      <a:cubicBezTo>
                        <a:pt x="271" y="22"/>
                        <a:pt x="66" y="56"/>
                        <a:pt x="33" y="59"/>
                      </a:cubicBezTo>
                      <a:cubicBezTo>
                        <a:pt x="0" y="62"/>
                        <a:pt x="7" y="118"/>
                        <a:pt x="12" y="218"/>
                      </a:cubicBezTo>
                      <a:cubicBezTo>
                        <a:pt x="18" y="318"/>
                        <a:pt x="59" y="631"/>
                        <a:pt x="69" y="662"/>
                      </a:cubicBezTo>
                      <a:cubicBezTo>
                        <a:pt x="110" y="646"/>
                        <a:pt x="252" y="642"/>
                        <a:pt x="420" y="644"/>
                      </a:cubicBezTo>
                      <a:cubicBezTo>
                        <a:pt x="629" y="652"/>
                        <a:pt x="629" y="652"/>
                        <a:pt x="629" y="652"/>
                      </a:cubicBezTo>
                      <a:lnTo>
                        <a:pt x="629" y="0"/>
                      </a:lnTo>
                      <a:close/>
                    </a:path>
                  </a:pathLst>
                </a:custGeom>
                <a:solidFill>
                  <a:srgbClr val="1835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130">
                  <a:extLst>
                    <a:ext uri="{FF2B5EF4-FFF2-40B4-BE49-F238E27FC236}">
                      <a16:creationId xmlns:a16="http://schemas.microsoft.com/office/drawing/2014/main" id="{904D772B-116C-4DC4-B0EB-0C2710477850}"/>
                    </a:ext>
                  </a:extLst>
                </p:cNvPr>
                <p:cNvSpPr>
                  <a:spLocks/>
                </p:cNvSpPr>
                <p:nvPr/>
              </p:nvSpPr>
              <p:spPr bwMode="auto">
                <a:xfrm>
                  <a:off x="10650545" y="4471164"/>
                  <a:ext cx="775200" cy="85120"/>
                </a:xfrm>
                <a:custGeom>
                  <a:avLst/>
                  <a:gdLst>
                    <a:gd name="T0" fmla="*/ 0 w 408"/>
                    <a:gd name="T1" fmla="*/ 45 h 45"/>
                    <a:gd name="T2" fmla="*/ 408 w 408"/>
                    <a:gd name="T3" fmla="*/ 0 h 45"/>
                    <a:gd name="T4" fmla="*/ 0 w 408"/>
                    <a:gd name="T5" fmla="*/ 45 h 45"/>
                  </a:gdLst>
                  <a:ahLst/>
                  <a:cxnLst>
                    <a:cxn ang="0">
                      <a:pos x="T0" y="T1"/>
                    </a:cxn>
                    <a:cxn ang="0">
                      <a:pos x="T2" y="T3"/>
                    </a:cxn>
                    <a:cxn ang="0">
                      <a:pos x="T4" y="T5"/>
                    </a:cxn>
                  </a:cxnLst>
                  <a:rect l="0" t="0" r="r" b="b"/>
                  <a:pathLst>
                    <a:path w="408" h="45">
                      <a:moveTo>
                        <a:pt x="0" y="45"/>
                      </a:moveTo>
                      <a:cubicBezTo>
                        <a:pt x="140" y="18"/>
                        <a:pt x="310" y="6"/>
                        <a:pt x="408" y="0"/>
                      </a:cubicBezTo>
                      <a:cubicBezTo>
                        <a:pt x="315" y="24"/>
                        <a:pt x="146" y="37"/>
                        <a:pt x="0" y="45"/>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Freeform 131">
                  <a:extLst>
                    <a:ext uri="{FF2B5EF4-FFF2-40B4-BE49-F238E27FC236}">
                      <a16:creationId xmlns:a16="http://schemas.microsoft.com/office/drawing/2014/main" id="{5E72C523-3E83-4BB7-8978-26A0E9B0406B}"/>
                    </a:ext>
                  </a:extLst>
                </p:cNvPr>
                <p:cNvSpPr>
                  <a:spLocks noEditPoints="1"/>
                </p:cNvSpPr>
                <p:nvPr/>
              </p:nvSpPr>
              <p:spPr bwMode="auto">
                <a:xfrm>
                  <a:off x="10902865" y="4305483"/>
                  <a:ext cx="197600" cy="173280"/>
                </a:xfrm>
                <a:custGeom>
                  <a:avLst/>
                  <a:gdLst>
                    <a:gd name="T0" fmla="*/ 70 w 104"/>
                    <a:gd name="T1" fmla="*/ 4 h 91"/>
                    <a:gd name="T2" fmla="*/ 52 w 104"/>
                    <a:gd name="T3" fmla="*/ 0 h 91"/>
                    <a:gd name="T4" fmla="*/ 52 w 104"/>
                    <a:gd name="T5" fmla="*/ 11 h 91"/>
                    <a:gd name="T6" fmla="*/ 66 w 104"/>
                    <a:gd name="T7" fmla="*/ 14 h 91"/>
                    <a:gd name="T8" fmla="*/ 84 w 104"/>
                    <a:gd name="T9" fmla="*/ 60 h 91"/>
                    <a:gd name="T10" fmla="*/ 52 w 104"/>
                    <a:gd name="T11" fmla="*/ 81 h 91"/>
                    <a:gd name="T12" fmla="*/ 52 w 104"/>
                    <a:gd name="T13" fmla="*/ 91 h 91"/>
                    <a:gd name="T14" fmla="*/ 94 w 104"/>
                    <a:gd name="T15" fmla="*/ 64 h 91"/>
                    <a:gd name="T16" fmla="*/ 70 w 104"/>
                    <a:gd name="T17" fmla="*/ 4 h 91"/>
                    <a:gd name="T18" fmla="*/ 52 w 104"/>
                    <a:gd name="T19" fmla="*/ 0 h 91"/>
                    <a:gd name="T20" fmla="*/ 10 w 104"/>
                    <a:gd name="T21" fmla="*/ 27 h 91"/>
                    <a:gd name="T22" fmla="*/ 33 w 104"/>
                    <a:gd name="T23" fmla="*/ 88 h 91"/>
                    <a:gd name="T24" fmla="*/ 52 w 104"/>
                    <a:gd name="T25" fmla="*/ 91 h 91"/>
                    <a:gd name="T26" fmla="*/ 52 w 104"/>
                    <a:gd name="T27" fmla="*/ 81 h 91"/>
                    <a:gd name="T28" fmla="*/ 38 w 104"/>
                    <a:gd name="T29" fmla="*/ 78 h 91"/>
                    <a:gd name="T30" fmla="*/ 20 w 104"/>
                    <a:gd name="T31" fmla="*/ 32 h 91"/>
                    <a:gd name="T32" fmla="*/ 52 w 104"/>
                    <a:gd name="T33" fmla="*/ 11 h 91"/>
                    <a:gd name="T34" fmla="*/ 52 w 104"/>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91">
                      <a:moveTo>
                        <a:pt x="70" y="4"/>
                      </a:moveTo>
                      <a:cubicBezTo>
                        <a:pt x="64" y="1"/>
                        <a:pt x="58" y="0"/>
                        <a:pt x="52" y="0"/>
                      </a:cubicBezTo>
                      <a:cubicBezTo>
                        <a:pt x="52" y="11"/>
                        <a:pt x="52" y="11"/>
                        <a:pt x="52" y="11"/>
                      </a:cubicBezTo>
                      <a:cubicBezTo>
                        <a:pt x="56" y="11"/>
                        <a:pt x="61" y="12"/>
                        <a:pt x="66" y="14"/>
                      </a:cubicBezTo>
                      <a:cubicBezTo>
                        <a:pt x="83" y="21"/>
                        <a:pt x="91" y="42"/>
                        <a:pt x="84" y="60"/>
                      </a:cubicBezTo>
                      <a:cubicBezTo>
                        <a:pt x="78" y="73"/>
                        <a:pt x="65" y="81"/>
                        <a:pt x="52" y="81"/>
                      </a:cubicBezTo>
                      <a:cubicBezTo>
                        <a:pt x="52" y="91"/>
                        <a:pt x="52" y="91"/>
                        <a:pt x="52" y="91"/>
                      </a:cubicBezTo>
                      <a:cubicBezTo>
                        <a:pt x="69" y="91"/>
                        <a:pt x="86" y="81"/>
                        <a:pt x="94" y="64"/>
                      </a:cubicBezTo>
                      <a:cubicBezTo>
                        <a:pt x="104" y="41"/>
                        <a:pt x="93" y="14"/>
                        <a:pt x="70" y="4"/>
                      </a:cubicBezTo>
                      <a:close/>
                      <a:moveTo>
                        <a:pt x="52" y="0"/>
                      </a:moveTo>
                      <a:cubicBezTo>
                        <a:pt x="34" y="0"/>
                        <a:pt x="17" y="10"/>
                        <a:pt x="10" y="27"/>
                      </a:cubicBezTo>
                      <a:cubicBezTo>
                        <a:pt x="0" y="51"/>
                        <a:pt x="10" y="78"/>
                        <a:pt x="33" y="88"/>
                      </a:cubicBezTo>
                      <a:cubicBezTo>
                        <a:pt x="39" y="90"/>
                        <a:pt x="46" y="91"/>
                        <a:pt x="52" y="91"/>
                      </a:cubicBezTo>
                      <a:cubicBezTo>
                        <a:pt x="52" y="81"/>
                        <a:pt x="52" y="81"/>
                        <a:pt x="52" y="81"/>
                      </a:cubicBezTo>
                      <a:cubicBezTo>
                        <a:pt x="47" y="81"/>
                        <a:pt x="42" y="80"/>
                        <a:pt x="38" y="78"/>
                      </a:cubicBezTo>
                      <a:cubicBezTo>
                        <a:pt x="20" y="70"/>
                        <a:pt x="12" y="49"/>
                        <a:pt x="20" y="32"/>
                      </a:cubicBezTo>
                      <a:cubicBezTo>
                        <a:pt x="25" y="19"/>
                        <a:pt x="38" y="11"/>
                        <a:pt x="52" y="11"/>
                      </a:cubicBezTo>
                      <a:lnTo>
                        <a:pt x="52" y="0"/>
                      </a:ln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Freeform 132">
                  <a:extLst>
                    <a:ext uri="{FF2B5EF4-FFF2-40B4-BE49-F238E27FC236}">
                      <a16:creationId xmlns:a16="http://schemas.microsoft.com/office/drawing/2014/main" id="{66127E9B-0F48-4A10-B718-BAB45E6915C0}"/>
                    </a:ext>
                  </a:extLst>
                </p:cNvPr>
                <p:cNvSpPr>
                  <a:spLocks/>
                </p:cNvSpPr>
                <p:nvPr/>
              </p:nvSpPr>
              <p:spPr bwMode="auto">
                <a:xfrm>
                  <a:off x="10992545" y="4349564"/>
                  <a:ext cx="38000" cy="38000"/>
                </a:xfrm>
                <a:custGeom>
                  <a:avLst/>
                  <a:gdLst>
                    <a:gd name="T0" fmla="*/ 14 w 20"/>
                    <a:gd name="T1" fmla="*/ 2 h 20"/>
                    <a:gd name="T2" fmla="*/ 2 w 20"/>
                    <a:gd name="T3" fmla="*/ 6 h 20"/>
                    <a:gd name="T4" fmla="*/ 7 w 20"/>
                    <a:gd name="T5" fmla="*/ 18 h 20"/>
                    <a:gd name="T6" fmla="*/ 18 w 20"/>
                    <a:gd name="T7" fmla="*/ 13 h 20"/>
                    <a:gd name="T8" fmla="*/ 14 w 20"/>
                    <a:gd name="T9" fmla="*/ 2 h 20"/>
                  </a:gdLst>
                  <a:ahLst/>
                  <a:cxnLst>
                    <a:cxn ang="0">
                      <a:pos x="T0" y="T1"/>
                    </a:cxn>
                    <a:cxn ang="0">
                      <a:pos x="T2" y="T3"/>
                    </a:cxn>
                    <a:cxn ang="0">
                      <a:pos x="T4" y="T5"/>
                    </a:cxn>
                    <a:cxn ang="0">
                      <a:pos x="T6" y="T7"/>
                    </a:cxn>
                    <a:cxn ang="0">
                      <a:pos x="T8" y="T9"/>
                    </a:cxn>
                  </a:cxnLst>
                  <a:rect l="0" t="0" r="r" b="b"/>
                  <a:pathLst>
                    <a:path w="20" h="20">
                      <a:moveTo>
                        <a:pt x="14" y="2"/>
                      </a:moveTo>
                      <a:cubicBezTo>
                        <a:pt x="9" y="0"/>
                        <a:pt x="4" y="2"/>
                        <a:pt x="2" y="6"/>
                      </a:cubicBezTo>
                      <a:cubicBezTo>
                        <a:pt x="0" y="11"/>
                        <a:pt x="2" y="16"/>
                        <a:pt x="7" y="18"/>
                      </a:cubicBezTo>
                      <a:cubicBezTo>
                        <a:pt x="11" y="20"/>
                        <a:pt x="16" y="18"/>
                        <a:pt x="18" y="13"/>
                      </a:cubicBezTo>
                      <a:cubicBezTo>
                        <a:pt x="20" y="9"/>
                        <a:pt x="18" y="4"/>
                        <a:pt x="14" y="2"/>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133">
                  <a:extLst>
                    <a:ext uri="{FF2B5EF4-FFF2-40B4-BE49-F238E27FC236}">
                      <a16:creationId xmlns:a16="http://schemas.microsoft.com/office/drawing/2014/main" id="{30478293-5C8F-433A-A51A-A1C728888C9D}"/>
                    </a:ext>
                  </a:extLst>
                </p:cNvPr>
                <p:cNvSpPr>
                  <a:spLocks/>
                </p:cNvSpPr>
                <p:nvPr/>
              </p:nvSpPr>
              <p:spPr bwMode="auto">
                <a:xfrm>
                  <a:off x="10971265" y="4398204"/>
                  <a:ext cx="38000" cy="36480"/>
                </a:xfrm>
                <a:custGeom>
                  <a:avLst/>
                  <a:gdLst>
                    <a:gd name="T0" fmla="*/ 14 w 20"/>
                    <a:gd name="T1" fmla="*/ 1 h 19"/>
                    <a:gd name="T2" fmla="*/ 2 w 20"/>
                    <a:gd name="T3" fmla="*/ 6 h 19"/>
                    <a:gd name="T4" fmla="*/ 7 w 20"/>
                    <a:gd name="T5" fmla="*/ 18 h 19"/>
                    <a:gd name="T6" fmla="*/ 18 w 20"/>
                    <a:gd name="T7" fmla="*/ 13 h 19"/>
                    <a:gd name="T8" fmla="*/ 14 w 20"/>
                    <a:gd name="T9" fmla="*/ 1 h 19"/>
                  </a:gdLst>
                  <a:ahLst/>
                  <a:cxnLst>
                    <a:cxn ang="0">
                      <a:pos x="T0" y="T1"/>
                    </a:cxn>
                    <a:cxn ang="0">
                      <a:pos x="T2" y="T3"/>
                    </a:cxn>
                    <a:cxn ang="0">
                      <a:pos x="T4" y="T5"/>
                    </a:cxn>
                    <a:cxn ang="0">
                      <a:pos x="T6" y="T7"/>
                    </a:cxn>
                    <a:cxn ang="0">
                      <a:pos x="T8" y="T9"/>
                    </a:cxn>
                  </a:cxnLst>
                  <a:rect l="0" t="0" r="r" b="b"/>
                  <a:pathLst>
                    <a:path w="20" h="19">
                      <a:moveTo>
                        <a:pt x="14" y="1"/>
                      </a:moveTo>
                      <a:cubicBezTo>
                        <a:pt x="9" y="0"/>
                        <a:pt x="4" y="2"/>
                        <a:pt x="2" y="6"/>
                      </a:cubicBezTo>
                      <a:cubicBezTo>
                        <a:pt x="0" y="10"/>
                        <a:pt x="2" y="16"/>
                        <a:pt x="7" y="18"/>
                      </a:cubicBezTo>
                      <a:cubicBezTo>
                        <a:pt x="11" y="19"/>
                        <a:pt x="16" y="17"/>
                        <a:pt x="18" y="13"/>
                      </a:cubicBezTo>
                      <a:cubicBezTo>
                        <a:pt x="20" y="9"/>
                        <a:pt x="18" y="3"/>
                        <a:pt x="14" y="1"/>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134">
                  <a:extLst>
                    <a:ext uri="{FF2B5EF4-FFF2-40B4-BE49-F238E27FC236}">
                      <a16:creationId xmlns:a16="http://schemas.microsoft.com/office/drawing/2014/main" id="{745EE870-FDA9-42C0-BE06-AC19BB0CF947}"/>
                    </a:ext>
                  </a:extLst>
                </p:cNvPr>
                <p:cNvSpPr>
                  <a:spLocks noEditPoints="1"/>
                </p:cNvSpPr>
                <p:nvPr/>
              </p:nvSpPr>
              <p:spPr bwMode="auto">
                <a:xfrm>
                  <a:off x="11115665" y="4282684"/>
                  <a:ext cx="183920" cy="173280"/>
                </a:xfrm>
                <a:custGeom>
                  <a:avLst/>
                  <a:gdLst>
                    <a:gd name="T0" fmla="*/ 94 w 97"/>
                    <a:gd name="T1" fmla="*/ 39 h 91"/>
                    <a:gd name="T2" fmla="*/ 48 w 97"/>
                    <a:gd name="T3" fmla="*/ 0 h 91"/>
                    <a:gd name="T4" fmla="*/ 48 w 97"/>
                    <a:gd name="T5" fmla="*/ 11 h 91"/>
                    <a:gd name="T6" fmla="*/ 83 w 97"/>
                    <a:gd name="T7" fmla="*/ 41 h 91"/>
                    <a:gd name="T8" fmla="*/ 53 w 97"/>
                    <a:gd name="T9" fmla="*/ 80 h 91"/>
                    <a:gd name="T10" fmla="*/ 48 w 97"/>
                    <a:gd name="T11" fmla="*/ 81 h 91"/>
                    <a:gd name="T12" fmla="*/ 48 w 97"/>
                    <a:gd name="T13" fmla="*/ 91 h 91"/>
                    <a:gd name="T14" fmla="*/ 55 w 97"/>
                    <a:gd name="T15" fmla="*/ 91 h 91"/>
                    <a:gd name="T16" fmla="*/ 94 w 97"/>
                    <a:gd name="T17" fmla="*/ 39 h 91"/>
                    <a:gd name="T18" fmla="*/ 48 w 97"/>
                    <a:gd name="T19" fmla="*/ 0 h 91"/>
                    <a:gd name="T20" fmla="*/ 42 w 97"/>
                    <a:gd name="T21" fmla="*/ 0 h 91"/>
                    <a:gd name="T22" fmla="*/ 3 w 97"/>
                    <a:gd name="T23" fmla="*/ 52 h 91"/>
                    <a:gd name="T24" fmla="*/ 48 w 97"/>
                    <a:gd name="T25" fmla="*/ 91 h 91"/>
                    <a:gd name="T26" fmla="*/ 48 w 97"/>
                    <a:gd name="T27" fmla="*/ 81 h 91"/>
                    <a:gd name="T28" fmla="*/ 14 w 97"/>
                    <a:gd name="T29" fmla="*/ 50 h 91"/>
                    <a:gd name="T30" fmla="*/ 44 w 97"/>
                    <a:gd name="T31" fmla="*/ 11 h 91"/>
                    <a:gd name="T32" fmla="*/ 48 w 97"/>
                    <a:gd name="T33" fmla="*/ 11 h 91"/>
                    <a:gd name="T34" fmla="*/ 48 w 97"/>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91">
                      <a:moveTo>
                        <a:pt x="94" y="39"/>
                      </a:moveTo>
                      <a:cubicBezTo>
                        <a:pt x="91" y="16"/>
                        <a:pt x="71" y="0"/>
                        <a:pt x="48" y="0"/>
                      </a:cubicBezTo>
                      <a:cubicBezTo>
                        <a:pt x="48" y="11"/>
                        <a:pt x="48" y="11"/>
                        <a:pt x="48" y="11"/>
                      </a:cubicBezTo>
                      <a:cubicBezTo>
                        <a:pt x="66" y="11"/>
                        <a:pt x="81" y="23"/>
                        <a:pt x="83" y="41"/>
                      </a:cubicBezTo>
                      <a:cubicBezTo>
                        <a:pt x="86" y="60"/>
                        <a:pt x="72" y="78"/>
                        <a:pt x="53" y="80"/>
                      </a:cubicBezTo>
                      <a:cubicBezTo>
                        <a:pt x="52" y="80"/>
                        <a:pt x="50" y="81"/>
                        <a:pt x="48" y="81"/>
                      </a:cubicBezTo>
                      <a:cubicBezTo>
                        <a:pt x="48" y="91"/>
                        <a:pt x="48" y="91"/>
                        <a:pt x="48" y="91"/>
                      </a:cubicBezTo>
                      <a:cubicBezTo>
                        <a:pt x="51" y="91"/>
                        <a:pt x="53" y="91"/>
                        <a:pt x="55" y="91"/>
                      </a:cubicBezTo>
                      <a:cubicBezTo>
                        <a:pt x="80" y="87"/>
                        <a:pt x="97" y="64"/>
                        <a:pt x="94" y="39"/>
                      </a:cubicBezTo>
                      <a:close/>
                      <a:moveTo>
                        <a:pt x="48" y="0"/>
                      </a:moveTo>
                      <a:cubicBezTo>
                        <a:pt x="46" y="0"/>
                        <a:pt x="44" y="0"/>
                        <a:pt x="42" y="0"/>
                      </a:cubicBezTo>
                      <a:cubicBezTo>
                        <a:pt x="17" y="4"/>
                        <a:pt x="0" y="27"/>
                        <a:pt x="3" y="52"/>
                      </a:cubicBezTo>
                      <a:cubicBezTo>
                        <a:pt x="6" y="75"/>
                        <a:pt x="26" y="91"/>
                        <a:pt x="48" y="91"/>
                      </a:cubicBezTo>
                      <a:cubicBezTo>
                        <a:pt x="48" y="81"/>
                        <a:pt x="48" y="81"/>
                        <a:pt x="48" y="81"/>
                      </a:cubicBezTo>
                      <a:cubicBezTo>
                        <a:pt x="31" y="81"/>
                        <a:pt x="16" y="68"/>
                        <a:pt x="14" y="50"/>
                      </a:cubicBezTo>
                      <a:cubicBezTo>
                        <a:pt x="11" y="31"/>
                        <a:pt x="25" y="14"/>
                        <a:pt x="44" y="11"/>
                      </a:cubicBezTo>
                      <a:cubicBezTo>
                        <a:pt x="45" y="11"/>
                        <a:pt x="47" y="11"/>
                        <a:pt x="48" y="11"/>
                      </a:cubicBezTo>
                      <a:lnTo>
                        <a:pt x="48" y="0"/>
                      </a:ln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135">
                  <a:extLst>
                    <a:ext uri="{FF2B5EF4-FFF2-40B4-BE49-F238E27FC236}">
                      <a16:creationId xmlns:a16="http://schemas.microsoft.com/office/drawing/2014/main" id="{FD99EB14-8EBB-4B6C-AB4A-CB001EFA3480}"/>
                    </a:ext>
                  </a:extLst>
                </p:cNvPr>
                <p:cNvSpPr>
                  <a:spLocks/>
                </p:cNvSpPr>
                <p:nvPr/>
              </p:nvSpPr>
              <p:spPr bwMode="auto">
                <a:xfrm>
                  <a:off x="11217505" y="4348043"/>
                  <a:ext cx="34960" cy="34960"/>
                </a:xfrm>
                <a:custGeom>
                  <a:avLst/>
                  <a:gdLst>
                    <a:gd name="T0" fmla="*/ 18 w 19"/>
                    <a:gd name="T1" fmla="*/ 8 h 19"/>
                    <a:gd name="T2" fmla="*/ 8 w 19"/>
                    <a:gd name="T3" fmla="*/ 1 h 19"/>
                    <a:gd name="T4" fmla="*/ 1 w 19"/>
                    <a:gd name="T5" fmla="*/ 11 h 19"/>
                    <a:gd name="T6" fmla="*/ 10 w 19"/>
                    <a:gd name="T7" fmla="*/ 18 h 19"/>
                    <a:gd name="T8" fmla="*/ 18 w 19"/>
                    <a:gd name="T9" fmla="*/ 8 h 19"/>
                  </a:gdLst>
                  <a:ahLst/>
                  <a:cxnLst>
                    <a:cxn ang="0">
                      <a:pos x="T0" y="T1"/>
                    </a:cxn>
                    <a:cxn ang="0">
                      <a:pos x="T2" y="T3"/>
                    </a:cxn>
                    <a:cxn ang="0">
                      <a:pos x="T4" y="T5"/>
                    </a:cxn>
                    <a:cxn ang="0">
                      <a:pos x="T6" y="T7"/>
                    </a:cxn>
                    <a:cxn ang="0">
                      <a:pos x="T8" y="T9"/>
                    </a:cxn>
                  </a:cxnLst>
                  <a:rect l="0" t="0" r="r" b="b"/>
                  <a:pathLst>
                    <a:path w="19" h="19">
                      <a:moveTo>
                        <a:pt x="18" y="8"/>
                      </a:moveTo>
                      <a:cubicBezTo>
                        <a:pt x="17" y="4"/>
                        <a:pt x="13" y="0"/>
                        <a:pt x="8" y="1"/>
                      </a:cubicBezTo>
                      <a:cubicBezTo>
                        <a:pt x="3" y="2"/>
                        <a:pt x="0" y="6"/>
                        <a:pt x="1" y="11"/>
                      </a:cubicBezTo>
                      <a:cubicBezTo>
                        <a:pt x="1" y="16"/>
                        <a:pt x="6" y="19"/>
                        <a:pt x="10" y="18"/>
                      </a:cubicBezTo>
                      <a:cubicBezTo>
                        <a:pt x="15" y="18"/>
                        <a:pt x="19" y="13"/>
                        <a:pt x="18" y="8"/>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136">
                  <a:extLst>
                    <a:ext uri="{FF2B5EF4-FFF2-40B4-BE49-F238E27FC236}">
                      <a16:creationId xmlns:a16="http://schemas.microsoft.com/office/drawing/2014/main" id="{1B4FE654-0D3B-4EAB-859D-F2D3A166099F}"/>
                    </a:ext>
                  </a:extLst>
                </p:cNvPr>
                <p:cNvSpPr>
                  <a:spLocks/>
                </p:cNvSpPr>
                <p:nvPr/>
              </p:nvSpPr>
              <p:spPr bwMode="auto">
                <a:xfrm>
                  <a:off x="11164305" y="4355644"/>
                  <a:ext cx="34960" cy="34960"/>
                </a:xfrm>
                <a:custGeom>
                  <a:avLst/>
                  <a:gdLst>
                    <a:gd name="T0" fmla="*/ 18 w 19"/>
                    <a:gd name="T1" fmla="*/ 8 h 19"/>
                    <a:gd name="T2" fmla="*/ 9 w 19"/>
                    <a:gd name="T3" fmla="*/ 1 h 19"/>
                    <a:gd name="T4" fmla="*/ 1 w 19"/>
                    <a:gd name="T5" fmla="*/ 11 h 19"/>
                    <a:gd name="T6" fmla="*/ 11 w 19"/>
                    <a:gd name="T7" fmla="*/ 18 h 19"/>
                    <a:gd name="T8" fmla="*/ 18 w 19"/>
                    <a:gd name="T9" fmla="*/ 8 h 19"/>
                  </a:gdLst>
                  <a:ahLst/>
                  <a:cxnLst>
                    <a:cxn ang="0">
                      <a:pos x="T0" y="T1"/>
                    </a:cxn>
                    <a:cxn ang="0">
                      <a:pos x="T2" y="T3"/>
                    </a:cxn>
                    <a:cxn ang="0">
                      <a:pos x="T4" y="T5"/>
                    </a:cxn>
                    <a:cxn ang="0">
                      <a:pos x="T6" y="T7"/>
                    </a:cxn>
                    <a:cxn ang="0">
                      <a:pos x="T8" y="T9"/>
                    </a:cxn>
                  </a:cxnLst>
                  <a:rect l="0" t="0" r="r" b="b"/>
                  <a:pathLst>
                    <a:path w="19" h="19">
                      <a:moveTo>
                        <a:pt x="18" y="8"/>
                      </a:moveTo>
                      <a:cubicBezTo>
                        <a:pt x="18" y="4"/>
                        <a:pt x="13" y="0"/>
                        <a:pt x="9" y="1"/>
                      </a:cubicBezTo>
                      <a:cubicBezTo>
                        <a:pt x="4" y="1"/>
                        <a:pt x="0" y="6"/>
                        <a:pt x="1" y="11"/>
                      </a:cubicBezTo>
                      <a:cubicBezTo>
                        <a:pt x="2" y="15"/>
                        <a:pt x="6" y="19"/>
                        <a:pt x="11" y="18"/>
                      </a:cubicBezTo>
                      <a:cubicBezTo>
                        <a:pt x="16" y="18"/>
                        <a:pt x="19" y="13"/>
                        <a:pt x="18" y="8"/>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137">
                  <a:extLst>
                    <a:ext uri="{FF2B5EF4-FFF2-40B4-BE49-F238E27FC236}">
                      <a16:creationId xmlns:a16="http://schemas.microsoft.com/office/drawing/2014/main" id="{099118A1-B92C-4A6C-AB50-B206C2720A7E}"/>
                    </a:ext>
                  </a:extLst>
                </p:cNvPr>
                <p:cNvSpPr>
                  <a:spLocks noEditPoints="1"/>
                </p:cNvSpPr>
                <p:nvPr/>
              </p:nvSpPr>
              <p:spPr bwMode="auto">
                <a:xfrm>
                  <a:off x="10685505" y="4317643"/>
                  <a:ext cx="177840" cy="173280"/>
                </a:xfrm>
                <a:custGeom>
                  <a:avLst/>
                  <a:gdLst>
                    <a:gd name="T0" fmla="*/ 93 w 94"/>
                    <a:gd name="T1" fmla="*/ 48 h 92"/>
                    <a:gd name="T2" fmla="*/ 49 w 94"/>
                    <a:gd name="T3" fmla="*/ 0 h 92"/>
                    <a:gd name="T4" fmla="*/ 47 w 94"/>
                    <a:gd name="T5" fmla="*/ 0 h 92"/>
                    <a:gd name="T6" fmla="*/ 47 w 94"/>
                    <a:gd name="T7" fmla="*/ 11 h 92"/>
                    <a:gd name="T8" fmla="*/ 49 w 94"/>
                    <a:gd name="T9" fmla="*/ 11 h 92"/>
                    <a:gd name="T10" fmla="*/ 82 w 94"/>
                    <a:gd name="T11" fmla="*/ 48 h 92"/>
                    <a:gd name="T12" fmla="*/ 47 w 94"/>
                    <a:gd name="T13" fmla="*/ 81 h 92"/>
                    <a:gd name="T14" fmla="*/ 47 w 94"/>
                    <a:gd name="T15" fmla="*/ 92 h 92"/>
                    <a:gd name="T16" fmla="*/ 93 w 94"/>
                    <a:gd name="T17" fmla="*/ 48 h 92"/>
                    <a:gd name="T18" fmla="*/ 47 w 94"/>
                    <a:gd name="T19" fmla="*/ 0 h 92"/>
                    <a:gd name="T20" fmla="*/ 1 w 94"/>
                    <a:gd name="T21" fmla="*/ 44 h 92"/>
                    <a:gd name="T22" fmla="*/ 45 w 94"/>
                    <a:gd name="T23" fmla="*/ 92 h 92"/>
                    <a:gd name="T24" fmla="*/ 47 w 94"/>
                    <a:gd name="T25" fmla="*/ 92 h 92"/>
                    <a:gd name="T26" fmla="*/ 47 w 94"/>
                    <a:gd name="T27" fmla="*/ 81 h 92"/>
                    <a:gd name="T28" fmla="*/ 45 w 94"/>
                    <a:gd name="T29" fmla="*/ 81 h 92"/>
                    <a:gd name="T30" fmla="*/ 12 w 94"/>
                    <a:gd name="T31" fmla="*/ 44 h 92"/>
                    <a:gd name="T32" fmla="*/ 47 w 94"/>
                    <a:gd name="T33" fmla="*/ 11 h 92"/>
                    <a:gd name="T34" fmla="*/ 47 w 94"/>
                    <a:gd name="T3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2">
                      <a:moveTo>
                        <a:pt x="93" y="48"/>
                      </a:moveTo>
                      <a:cubicBezTo>
                        <a:pt x="94" y="23"/>
                        <a:pt x="75" y="2"/>
                        <a:pt x="49" y="0"/>
                      </a:cubicBezTo>
                      <a:cubicBezTo>
                        <a:pt x="49" y="0"/>
                        <a:pt x="48" y="0"/>
                        <a:pt x="47" y="0"/>
                      </a:cubicBezTo>
                      <a:cubicBezTo>
                        <a:pt x="47" y="11"/>
                        <a:pt x="47" y="11"/>
                        <a:pt x="47" y="11"/>
                      </a:cubicBezTo>
                      <a:cubicBezTo>
                        <a:pt x="48" y="11"/>
                        <a:pt x="48" y="11"/>
                        <a:pt x="49" y="11"/>
                      </a:cubicBezTo>
                      <a:cubicBezTo>
                        <a:pt x="68" y="12"/>
                        <a:pt x="83" y="28"/>
                        <a:pt x="82" y="48"/>
                      </a:cubicBezTo>
                      <a:cubicBezTo>
                        <a:pt x="81" y="66"/>
                        <a:pt x="66" y="81"/>
                        <a:pt x="47" y="81"/>
                      </a:cubicBezTo>
                      <a:cubicBezTo>
                        <a:pt x="47" y="92"/>
                        <a:pt x="47" y="92"/>
                        <a:pt x="47" y="92"/>
                      </a:cubicBezTo>
                      <a:cubicBezTo>
                        <a:pt x="71" y="92"/>
                        <a:pt x="92" y="73"/>
                        <a:pt x="93" y="48"/>
                      </a:cubicBezTo>
                      <a:close/>
                      <a:moveTo>
                        <a:pt x="47" y="0"/>
                      </a:moveTo>
                      <a:cubicBezTo>
                        <a:pt x="23" y="0"/>
                        <a:pt x="3" y="19"/>
                        <a:pt x="1" y="44"/>
                      </a:cubicBezTo>
                      <a:cubicBezTo>
                        <a:pt x="0" y="69"/>
                        <a:pt x="20" y="90"/>
                        <a:pt x="45" y="92"/>
                      </a:cubicBezTo>
                      <a:cubicBezTo>
                        <a:pt x="46" y="92"/>
                        <a:pt x="46" y="92"/>
                        <a:pt x="47" y="92"/>
                      </a:cubicBezTo>
                      <a:cubicBezTo>
                        <a:pt x="47" y="81"/>
                        <a:pt x="47" y="81"/>
                        <a:pt x="47" y="81"/>
                      </a:cubicBezTo>
                      <a:cubicBezTo>
                        <a:pt x="47" y="81"/>
                        <a:pt x="46" y="81"/>
                        <a:pt x="45" y="81"/>
                      </a:cubicBezTo>
                      <a:cubicBezTo>
                        <a:pt x="26" y="80"/>
                        <a:pt x="11" y="64"/>
                        <a:pt x="12" y="44"/>
                      </a:cubicBezTo>
                      <a:cubicBezTo>
                        <a:pt x="13" y="26"/>
                        <a:pt x="29" y="11"/>
                        <a:pt x="47" y="11"/>
                      </a:cubicBezTo>
                      <a:lnTo>
                        <a:pt x="47" y="0"/>
                      </a:ln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138">
                  <a:extLst>
                    <a:ext uri="{FF2B5EF4-FFF2-40B4-BE49-F238E27FC236}">
                      <a16:creationId xmlns:a16="http://schemas.microsoft.com/office/drawing/2014/main" id="{90A4BF26-E635-4527-8367-F98349ABB5FF}"/>
                    </a:ext>
                  </a:extLst>
                </p:cNvPr>
                <p:cNvSpPr>
                  <a:spLocks/>
                </p:cNvSpPr>
                <p:nvPr/>
              </p:nvSpPr>
              <p:spPr bwMode="auto">
                <a:xfrm>
                  <a:off x="10784305" y="4389084"/>
                  <a:ext cx="33440" cy="33440"/>
                </a:xfrm>
                <a:custGeom>
                  <a:avLst/>
                  <a:gdLst>
                    <a:gd name="T0" fmla="*/ 18 w 18"/>
                    <a:gd name="T1" fmla="*/ 9 h 18"/>
                    <a:gd name="T2" fmla="*/ 9 w 18"/>
                    <a:gd name="T3" fmla="*/ 0 h 18"/>
                    <a:gd name="T4" fmla="*/ 0 w 18"/>
                    <a:gd name="T5" fmla="*/ 8 h 18"/>
                    <a:gd name="T6" fmla="*/ 9 w 18"/>
                    <a:gd name="T7" fmla="*/ 17 h 18"/>
                    <a:gd name="T8" fmla="*/ 18 w 18"/>
                    <a:gd name="T9" fmla="*/ 9 h 18"/>
                  </a:gdLst>
                  <a:ahLst/>
                  <a:cxnLst>
                    <a:cxn ang="0">
                      <a:pos x="T0" y="T1"/>
                    </a:cxn>
                    <a:cxn ang="0">
                      <a:pos x="T2" y="T3"/>
                    </a:cxn>
                    <a:cxn ang="0">
                      <a:pos x="T4" y="T5"/>
                    </a:cxn>
                    <a:cxn ang="0">
                      <a:pos x="T6" y="T7"/>
                    </a:cxn>
                    <a:cxn ang="0">
                      <a:pos x="T8" y="T9"/>
                    </a:cxn>
                  </a:cxnLst>
                  <a:rect l="0" t="0" r="r" b="b"/>
                  <a:pathLst>
                    <a:path w="18" h="18">
                      <a:moveTo>
                        <a:pt x="18" y="9"/>
                      </a:moveTo>
                      <a:cubicBezTo>
                        <a:pt x="18" y="4"/>
                        <a:pt x="14" y="0"/>
                        <a:pt x="9" y="0"/>
                      </a:cubicBezTo>
                      <a:cubicBezTo>
                        <a:pt x="5" y="0"/>
                        <a:pt x="0" y="3"/>
                        <a:pt x="0" y="8"/>
                      </a:cubicBezTo>
                      <a:cubicBezTo>
                        <a:pt x="0" y="13"/>
                        <a:pt x="4" y="17"/>
                        <a:pt x="9" y="17"/>
                      </a:cubicBezTo>
                      <a:cubicBezTo>
                        <a:pt x="13" y="18"/>
                        <a:pt x="17" y="14"/>
                        <a:pt x="18" y="9"/>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Freeform 139">
                  <a:extLst>
                    <a:ext uri="{FF2B5EF4-FFF2-40B4-BE49-F238E27FC236}">
                      <a16:creationId xmlns:a16="http://schemas.microsoft.com/office/drawing/2014/main" id="{7F4B8534-3873-49A8-B334-30A020512310}"/>
                    </a:ext>
                  </a:extLst>
                </p:cNvPr>
                <p:cNvSpPr>
                  <a:spLocks/>
                </p:cNvSpPr>
                <p:nvPr/>
              </p:nvSpPr>
              <p:spPr bwMode="auto">
                <a:xfrm>
                  <a:off x="10731105" y="4386044"/>
                  <a:ext cx="33440" cy="33440"/>
                </a:xfrm>
                <a:custGeom>
                  <a:avLst/>
                  <a:gdLst>
                    <a:gd name="T0" fmla="*/ 18 w 18"/>
                    <a:gd name="T1" fmla="*/ 10 h 18"/>
                    <a:gd name="T2" fmla="*/ 10 w 18"/>
                    <a:gd name="T3" fmla="*/ 1 h 18"/>
                    <a:gd name="T4" fmla="*/ 0 w 18"/>
                    <a:gd name="T5" fmla="*/ 9 h 18"/>
                    <a:gd name="T6" fmla="*/ 9 w 18"/>
                    <a:gd name="T7" fmla="*/ 18 h 18"/>
                    <a:gd name="T8" fmla="*/ 18 w 18"/>
                    <a:gd name="T9" fmla="*/ 10 h 18"/>
                  </a:gdLst>
                  <a:ahLst/>
                  <a:cxnLst>
                    <a:cxn ang="0">
                      <a:pos x="T0" y="T1"/>
                    </a:cxn>
                    <a:cxn ang="0">
                      <a:pos x="T2" y="T3"/>
                    </a:cxn>
                    <a:cxn ang="0">
                      <a:pos x="T4" y="T5"/>
                    </a:cxn>
                    <a:cxn ang="0">
                      <a:pos x="T6" y="T7"/>
                    </a:cxn>
                    <a:cxn ang="0">
                      <a:pos x="T8" y="T9"/>
                    </a:cxn>
                  </a:cxnLst>
                  <a:rect l="0" t="0" r="r" b="b"/>
                  <a:pathLst>
                    <a:path w="18" h="18">
                      <a:moveTo>
                        <a:pt x="18" y="10"/>
                      </a:moveTo>
                      <a:cubicBezTo>
                        <a:pt x="18" y="5"/>
                        <a:pt x="14" y="1"/>
                        <a:pt x="10" y="1"/>
                      </a:cubicBezTo>
                      <a:cubicBezTo>
                        <a:pt x="5" y="0"/>
                        <a:pt x="1" y="4"/>
                        <a:pt x="0" y="9"/>
                      </a:cubicBezTo>
                      <a:cubicBezTo>
                        <a:pt x="0" y="14"/>
                        <a:pt x="4" y="18"/>
                        <a:pt x="9" y="18"/>
                      </a:cubicBezTo>
                      <a:cubicBezTo>
                        <a:pt x="14" y="18"/>
                        <a:pt x="18" y="15"/>
                        <a:pt x="18" y="10"/>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8" name="Freeform 129">
                <a:extLst>
                  <a:ext uri="{FF2B5EF4-FFF2-40B4-BE49-F238E27FC236}">
                    <a16:creationId xmlns:a16="http://schemas.microsoft.com/office/drawing/2014/main" id="{00E0B10F-4B4D-4C3E-B77B-6B0057E33B7B}"/>
                  </a:ext>
                </a:extLst>
              </p:cNvPr>
              <p:cNvSpPr>
                <a:spLocks/>
              </p:cNvSpPr>
              <p:nvPr/>
            </p:nvSpPr>
            <p:spPr bwMode="auto">
              <a:xfrm>
                <a:off x="11049545" y="3664043"/>
                <a:ext cx="1194720" cy="1340641"/>
              </a:xfrm>
              <a:custGeom>
                <a:avLst/>
                <a:gdLst>
                  <a:gd name="T0" fmla="*/ 629 w 629"/>
                  <a:gd name="T1" fmla="*/ 0 h 662"/>
                  <a:gd name="T2" fmla="*/ 345 w 629"/>
                  <a:gd name="T3" fmla="*/ 24 h 662"/>
                  <a:gd name="T4" fmla="*/ 33 w 629"/>
                  <a:gd name="T5" fmla="*/ 59 h 662"/>
                  <a:gd name="T6" fmla="*/ 12 w 629"/>
                  <a:gd name="T7" fmla="*/ 218 h 662"/>
                  <a:gd name="T8" fmla="*/ 69 w 629"/>
                  <a:gd name="T9" fmla="*/ 662 h 662"/>
                  <a:gd name="T10" fmla="*/ 420 w 629"/>
                  <a:gd name="T11" fmla="*/ 644 h 662"/>
                  <a:gd name="T12" fmla="*/ 629 w 629"/>
                  <a:gd name="T13" fmla="*/ 652 h 662"/>
                  <a:gd name="T14" fmla="*/ 629 w 629"/>
                  <a:gd name="T15" fmla="*/ 0 h 6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9" h="662">
                    <a:moveTo>
                      <a:pt x="629" y="0"/>
                    </a:moveTo>
                    <a:cubicBezTo>
                      <a:pt x="603" y="1"/>
                      <a:pt x="419" y="26"/>
                      <a:pt x="345" y="24"/>
                    </a:cubicBezTo>
                    <a:cubicBezTo>
                      <a:pt x="271" y="22"/>
                      <a:pt x="66" y="56"/>
                      <a:pt x="33" y="59"/>
                    </a:cubicBezTo>
                    <a:cubicBezTo>
                      <a:pt x="0" y="62"/>
                      <a:pt x="7" y="118"/>
                      <a:pt x="12" y="218"/>
                    </a:cubicBezTo>
                    <a:cubicBezTo>
                      <a:pt x="18" y="318"/>
                      <a:pt x="59" y="631"/>
                      <a:pt x="69" y="662"/>
                    </a:cubicBezTo>
                    <a:cubicBezTo>
                      <a:pt x="110" y="646"/>
                      <a:pt x="252" y="642"/>
                      <a:pt x="420" y="644"/>
                    </a:cubicBezTo>
                    <a:cubicBezTo>
                      <a:pt x="629" y="652"/>
                      <a:pt x="629" y="652"/>
                      <a:pt x="629" y="652"/>
                    </a:cubicBezTo>
                    <a:lnTo>
                      <a:pt x="629" y="0"/>
                    </a:lnTo>
                    <a:close/>
                  </a:path>
                </a:pathLst>
              </a:custGeom>
              <a:solidFill>
                <a:srgbClr val="1835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5" name="Group 5">
              <a:extLst>
                <a:ext uri="{FF2B5EF4-FFF2-40B4-BE49-F238E27FC236}">
                  <a16:creationId xmlns:a16="http://schemas.microsoft.com/office/drawing/2014/main" id="{9B76B299-BCAC-4C91-AFDB-FB176B196971}"/>
                </a:ext>
              </a:extLst>
            </p:cNvPr>
            <p:cNvGrpSpPr/>
            <p:nvPr/>
          </p:nvGrpSpPr>
          <p:grpSpPr>
            <a:xfrm>
              <a:off x="7890331" y="1920703"/>
              <a:ext cx="2044929" cy="3300187"/>
              <a:chOff x="7890331" y="1920703"/>
              <a:chExt cx="2044929" cy="3300187"/>
            </a:xfrm>
          </p:grpSpPr>
          <p:grpSp>
            <p:nvGrpSpPr>
              <p:cNvPr id="166" name="Group 6">
                <a:extLst>
                  <a:ext uri="{FF2B5EF4-FFF2-40B4-BE49-F238E27FC236}">
                    <a16:creationId xmlns:a16="http://schemas.microsoft.com/office/drawing/2014/main" id="{45A817B8-BD3B-4BCE-B02F-15290C4EECDB}"/>
                  </a:ext>
                </a:extLst>
              </p:cNvPr>
              <p:cNvGrpSpPr/>
              <p:nvPr/>
            </p:nvGrpSpPr>
            <p:grpSpPr>
              <a:xfrm>
                <a:off x="7890331" y="1920703"/>
                <a:ext cx="2044929" cy="3300187"/>
                <a:chOff x="3606014" y="1693837"/>
                <a:chExt cx="1447871" cy="2298210"/>
              </a:xfrm>
            </p:grpSpPr>
            <p:grpSp>
              <p:nvGrpSpPr>
                <p:cNvPr id="168" name="Group 8">
                  <a:extLst>
                    <a:ext uri="{FF2B5EF4-FFF2-40B4-BE49-F238E27FC236}">
                      <a16:creationId xmlns:a16="http://schemas.microsoft.com/office/drawing/2014/main" id="{CE1198B8-C32F-455F-ABE9-12FBFEEE2E40}"/>
                    </a:ext>
                  </a:extLst>
                </p:cNvPr>
                <p:cNvGrpSpPr/>
                <p:nvPr/>
              </p:nvGrpSpPr>
              <p:grpSpPr>
                <a:xfrm>
                  <a:off x="3606014" y="2288191"/>
                  <a:ext cx="1447871" cy="1703856"/>
                  <a:chOff x="1087898" y="4607261"/>
                  <a:chExt cx="1447871" cy="1703856"/>
                </a:xfrm>
              </p:grpSpPr>
              <p:sp>
                <p:nvSpPr>
                  <p:cNvPr id="175" name="Freeform 15">
                    <a:extLst>
                      <a:ext uri="{FF2B5EF4-FFF2-40B4-BE49-F238E27FC236}">
                        <a16:creationId xmlns:a16="http://schemas.microsoft.com/office/drawing/2014/main" id="{7C5174D1-E928-4B60-A058-CA0DCCE74497}"/>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6">
                    <a:extLst>
                      <a:ext uri="{FF2B5EF4-FFF2-40B4-BE49-F238E27FC236}">
                        <a16:creationId xmlns:a16="http://schemas.microsoft.com/office/drawing/2014/main" id="{629B79AC-CF70-484E-9735-FE390C4A81AE}"/>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9" name="Freeform 9">
                  <a:extLst>
                    <a:ext uri="{FF2B5EF4-FFF2-40B4-BE49-F238E27FC236}">
                      <a16:creationId xmlns:a16="http://schemas.microsoft.com/office/drawing/2014/main" id="{96EB4529-3B3C-4E70-86E5-027AED2E1C6B}"/>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0" name="Group 10">
                  <a:extLst>
                    <a:ext uri="{FF2B5EF4-FFF2-40B4-BE49-F238E27FC236}">
                      <a16:creationId xmlns:a16="http://schemas.microsoft.com/office/drawing/2014/main" id="{192AF10D-0D2B-470C-B810-1C428BF3ED60}"/>
                    </a:ext>
                  </a:extLst>
                </p:cNvPr>
                <p:cNvGrpSpPr/>
                <p:nvPr/>
              </p:nvGrpSpPr>
              <p:grpSpPr>
                <a:xfrm>
                  <a:off x="3966166" y="1693837"/>
                  <a:ext cx="662753" cy="458447"/>
                  <a:chOff x="3977399" y="1764456"/>
                  <a:chExt cx="662753" cy="458447"/>
                </a:xfrm>
              </p:grpSpPr>
              <p:sp>
                <p:nvSpPr>
                  <p:cNvPr id="171" name="Rectangle 3">
                    <a:extLst>
                      <a:ext uri="{FF2B5EF4-FFF2-40B4-BE49-F238E27FC236}">
                        <a16:creationId xmlns:a16="http://schemas.microsoft.com/office/drawing/2014/main" id="{97F4A343-0E50-4A68-981A-761A46D5DF88}"/>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ight Triangle 7">
                    <a:extLst>
                      <a:ext uri="{FF2B5EF4-FFF2-40B4-BE49-F238E27FC236}">
                        <a16:creationId xmlns:a16="http://schemas.microsoft.com/office/drawing/2014/main" id="{E6C50DF0-BB02-45BF-B33B-8CF999CA5685}"/>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Right Triangle 7">
                    <a:extLst>
                      <a:ext uri="{FF2B5EF4-FFF2-40B4-BE49-F238E27FC236}">
                        <a16:creationId xmlns:a16="http://schemas.microsoft.com/office/drawing/2014/main" id="{87DA990A-A61E-48EA-A4D0-425A09E795E2}"/>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ight Triangle 7">
                    <a:extLst>
                      <a:ext uri="{FF2B5EF4-FFF2-40B4-BE49-F238E27FC236}">
                        <a16:creationId xmlns:a16="http://schemas.microsoft.com/office/drawing/2014/main" id="{1207FC03-C416-458F-9BA8-45ED5D74AD3A}"/>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67" name="Text Placeholder 33">
                <a:extLst>
                  <a:ext uri="{FF2B5EF4-FFF2-40B4-BE49-F238E27FC236}">
                    <a16:creationId xmlns:a16="http://schemas.microsoft.com/office/drawing/2014/main" id="{085B3BBB-00DC-4915-859D-04590FE51862}"/>
                  </a:ext>
                </a:extLst>
              </p:cNvPr>
              <p:cNvSpPr txBox="1">
                <a:spLocks/>
              </p:cNvSpPr>
              <p:nvPr/>
            </p:nvSpPr>
            <p:spPr>
              <a:xfrm>
                <a:off x="8379370" y="3593722"/>
                <a:ext cx="882497" cy="747485"/>
              </a:xfrm>
              <a:prstGeom prst="rect">
                <a:avLst/>
              </a:prstGeom>
            </p:spPr>
            <p:txBody>
              <a:bodyPr lIns="0" tIns="0" rIns="0" b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5400" b="1" i="0" u="none" strike="noStrike" kern="1200" cap="none" spc="0" normalizeH="0" baseline="0" noProof="0" dirty="0">
                    <a:ln>
                      <a:noFill/>
                    </a:ln>
                    <a:solidFill>
                      <a:prstClr val="white"/>
                    </a:solidFill>
                    <a:effectLst/>
                    <a:uLnTx/>
                    <a:uFillTx/>
                    <a:latin typeface="Calibri Light" panose="020F0302020204030204"/>
                    <a:ea typeface="Adobe Heiti Std R" panose="020B0400000000000000" pitchFamily="34" charset="-128"/>
                    <a:cs typeface="+mn-cs"/>
                  </a:rPr>
                  <a:t>$</a:t>
                </a:r>
              </a:p>
            </p:txBody>
          </p:sp>
        </p:grpSp>
      </p:grpSp>
    </p:spTree>
    <p:extLst>
      <p:ext uri="{BB962C8B-B14F-4D97-AF65-F5344CB8AC3E}">
        <p14:creationId xmlns:p14="http://schemas.microsoft.com/office/powerpoint/2010/main" val="2601013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CD243B8-15DC-453E-BA55-94DC6A655A39}"/>
              </a:ext>
            </a:extLst>
          </p:cNvPr>
          <p:cNvSpPr>
            <a:spLocks noGrp="1"/>
          </p:cNvSpPr>
          <p:nvPr>
            <p:ph sz="quarter" idx="10"/>
          </p:nvPr>
        </p:nvSpPr>
        <p:spPr/>
        <p:txBody>
          <a:bodyPr/>
          <a:lstStyle/>
          <a:p>
            <a:r>
              <a:rPr lang="zh-CN" altLang="en-US" dirty="0"/>
              <a:t>预付费业态可能的模型</a:t>
            </a:r>
          </a:p>
        </p:txBody>
      </p:sp>
      <p:sp>
        <p:nvSpPr>
          <p:cNvPr id="3" name="内容占位符 2">
            <a:extLst>
              <a:ext uri="{FF2B5EF4-FFF2-40B4-BE49-F238E27FC236}">
                <a16:creationId xmlns:a16="http://schemas.microsoft.com/office/drawing/2014/main" id="{C0D5A881-CB17-4407-BE48-517C6C026C0E}"/>
              </a:ext>
            </a:extLst>
          </p:cNvPr>
          <p:cNvSpPr>
            <a:spLocks noGrp="1"/>
          </p:cNvSpPr>
          <p:nvPr>
            <p:ph sz="quarter" idx="11"/>
          </p:nvPr>
        </p:nvSpPr>
        <p:spPr/>
        <p:txBody>
          <a:bodyPr/>
          <a:lstStyle/>
          <a:p>
            <a:r>
              <a:rPr lang="zh-CN" altLang="en-US" dirty="0"/>
              <a:t>建立新的业务模型，促进线上预付费业务</a:t>
            </a:r>
          </a:p>
        </p:txBody>
      </p:sp>
      <p:pic>
        <p:nvPicPr>
          <p:cNvPr id="4" name="图片 3">
            <a:extLst>
              <a:ext uri="{FF2B5EF4-FFF2-40B4-BE49-F238E27FC236}">
                <a16:creationId xmlns:a16="http://schemas.microsoft.com/office/drawing/2014/main" id="{B7AEA965-3621-4A9D-9D59-0CD95FCE852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301" b="27673"/>
          <a:stretch/>
        </p:blipFill>
        <p:spPr>
          <a:xfrm>
            <a:off x="2582741" y="1489228"/>
            <a:ext cx="1211276" cy="1824572"/>
          </a:xfrm>
          <a:prstGeom prst="rect">
            <a:avLst/>
          </a:prstGeom>
        </p:spPr>
      </p:pic>
      <p:cxnSp>
        <p:nvCxnSpPr>
          <p:cNvPr id="6" name="直接连接符 5">
            <a:extLst>
              <a:ext uri="{FF2B5EF4-FFF2-40B4-BE49-F238E27FC236}">
                <a16:creationId xmlns:a16="http://schemas.microsoft.com/office/drawing/2014/main" id="{1C31EA02-4590-4AF1-87D1-BA9F374A7BDA}"/>
              </a:ext>
            </a:extLst>
          </p:cNvPr>
          <p:cNvCxnSpPr/>
          <p:nvPr/>
        </p:nvCxnSpPr>
        <p:spPr>
          <a:xfrm>
            <a:off x="820800" y="3700800"/>
            <a:ext cx="10461600" cy="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B07CC1E-26F0-45F5-8F4D-67757D9980D6}"/>
              </a:ext>
            </a:extLst>
          </p:cNvPr>
          <p:cNvSpPr txBox="1"/>
          <p:nvPr/>
        </p:nvSpPr>
        <p:spPr>
          <a:xfrm>
            <a:off x="4255200" y="1596146"/>
            <a:ext cx="4953600" cy="1289905"/>
          </a:xfrm>
          <a:prstGeom prst="rect">
            <a:avLst/>
          </a:prstGeom>
          <a:noFill/>
        </p:spPr>
        <p:txBody>
          <a:bodyPr wrap="square" rtlCol="0">
            <a:spAutoFit/>
          </a:bodyPr>
          <a:lstStyle/>
          <a:p>
            <a:pPr algn="l">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原有深圳通</a:t>
            </a:r>
            <a:r>
              <a:rPr lang="en-US" altLang="zh-CN" dirty="0">
                <a:solidFill>
                  <a:schemeClr val="bg1">
                    <a:lumMod val="50000"/>
                  </a:schemeClr>
                </a:solidFill>
                <a:latin typeface="微软雅黑" panose="020B0503020204020204" pitchFamily="34" charset="-122"/>
                <a:ea typeface="微软雅黑" panose="020B0503020204020204" pitchFamily="34" charset="-122"/>
              </a:rPr>
              <a:t>+</a:t>
            </a:r>
            <a:r>
              <a:rPr lang="zh-CN" altLang="en-US" dirty="0">
                <a:solidFill>
                  <a:schemeClr val="bg1">
                    <a:lumMod val="50000"/>
                  </a:schemeClr>
                </a:solidFill>
                <a:latin typeface="微软雅黑" panose="020B0503020204020204" pitchFamily="34" charset="-122"/>
                <a:ea typeface="微软雅黑" panose="020B0503020204020204" pitchFamily="34" charset="-122"/>
              </a:rPr>
              <a:t>小程序的二维码保持不变</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lgn="l">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用户仍然能够乘坐公交，享受政府补贴</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lgn="l">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仍然</a:t>
            </a:r>
            <a:r>
              <a:rPr lang="zh-CN" altLang="en-US" b="1" dirty="0">
                <a:latin typeface="微软雅黑" panose="020B0503020204020204" pitchFamily="34" charset="-122"/>
                <a:ea typeface="微软雅黑" panose="020B0503020204020204" pitchFamily="34" charset="-122"/>
              </a:rPr>
              <a:t>不能</a:t>
            </a:r>
            <a:r>
              <a:rPr lang="zh-CN" altLang="en-US" dirty="0">
                <a:solidFill>
                  <a:schemeClr val="bg1">
                    <a:lumMod val="50000"/>
                  </a:schemeClr>
                </a:solidFill>
                <a:latin typeface="微软雅黑" panose="020B0503020204020204" pitchFamily="34" charset="-122"/>
                <a:ea typeface="微软雅黑" panose="020B0503020204020204" pitchFamily="34" charset="-122"/>
              </a:rPr>
              <a:t>乘坐地铁</a:t>
            </a:r>
          </a:p>
        </p:txBody>
      </p:sp>
      <p:sp>
        <p:nvSpPr>
          <p:cNvPr id="8" name="KSO_Shape">
            <a:extLst>
              <a:ext uri="{FF2B5EF4-FFF2-40B4-BE49-F238E27FC236}">
                <a16:creationId xmlns:a16="http://schemas.microsoft.com/office/drawing/2014/main" id="{D8372833-1B5E-4ED0-8195-78ACC7342B2D}"/>
              </a:ext>
            </a:extLst>
          </p:cNvPr>
          <p:cNvSpPr/>
          <p:nvPr/>
        </p:nvSpPr>
        <p:spPr>
          <a:xfrm>
            <a:off x="2487566" y="3810095"/>
            <a:ext cx="1401625" cy="2781204"/>
          </a:xfrm>
          <a:custGeom>
            <a:avLst/>
            <a:gdLst>
              <a:gd name="connsiteX0" fmla="*/ 1404156 w 2808312"/>
              <a:gd name="connsiteY0" fmla="*/ 4748597 h 5078692"/>
              <a:gd name="connsiteX1" fmla="*/ 1260140 w 2808312"/>
              <a:gd name="connsiteY1" fmla="*/ 4892613 h 5078692"/>
              <a:gd name="connsiteX2" fmla="*/ 1404156 w 2808312"/>
              <a:gd name="connsiteY2" fmla="*/ 5036629 h 5078692"/>
              <a:gd name="connsiteX3" fmla="*/ 1548172 w 2808312"/>
              <a:gd name="connsiteY3" fmla="*/ 4892613 h 5078692"/>
              <a:gd name="connsiteX4" fmla="*/ 1404156 w 2808312"/>
              <a:gd name="connsiteY4" fmla="*/ 4748597 h 5078692"/>
              <a:gd name="connsiteX5" fmla="*/ 54156 w 2808312"/>
              <a:gd name="connsiteY5" fmla="*/ 372159 h 5078692"/>
              <a:gd name="connsiteX6" fmla="*/ 54156 w 2808312"/>
              <a:gd name="connsiteY6" fmla="*/ 4706534 h 5078692"/>
              <a:gd name="connsiteX7" fmla="*/ 2754156 w 2808312"/>
              <a:gd name="connsiteY7" fmla="*/ 4706534 h 5078692"/>
              <a:gd name="connsiteX8" fmla="*/ 2754156 w 2808312"/>
              <a:gd name="connsiteY8" fmla="*/ 372159 h 5078692"/>
              <a:gd name="connsiteX9" fmla="*/ 1158156 w 2808312"/>
              <a:gd name="connsiteY9" fmla="*/ 168079 h 5078692"/>
              <a:gd name="connsiteX10" fmla="*/ 1152156 w 2808312"/>
              <a:gd name="connsiteY10" fmla="*/ 174079 h 5078692"/>
              <a:gd name="connsiteX11" fmla="*/ 1152156 w 2808312"/>
              <a:gd name="connsiteY11" fmla="*/ 198079 h 5078692"/>
              <a:gd name="connsiteX12" fmla="*/ 1158156 w 2808312"/>
              <a:gd name="connsiteY12" fmla="*/ 204079 h 5078692"/>
              <a:gd name="connsiteX13" fmla="*/ 1650156 w 2808312"/>
              <a:gd name="connsiteY13" fmla="*/ 204079 h 5078692"/>
              <a:gd name="connsiteX14" fmla="*/ 1656156 w 2808312"/>
              <a:gd name="connsiteY14" fmla="*/ 198079 h 5078692"/>
              <a:gd name="connsiteX15" fmla="*/ 1656156 w 2808312"/>
              <a:gd name="connsiteY15" fmla="*/ 174079 h 5078692"/>
              <a:gd name="connsiteX16" fmla="*/ 1650156 w 2808312"/>
              <a:gd name="connsiteY16" fmla="*/ 168079 h 5078692"/>
              <a:gd name="connsiteX17" fmla="*/ 319782 w 2808312"/>
              <a:gd name="connsiteY17" fmla="*/ 0 h 5078692"/>
              <a:gd name="connsiteX18" fmla="*/ 2488530 w 2808312"/>
              <a:gd name="connsiteY18" fmla="*/ 0 h 5078692"/>
              <a:gd name="connsiteX19" fmla="*/ 2808312 w 2808312"/>
              <a:gd name="connsiteY19" fmla="*/ 319782 h 5078692"/>
              <a:gd name="connsiteX20" fmla="*/ 2808312 w 2808312"/>
              <a:gd name="connsiteY20" fmla="*/ 4758910 h 5078692"/>
              <a:gd name="connsiteX21" fmla="*/ 2488530 w 2808312"/>
              <a:gd name="connsiteY21" fmla="*/ 5078692 h 5078692"/>
              <a:gd name="connsiteX22" fmla="*/ 319782 w 2808312"/>
              <a:gd name="connsiteY22" fmla="*/ 5078692 h 5078692"/>
              <a:gd name="connsiteX23" fmla="*/ 0 w 2808312"/>
              <a:gd name="connsiteY23" fmla="*/ 4758910 h 5078692"/>
              <a:gd name="connsiteX24" fmla="*/ 0 w 2808312"/>
              <a:gd name="connsiteY24" fmla="*/ 319782 h 5078692"/>
              <a:gd name="connsiteX25" fmla="*/ 319782 w 2808312"/>
              <a:gd name="connsiteY25" fmla="*/ 0 h 507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08312" h="5078692">
                <a:moveTo>
                  <a:pt x="1404156" y="4748597"/>
                </a:moveTo>
                <a:cubicBezTo>
                  <a:pt x="1324618" y="4748597"/>
                  <a:pt x="1260140" y="4813075"/>
                  <a:pt x="1260140" y="4892613"/>
                </a:cubicBezTo>
                <a:cubicBezTo>
                  <a:pt x="1260140" y="4972151"/>
                  <a:pt x="1324618" y="5036629"/>
                  <a:pt x="1404156" y="5036629"/>
                </a:cubicBezTo>
                <a:cubicBezTo>
                  <a:pt x="1483694" y="5036629"/>
                  <a:pt x="1548172" y="4972151"/>
                  <a:pt x="1548172" y="4892613"/>
                </a:cubicBezTo>
                <a:cubicBezTo>
                  <a:pt x="1548172" y="4813075"/>
                  <a:pt x="1483694" y="4748597"/>
                  <a:pt x="1404156" y="4748597"/>
                </a:cubicBezTo>
                <a:close/>
                <a:moveTo>
                  <a:pt x="54156" y="372159"/>
                </a:moveTo>
                <a:lnTo>
                  <a:pt x="54156" y="4706534"/>
                </a:lnTo>
                <a:lnTo>
                  <a:pt x="2754156" y="4706534"/>
                </a:lnTo>
                <a:lnTo>
                  <a:pt x="2754156" y="372159"/>
                </a:lnTo>
                <a:close/>
                <a:moveTo>
                  <a:pt x="1158156" y="168079"/>
                </a:moveTo>
                <a:cubicBezTo>
                  <a:pt x="1154842" y="168079"/>
                  <a:pt x="1152156" y="170765"/>
                  <a:pt x="1152156" y="174079"/>
                </a:cubicBezTo>
                <a:lnTo>
                  <a:pt x="1152156" y="198079"/>
                </a:lnTo>
                <a:cubicBezTo>
                  <a:pt x="1152156" y="201393"/>
                  <a:pt x="1154842" y="204079"/>
                  <a:pt x="1158156" y="204079"/>
                </a:cubicBezTo>
                <a:lnTo>
                  <a:pt x="1650156" y="204079"/>
                </a:lnTo>
                <a:cubicBezTo>
                  <a:pt x="1653470" y="204079"/>
                  <a:pt x="1656156" y="201393"/>
                  <a:pt x="1656156" y="198079"/>
                </a:cubicBezTo>
                <a:lnTo>
                  <a:pt x="1656156" y="174079"/>
                </a:lnTo>
                <a:cubicBezTo>
                  <a:pt x="1656156" y="170765"/>
                  <a:pt x="1653470" y="168079"/>
                  <a:pt x="1650156" y="168079"/>
                </a:cubicBezTo>
                <a:close/>
                <a:moveTo>
                  <a:pt x="319782" y="0"/>
                </a:moveTo>
                <a:lnTo>
                  <a:pt x="2488530" y="0"/>
                </a:lnTo>
                <a:cubicBezTo>
                  <a:pt x="2665141" y="0"/>
                  <a:pt x="2808312" y="143171"/>
                  <a:pt x="2808312" y="319782"/>
                </a:cubicBezTo>
                <a:lnTo>
                  <a:pt x="2808312" y="4758910"/>
                </a:lnTo>
                <a:cubicBezTo>
                  <a:pt x="2808312" y="4935521"/>
                  <a:pt x="2665141" y="5078692"/>
                  <a:pt x="2488530" y="5078692"/>
                </a:cubicBezTo>
                <a:lnTo>
                  <a:pt x="319782" y="5078692"/>
                </a:lnTo>
                <a:cubicBezTo>
                  <a:pt x="143171" y="5078692"/>
                  <a:pt x="0" y="4935521"/>
                  <a:pt x="0" y="4758910"/>
                </a:cubicBezTo>
                <a:lnTo>
                  <a:pt x="0" y="319782"/>
                </a:lnTo>
                <a:cubicBezTo>
                  <a:pt x="0" y="143171"/>
                  <a:pt x="143171" y="0"/>
                  <a:pt x="319782"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solidFill>
            </a:endParaRPr>
          </a:p>
        </p:txBody>
      </p:sp>
      <p:sp>
        <p:nvSpPr>
          <p:cNvPr id="9" name="文本框 8">
            <a:extLst>
              <a:ext uri="{FF2B5EF4-FFF2-40B4-BE49-F238E27FC236}">
                <a16:creationId xmlns:a16="http://schemas.microsoft.com/office/drawing/2014/main" id="{F9CFB9CB-EA01-49EF-87B6-431A9F94F0EC}"/>
              </a:ext>
            </a:extLst>
          </p:cNvPr>
          <p:cNvSpPr txBox="1"/>
          <p:nvPr/>
        </p:nvSpPr>
        <p:spPr>
          <a:xfrm>
            <a:off x="2582741" y="4503519"/>
            <a:ext cx="1211276" cy="923330"/>
          </a:xfrm>
          <a:prstGeom prst="rect">
            <a:avLst/>
          </a:prstGeom>
          <a:noFill/>
        </p:spPr>
        <p:txBody>
          <a:bodyPr wrap="squar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全新</a:t>
            </a:r>
            <a:endParaRPr lang="en-US" altLang="zh-CN" b="1" dirty="0">
              <a:solidFill>
                <a:srgbClr val="C00000"/>
              </a:solidFill>
              <a:latin typeface="微软雅黑" panose="020B0503020204020204" pitchFamily="34" charset="-122"/>
              <a:ea typeface="微软雅黑" panose="020B0503020204020204" pitchFamily="34" charset="-122"/>
            </a:endParaRPr>
          </a:p>
          <a:p>
            <a:pPr algn="ctr"/>
            <a:r>
              <a:rPr lang="zh-CN" altLang="en-US" b="1" dirty="0">
                <a:solidFill>
                  <a:srgbClr val="44546A"/>
                </a:solidFill>
                <a:latin typeface="微软雅黑" panose="020B0503020204020204" pitchFamily="34" charset="-122"/>
                <a:ea typeface="微软雅黑" panose="020B0503020204020204" pitchFamily="34" charset="-122"/>
              </a:rPr>
              <a:t>深圳通</a:t>
            </a:r>
            <a:endParaRPr lang="en-US" altLang="zh-CN" b="1" dirty="0">
              <a:solidFill>
                <a:srgbClr val="44546A"/>
              </a:solidFill>
              <a:latin typeface="微软雅黑" panose="020B0503020204020204" pitchFamily="34" charset="-122"/>
              <a:ea typeface="微软雅黑" panose="020B0503020204020204" pitchFamily="34" charset="-122"/>
            </a:endParaRPr>
          </a:p>
          <a:p>
            <a:pPr algn="ctr"/>
            <a:r>
              <a:rPr lang="zh-CN" altLang="en-US" b="1" dirty="0">
                <a:solidFill>
                  <a:srgbClr val="44546A"/>
                </a:solidFill>
                <a:latin typeface="微软雅黑" panose="020B0503020204020204" pitchFamily="34" charset="-122"/>
                <a:ea typeface="微软雅黑" panose="020B0503020204020204" pitchFamily="34" charset="-122"/>
              </a:rPr>
              <a:t>官方</a:t>
            </a:r>
            <a:r>
              <a:rPr lang="en-US" altLang="zh-CN" b="1" dirty="0">
                <a:solidFill>
                  <a:srgbClr val="44546A"/>
                </a:solidFill>
                <a:latin typeface="微软雅黑" panose="020B0503020204020204" pitchFamily="34" charset="-122"/>
                <a:ea typeface="微软雅黑" panose="020B0503020204020204" pitchFamily="34" charset="-122"/>
              </a:rPr>
              <a:t>APP</a:t>
            </a:r>
            <a:endParaRPr lang="zh-CN" altLang="en-US" b="1" dirty="0">
              <a:solidFill>
                <a:srgbClr val="44546A"/>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18B7CDF8-4DE7-436C-A586-AFC26D7A30F1}"/>
              </a:ext>
            </a:extLst>
          </p:cNvPr>
          <p:cNvSpPr txBox="1"/>
          <p:nvPr/>
        </p:nvSpPr>
        <p:spPr>
          <a:xfrm>
            <a:off x="4255200" y="4347995"/>
            <a:ext cx="4953600" cy="1705403"/>
          </a:xfrm>
          <a:prstGeom prst="rect">
            <a:avLst/>
          </a:prstGeom>
          <a:noFill/>
        </p:spPr>
        <p:txBody>
          <a:bodyPr wrap="square" rtlCol="0">
            <a:spAutoFit/>
          </a:bodyPr>
          <a:lstStyle/>
          <a:p>
            <a:pPr algn="l">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构建全新的深圳通官方</a:t>
            </a:r>
            <a:r>
              <a:rPr lang="en-US" altLang="zh-CN" dirty="0">
                <a:solidFill>
                  <a:schemeClr val="bg1">
                    <a:lumMod val="50000"/>
                  </a:schemeClr>
                </a:solidFill>
                <a:latin typeface="微软雅黑" panose="020B0503020204020204" pitchFamily="34" charset="-122"/>
                <a:ea typeface="微软雅黑" panose="020B0503020204020204" pitchFamily="34" charset="-122"/>
              </a:rPr>
              <a:t>APP</a:t>
            </a:r>
          </a:p>
          <a:p>
            <a:pPr algn="l">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畅享深圳公共交通，包括</a:t>
            </a:r>
            <a:r>
              <a:rPr lang="zh-CN" altLang="en-US" b="1" dirty="0">
                <a:latin typeface="微软雅黑" panose="020B0503020204020204" pitchFamily="34" charset="-122"/>
                <a:ea typeface="微软雅黑" panose="020B0503020204020204" pitchFamily="34" charset="-122"/>
              </a:rPr>
              <a:t>公交、地铁</a:t>
            </a:r>
            <a:endParaRPr lang="en-US" altLang="zh-CN" b="1" dirty="0">
              <a:latin typeface="微软雅黑" panose="020B0503020204020204" pitchFamily="34" charset="-122"/>
              <a:ea typeface="微软雅黑" panose="020B0503020204020204" pitchFamily="34" charset="-122"/>
            </a:endParaRPr>
          </a:p>
          <a:p>
            <a:pPr algn="l">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按照预付费的模型，引导构建用户钱包</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lgn="l">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政府补贴以后补贴方式直接打入用户钱包</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2614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C676B12-0D2C-4DAB-A36A-107476E8B133}"/>
              </a:ext>
            </a:extLst>
          </p:cNvPr>
          <p:cNvSpPr>
            <a:spLocks noGrp="1"/>
          </p:cNvSpPr>
          <p:nvPr>
            <p:ph sz="quarter" idx="10"/>
          </p:nvPr>
        </p:nvSpPr>
        <p:spPr/>
        <p:txBody>
          <a:bodyPr/>
          <a:lstStyle/>
          <a:p>
            <a:r>
              <a:rPr lang="zh-CN" altLang="en-US" dirty="0"/>
              <a:t>产品技术支持</a:t>
            </a:r>
          </a:p>
        </p:txBody>
      </p:sp>
      <p:sp>
        <p:nvSpPr>
          <p:cNvPr id="3" name="内容占位符 2">
            <a:extLst>
              <a:ext uri="{FF2B5EF4-FFF2-40B4-BE49-F238E27FC236}">
                <a16:creationId xmlns:a16="http://schemas.microsoft.com/office/drawing/2014/main" id="{93CCD6AF-9526-4D46-90B7-A36DF4E0F303}"/>
              </a:ext>
            </a:extLst>
          </p:cNvPr>
          <p:cNvSpPr>
            <a:spLocks noGrp="1"/>
          </p:cNvSpPr>
          <p:nvPr>
            <p:ph sz="quarter" idx="11"/>
          </p:nvPr>
        </p:nvSpPr>
        <p:spPr/>
        <p:txBody>
          <a:bodyPr/>
          <a:lstStyle/>
          <a:p>
            <a:r>
              <a:rPr lang="zh-CN" altLang="en-US" dirty="0"/>
              <a:t>见证宝引擎以及用户钱包的技术支持</a:t>
            </a:r>
          </a:p>
        </p:txBody>
      </p:sp>
      <p:grpSp>
        <p:nvGrpSpPr>
          <p:cNvPr id="11" name="组合 10">
            <a:extLst>
              <a:ext uri="{FF2B5EF4-FFF2-40B4-BE49-F238E27FC236}">
                <a16:creationId xmlns:a16="http://schemas.microsoft.com/office/drawing/2014/main" id="{0E4B188F-5C45-435D-BCE7-EA0EDD5B472F}"/>
              </a:ext>
            </a:extLst>
          </p:cNvPr>
          <p:cNvGrpSpPr/>
          <p:nvPr/>
        </p:nvGrpSpPr>
        <p:grpSpPr>
          <a:xfrm>
            <a:off x="8526600" y="2062157"/>
            <a:ext cx="1940364" cy="4668500"/>
            <a:chOff x="1541418" y="1680754"/>
            <a:chExt cx="1940364" cy="4668500"/>
          </a:xfrm>
        </p:grpSpPr>
        <p:pic>
          <p:nvPicPr>
            <p:cNvPr id="9" name="图片 8">
              <a:extLst>
                <a:ext uri="{FF2B5EF4-FFF2-40B4-BE49-F238E27FC236}">
                  <a16:creationId xmlns:a16="http://schemas.microsoft.com/office/drawing/2014/main" id="{6CD53308-EBAC-46DB-87CC-C57E37707A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1418" y="1680754"/>
              <a:ext cx="1940364" cy="3988527"/>
            </a:xfrm>
            <a:prstGeom prst="rect">
              <a:avLst/>
            </a:prstGeom>
          </p:spPr>
        </p:pic>
        <p:sp>
          <p:nvSpPr>
            <p:cNvPr id="10" name="文本框 9">
              <a:extLst>
                <a:ext uri="{FF2B5EF4-FFF2-40B4-BE49-F238E27FC236}">
                  <a16:creationId xmlns:a16="http://schemas.microsoft.com/office/drawing/2014/main" id="{C7B90F3B-EF2C-4C2F-855E-A4AD4C22BD55}"/>
                </a:ext>
              </a:extLst>
            </p:cNvPr>
            <p:cNvSpPr txBox="1"/>
            <p:nvPr/>
          </p:nvSpPr>
          <p:spPr>
            <a:xfrm>
              <a:off x="1541418" y="5826034"/>
              <a:ext cx="1940364" cy="523220"/>
            </a:xfrm>
            <a:prstGeom prst="rect">
              <a:avLst/>
            </a:prstGeom>
            <a:noFill/>
          </p:spPr>
          <p:txBody>
            <a:bodyPr wrap="squar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按深圳通的要求</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构建用户钱包模块</a:t>
              </a:r>
            </a:p>
          </p:txBody>
        </p:sp>
      </p:grpSp>
      <p:grpSp>
        <p:nvGrpSpPr>
          <p:cNvPr id="37" name="组合 36">
            <a:extLst>
              <a:ext uri="{FF2B5EF4-FFF2-40B4-BE49-F238E27FC236}">
                <a16:creationId xmlns:a16="http://schemas.microsoft.com/office/drawing/2014/main" id="{E4DDD948-B563-4389-8BA6-CF9C0E617EE3}"/>
              </a:ext>
            </a:extLst>
          </p:cNvPr>
          <p:cNvGrpSpPr/>
          <p:nvPr/>
        </p:nvGrpSpPr>
        <p:grpSpPr>
          <a:xfrm>
            <a:off x="1524729" y="2803506"/>
            <a:ext cx="2685764" cy="2551856"/>
            <a:chOff x="558078" y="2359369"/>
            <a:chExt cx="2685764" cy="2551856"/>
          </a:xfrm>
        </p:grpSpPr>
        <p:grpSp>
          <p:nvGrpSpPr>
            <p:cNvPr id="12" name="Group 24">
              <a:extLst>
                <a:ext uri="{FF2B5EF4-FFF2-40B4-BE49-F238E27FC236}">
                  <a16:creationId xmlns:a16="http://schemas.microsoft.com/office/drawing/2014/main" id="{F76796D3-3406-4531-9FDB-A1226A912CDA}"/>
                </a:ext>
              </a:extLst>
            </p:cNvPr>
            <p:cNvGrpSpPr/>
            <p:nvPr/>
          </p:nvGrpSpPr>
          <p:grpSpPr>
            <a:xfrm>
              <a:off x="1144784" y="2359369"/>
              <a:ext cx="1547615" cy="1911989"/>
              <a:chOff x="2208213" y="3468688"/>
              <a:chExt cx="627062" cy="774700"/>
            </a:xfrm>
            <a:solidFill>
              <a:srgbClr val="237DB9"/>
            </a:solidFill>
          </p:grpSpPr>
          <p:sp>
            <p:nvSpPr>
              <p:cNvPr id="13" name="Freeform 9">
                <a:extLst>
                  <a:ext uri="{FF2B5EF4-FFF2-40B4-BE49-F238E27FC236}">
                    <a16:creationId xmlns:a16="http://schemas.microsoft.com/office/drawing/2014/main" id="{E611EEC5-8216-4682-A393-439278A90808}"/>
                  </a:ext>
                </a:extLst>
              </p:cNvPr>
              <p:cNvSpPr>
                <a:spLocks noEditPoints="1"/>
              </p:cNvSpPr>
              <p:nvPr/>
            </p:nvSpPr>
            <p:spPr bwMode="auto">
              <a:xfrm>
                <a:off x="2235200" y="3633788"/>
                <a:ext cx="180975" cy="173038"/>
              </a:xfrm>
              <a:custGeom>
                <a:avLst/>
                <a:gdLst/>
                <a:ahLst/>
                <a:cxnLst>
                  <a:cxn ang="0">
                    <a:pos x="84" y="102"/>
                  </a:cxn>
                  <a:cxn ang="0">
                    <a:pos x="83" y="91"/>
                  </a:cxn>
                  <a:cxn ang="0">
                    <a:pos x="88" y="87"/>
                  </a:cxn>
                  <a:cxn ang="0">
                    <a:pos x="96" y="92"/>
                  </a:cxn>
                  <a:cxn ang="0">
                    <a:pos x="106" y="90"/>
                  </a:cxn>
                  <a:cxn ang="0">
                    <a:pos x="118" y="70"/>
                  </a:cxn>
                  <a:cxn ang="0">
                    <a:pos x="115" y="60"/>
                  </a:cxn>
                  <a:cxn ang="0">
                    <a:pos x="104" y="54"/>
                  </a:cxn>
                  <a:cxn ang="0">
                    <a:pos x="103" y="47"/>
                  </a:cxn>
                  <a:cxn ang="0">
                    <a:pos x="112" y="40"/>
                  </a:cxn>
                  <a:cxn ang="0">
                    <a:pos x="112" y="30"/>
                  </a:cxn>
                  <a:cxn ang="0">
                    <a:pos x="97" y="13"/>
                  </a:cxn>
                  <a:cxn ang="0">
                    <a:pos x="87" y="13"/>
                  </a:cxn>
                  <a:cxn ang="0">
                    <a:pos x="80" y="19"/>
                  </a:cxn>
                  <a:cxn ang="0">
                    <a:pos x="71" y="16"/>
                  </a:cxn>
                  <a:cxn ang="0">
                    <a:pos x="71" y="7"/>
                  </a:cxn>
                  <a:cxn ang="0">
                    <a:pos x="63" y="0"/>
                  </a:cxn>
                  <a:cxn ang="0">
                    <a:pos x="41" y="2"/>
                  </a:cxn>
                  <a:cxn ang="0">
                    <a:pos x="34" y="9"/>
                  </a:cxn>
                  <a:cxn ang="0">
                    <a:pos x="35" y="20"/>
                  </a:cxn>
                  <a:cxn ang="0">
                    <a:pos x="29" y="24"/>
                  </a:cxn>
                  <a:cxn ang="0">
                    <a:pos x="19" y="20"/>
                  </a:cxn>
                  <a:cxn ang="0">
                    <a:pos x="9" y="23"/>
                  </a:cxn>
                  <a:cxn ang="0">
                    <a:pos x="0" y="43"/>
                  </a:cxn>
                  <a:cxn ang="0">
                    <a:pos x="0" y="45"/>
                  </a:cxn>
                  <a:cxn ang="0">
                    <a:pos x="2" y="53"/>
                  </a:cxn>
                  <a:cxn ang="0">
                    <a:pos x="13" y="58"/>
                  </a:cxn>
                  <a:cxn ang="0">
                    <a:pos x="15" y="65"/>
                  </a:cxn>
                  <a:cxn ang="0">
                    <a:pos x="6" y="72"/>
                  </a:cxn>
                  <a:cxn ang="0">
                    <a:pos x="6" y="82"/>
                  </a:cxn>
                  <a:cxn ang="0">
                    <a:pos x="21" y="100"/>
                  </a:cxn>
                  <a:cxn ang="0">
                    <a:pos x="30" y="100"/>
                  </a:cxn>
                  <a:cxn ang="0">
                    <a:pos x="31" y="100"/>
                  </a:cxn>
                  <a:cxn ang="0">
                    <a:pos x="39" y="93"/>
                  </a:cxn>
                  <a:cxn ang="0">
                    <a:pos x="46" y="95"/>
                  </a:cxn>
                  <a:cxn ang="0">
                    <a:pos x="47" y="104"/>
                  </a:cxn>
                  <a:cxn ang="0">
                    <a:pos x="54" y="112"/>
                  </a:cxn>
                  <a:cxn ang="0">
                    <a:pos x="76" y="110"/>
                  </a:cxn>
                  <a:cxn ang="0">
                    <a:pos x="84" y="102"/>
                  </a:cxn>
                  <a:cxn ang="0">
                    <a:pos x="57" y="78"/>
                  </a:cxn>
                  <a:cxn ang="0">
                    <a:pos x="35" y="56"/>
                  </a:cxn>
                  <a:cxn ang="0">
                    <a:pos x="57" y="33"/>
                  </a:cxn>
                  <a:cxn ang="0">
                    <a:pos x="80" y="56"/>
                  </a:cxn>
                  <a:cxn ang="0">
                    <a:pos x="57" y="78"/>
                  </a:cxn>
                  <a:cxn ang="0">
                    <a:pos x="57" y="78"/>
                  </a:cxn>
                  <a:cxn ang="0">
                    <a:pos x="57" y="78"/>
                  </a:cxn>
                </a:cxnLst>
                <a:rect l="0" t="0" r="r" b="b"/>
                <a:pathLst>
                  <a:path w="118" h="112">
                    <a:moveTo>
                      <a:pt x="84" y="102"/>
                    </a:moveTo>
                    <a:cubicBezTo>
                      <a:pt x="84" y="102"/>
                      <a:pt x="83" y="95"/>
                      <a:pt x="83" y="91"/>
                    </a:cubicBezTo>
                    <a:cubicBezTo>
                      <a:pt x="84" y="90"/>
                      <a:pt x="86" y="88"/>
                      <a:pt x="88" y="87"/>
                    </a:cubicBezTo>
                    <a:cubicBezTo>
                      <a:pt x="91" y="89"/>
                      <a:pt x="96" y="92"/>
                      <a:pt x="96" y="92"/>
                    </a:cubicBezTo>
                    <a:cubicBezTo>
                      <a:pt x="106" y="90"/>
                      <a:pt x="106" y="90"/>
                      <a:pt x="106" y="90"/>
                    </a:cubicBezTo>
                    <a:cubicBezTo>
                      <a:pt x="118" y="70"/>
                      <a:pt x="118" y="70"/>
                      <a:pt x="118" y="70"/>
                    </a:cubicBezTo>
                    <a:cubicBezTo>
                      <a:pt x="115" y="60"/>
                      <a:pt x="115" y="60"/>
                      <a:pt x="115" y="60"/>
                    </a:cubicBezTo>
                    <a:cubicBezTo>
                      <a:pt x="115" y="60"/>
                      <a:pt x="108" y="56"/>
                      <a:pt x="104" y="54"/>
                    </a:cubicBezTo>
                    <a:cubicBezTo>
                      <a:pt x="104" y="52"/>
                      <a:pt x="103" y="50"/>
                      <a:pt x="103" y="47"/>
                    </a:cubicBezTo>
                    <a:cubicBezTo>
                      <a:pt x="106" y="45"/>
                      <a:pt x="112" y="40"/>
                      <a:pt x="112" y="40"/>
                    </a:cubicBezTo>
                    <a:cubicBezTo>
                      <a:pt x="112" y="30"/>
                      <a:pt x="112" y="30"/>
                      <a:pt x="112" y="30"/>
                    </a:cubicBezTo>
                    <a:cubicBezTo>
                      <a:pt x="97" y="13"/>
                      <a:pt x="97" y="13"/>
                      <a:pt x="97" y="13"/>
                    </a:cubicBezTo>
                    <a:cubicBezTo>
                      <a:pt x="87" y="13"/>
                      <a:pt x="87" y="13"/>
                      <a:pt x="87" y="13"/>
                    </a:cubicBezTo>
                    <a:cubicBezTo>
                      <a:pt x="87" y="13"/>
                      <a:pt x="82" y="17"/>
                      <a:pt x="80" y="19"/>
                    </a:cubicBezTo>
                    <a:cubicBezTo>
                      <a:pt x="77" y="18"/>
                      <a:pt x="74" y="16"/>
                      <a:pt x="71" y="16"/>
                    </a:cubicBezTo>
                    <a:cubicBezTo>
                      <a:pt x="71" y="13"/>
                      <a:pt x="71" y="7"/>
                      <a:pt x="71" y="7"/>
                    </a:cubicBezTo>
                    <a:cubicBezTo>
                      <a:pt x="63" y="0"/>
                      <a:pt x="63" y="0"/>
                      <a:pt x="63" y="0"/>
                    </a:cubicBezTo>
                    <a:cubicBezTo>
                      <a:pt x="41" y="2"/>
                      <a:pt x="41" y="2"/>
                      <a:pt x="41" y="2"/>
                    </a:cubicBezTo>
                    <a:cubicBezTo>
                      <a:pt x="34" y="9"/>
                      <a:pt x="34" y="9"/>
                      <a:pt x="34" y="9"/>
                    </a:cubicBezTo>
                    <a:cubicBezTo>
                      <a:pt x="34" y="9"/>
                      <a:pt x="35" y="16"/>
                      <a:pt x="35" y="20"/>
                    </a:cubicBezTo>
                    <a:cubicBezTo>
                      <a:pt x="33" y="21"/>
                      <a:pt x="31" y="23"/>
                      <a:pt x="29" y="24"/>
                    </a:cubicBezTo>
                    <a:cubicBezTo>
                      <a:pt x="25" y="23"/>
                      <a:pt x="19" y="20"/>
                      <a:pt x="19" y="20"/>
                    </a:cubicBezTo>
                    <a:cubicBezTo>
                      <a:pt x="9" y="23"/>
                      <a:pt x="9" y="23"/>
                      <a:pt x="9" y="23"/>
                    </a:cubicBezTo>
                    <a:cubicBezTo>
                      <a:pt x="0" y="43"/>
                      <a:pt x="0" y="43"/>
                      <a:pt x="0" y="43"/>
                    </a:cubicBezTo>
                    <a:cubicBezTo>
                      <a:pt x="0" y="45"/>
                      <a:pt x="0" y="45"/>
                      <a:pt x="0" y="45"/>
                    </a:cubicBezTo>
                    <a:cubicBezTo>
                      <a:pt x="2" y="53"/>
                      <a:pt x="2" y="53"/>
                      <a:pt x="2" y="53"/>
                    </a:cubicBezTo>
                    <a:cubicBezTo>
                      <a:pt x="2" y="53"/>
                      <a:pt x="10" y="56"/>
                      <a:pt x="13" y="58"/>
                    </a:cubicBezTo>
                    <a:cubicBezTo>
                      <a:pt x="14" y="60"/>
                      <a:pt x="14" y="63"/>
                      <a:pt x="15" y="65"/>
                    </a:cubicBezTo>
                    <a:cubicBezTo>
                      <a:pt x="12" y="67"/>
                      <a:pt x="6" y="72"/>
                      <a:pt x="6" y="72"/>
                    </a:cubicBezTo>
                    <a:cubicBezTo>
                      <a:pt x="6" y="82"/>
                      <a:pt x="6" y="82"/>
                      <a:pt x="6" y="82"/>
                    </a:cubicBezTo>
                    <a:cubicBezTo>
                      <a:pt x="21" y="100"/>
                      <a:pt x="21" y="100"/>
                      <a:pt x="21" y="100"/>
                    </a:cubicBezTo>
                    <a:cubicBezTo>
                      <a:pt x="21" y="100"/>
                      <a:pt x="29" y="101"/>
                      <a:pt x="30" y="100"/>
                    </a:cubicBezTo>
                    <a:cubicBezTo>
                      <a:pt x="30" y="100"/>
                      <a:pt x="31" y="100"/>
                      <a:pt x="31" y="100"/>
                    </a:cubicBezTo>
                    <a:cubicBezTo>
                      <a:pt x="31" y="100"/>
                      <a:pt x="36" y="95"/>
                      <a:pt x="39" y="93"/>
                    </a:cubicBezTo>
                    <a:cubicBezTo>
                      <a:pt x="41" y="94"/>
                      <a:pt x="44" y="95"/>
                      <a:pt x="46" y="95"/>
                    </a:cubicBezTo>
                    <a:cubicBezTo>
                      <a:pt x="46" y="98"/>
                      <a:pt x="47" y="104"/>
                      <a:pt x="47" y="104"/>
                    </a:cubicBezTo>
                    <a:cubicBezTo>
                      <a:pt x="54" y="112"/>
                      <a:pt x="54" y="112"/>
                      <a:pt x="54" y="112"/>
                    </a:cubicBezTo>
                    <a:cubicBezTo>
                      <a:pt x="76" y="110"/>
                      <a:pt x="76" y="110"/>
                      <a:pt x="76" y="110"/>
                    </a:cubicBezTo>
                    <a:lnTo>
                      <a:pt x="84" y="102"/>
                    </a:lnTo>
                    <a:close/>
                    <a:moveTo>
                      <a:pt x="57" y="78"/>
                    </a:moveTo>
                    <a:cubicBezTo>
                      <a:pt x="45" y="78"/>
                      <a:pt x="35" y="68"/>
                      <a:pt x="35" y="56"/>
                    </a:cubicBezTo>
                    <a:cubicBezTo>
                      <a:pt x="35" y="43"/>
                      <a:pt x="45" y="33"/>
                      <a:pt x="57" y="33"/>
                    </a:cubicBezTo>
                    <a:cubicBezTo>
                      <a:pt x="70" y="33"/>
                      <a:pt x="80" y="43"/>
                      <a:pt x="80" y="56"/>
                    </a:cubicBezTo>
                    <a:cubicBezTo>
                      <a:pt x="80" y="68"/>
                      <a:pt x="70" y="78"/>
                      <a:pt x="57" y="78"/>
                    </a:cubicBezTo>
                    <a:close/>
                    <a:moveTo>
                      <a:pt x="57" y="78"/>
                    </a:moveTo>
                    <a:cubicBezTo>
                      <a:pt x="57" y="78"/>
                      <a:pt x="57" y="78"/>
                      <a:pt x="57" y="7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4" name="Freeform 10">
                <a:extLst>
                  <a:ext uri="{FF2B5EF4-FFF2-40B4-BE49-F238E27FC236}">
                    <a16:creationId xmlns:a16="http://schemas.microsoft.com/office/drawing/2014/main" id="{96F2A0D5-49D7-4208-A717-CB2B824365F0}"/>
                  </a:ext>
                </a:extLst>
              </p:cNvPr>
              <p:cNvSpPr>
                <a:spLocks noEditPoints="1"/>
              </p:cNvSpPr>
              <p:nvPr/>
            </p:nvSpPr>
            <p:spPr bwMode="auto">
              <a:xfrm>
                <a:off x="2360613" y="3786188"/>
                <a:ext cx="138113" cy="131763"/>
              </a:xfrm>
              <a:custGeom>
                <a:avLst/>
                <a:gdLst/>
                <a:ahLst/>
                <a:cxnLst>
                  <a:cxn ang="0">
                    <a:pos x="64" y="78"/>
                  </a:cxn>
                  <a:cxn ang="0">
                    <a:pos x="63" y="69"/>
                  </a:cxn>
                  <a:cxn ang="0">
                    <a:pos x="67" y="66"/>
                  </a:cxn>
                  <a:cxn ang="0">
                    <a:pos x="73" y="70"/>
                  </a:cxn>
                  <a:cxn ang="0">
                    <a:pos x="81" y="68"/>
                  </a:cxn>
                  <a:cxn ang="0">
                    <a:pos x="89" y="53"/>
                  </a:cxn>
                  <a:cxn ang="0">
                    <a:pos x="87" y="46"/>
                  </a:cxn>
                  <a:cxn ang="0">
                    <a:pos x="79" y="41"/>
                  </a:cxn>
                  <a:cxn ang="0">
                    <a:pos x="78" y="36"/>
                  </a:cxn>
                  <a:cxn ang="0">
                    <a:pos x="85" y="31"/>
                  </a:cxn>
                  <a:cxn ang="0">
                    <a:pos x="85" y="23"/>
                  </a:cxn>
                  <a:cxn ang="0">
                    <a:pos x="74" y="10"/>
                  </a:cxn>
                  <a:cxn ang="0">
                    <a:pos x="66" y="10"/>
                  </a:cxn>
                  <a:cxn ang="0">
                    <a:pos x="61" y="15"/>
                  </a:cxn>
                  <a:cxn ang="0">
                    <a:pos x="54" y="12"/>
                  </a:cxn>
                  <a:cxn ang="0">
                    <a:pos x="54" y="6"/>
                  </a:cxn>
                  <a:cxn ang="0">
                    <a:pos x="48" y="0"/>
                  </a:cxn>
                  <a:cxn ang="0">
                    <a:pos x="32" y="2"/>
                  </a:cxn>
                  <a:cxn ang="0">
                    <a:pos x="26" y="7"/>
                  </a:cxn>
                  <a:cxn ang="0">
                    <a:pos x="27" y="16"/>
                  </a:cxn>
                  <a:cxn ang="0">
                    <a:pos x="22" y="19"/>
                  </a:cxn>
                  <a:cxn ang="0">
                    <a:pos x="15" y="16"/>
                  </a:cxn>
                  <a:cxn ang="0">
                    <a:pos x="7" y="18"/>
                  </a:cxn>
                  <a:cxn ang="0">
                    <a:pos x="0" y="33"/>
                  </a:cxn>
                  <a:cxn ang="0">
                    <a:pos x="0" y="34"/>
                  </a:cxn>
                  <a:cxn ang="0">
                    <a:pos x="2" y="41"/>
                  </a:cxn>
                  <a:cxn ang="0">
                    <a:pos x="11" y="44"/>
                  </a:cxn>
                  <a:cxn ang="0">
                    <a:pos x="12" y="50"/>
                  </a:cxn>
                  <a:cxn ang="0">
                    <a:pos x="5" y="55"/>
                  </a:cxn>
                  <a:cxn ang="0">
                    <a:pos x="5" y="63"/>
                  </a:cxn>
                  <a:cxn ang="0">
                    <a:pos x="16" y="76"/>
                  </a:cxn>
                  <a:cxn ang="0">
                    <a:pos x="23" y="76"/>
                  </a:cxn>
                  <a:cxn ang="0">
                    <a:pos x="24" y="76"/>
                  </a:cxn>
                  <a:cxn ang="0">
                    <a:pos x="30" y="71"/>
                  </a:cxn>
                  <a:cxn ang="0">
                    <a:pos x="35" y="72"/>
                  </a:cxn>
                  <a:cxn ang="0">
                    <a:pos x="36" y="79"/>
                  </a:cxn>
                  <a:cxn ang="0">
                    <a:pos x="41" y="85"/>
                  </a:cxn>
                  <a:cxn ang="0">
                    <a:pos x="58" y="83"/>
                  </a:cxn>
                  <a:cxn ang="0">
                    <a:pos x="64" y="78"/>
                  </a:cxn>
                  <a:cxn ang="0">
                    <a:pos x="44" y="60"/>
                  </a:cxn>
                  <a:cxn ang="0">
                    <a:pos x="27" y="42"/>
                  </a:cxn>
                  <a:cxn ang="0">
                    <a:pos x="44" y="25"/>
                  </a:cxn>
                  <a:cxn ang="0">
                    <a:pos x="61" y="42"/>
                  </a:cxn>
                  <a:cxn ang="0">
                    <a:pos x="44" y="60"/>
                  </a:cxn>
                  <a:cxn ang="0">
                    <a:pos x="44" y="60"/>
                  </a:cxn>
                  <a:cxn ang="0">
                    <a:pos x="44" y="60"/>
                  </a:cxn>
                </a:cxnLst>
                <a:rect l="0" t="0" r="r" b="b"/>
                <a:pathLst>
                  <a:path w="89" h="85">
                    <a:moveTo>
                      <a:pt x="64" y="78"/>
                    </a:moveTo>
                    <a:cubicBezTo>
                      <a:pt x="64" y="78"/>
                      <a:pt x="63" y="72"/>
                      <a:pt x="63" y="69"/>
                    </a:cubicBezTo>
                    <a:cubicBezTo>
                      <a:pt x="64" y="68"/>
                      <a:pt x="66" y="67"/>
                      <a:pt x="67" y="66"/>
                    </a:cubicBezTo>
                    <a:cubicBezTo>
                      <a:pt x="69" y="68"/>
                      <a:pt x="73" y="70"/>
                      <a:pt x="73" y="70"/>
                    </a:cubicBezTo>
                    <a:cubicBezTo>
                      <a:pt x="81" y="68"/>
                      <a:pt x="81" y="68"/>
                      <a:pt x="81" y="68"/>
                    </a:cubicBezTo>
                    <a:cubicBezTo>
                      <a:pt x="89" y="53"/>
                      <a:pt x="89" y="53"/>
                      <a:pt x="89" y="53"/>
                    </a:cubicBezTo>
                    <a:cubicBezTo>
                      <a:pt x="87" y="46"/>
                      <a:pt x="87" y="46"/>
                      <a:pt x="87" y="46"/>
                    </a:cubicBezTo>
                    <a:cubicBezTo>
                      <a:pt x="87" y="46"/>
                      <a:pt x="82" y="43"/>
                      <a:pt x="79" y="41"/>
                    </a:cubicBezTo>
                    <a:cubicBezTo>
                      <a:pt x="79" y="39"/>
                      <a:pt x="79" y="38"/>
                      <a:pt x="78" y="36"/>
                    </a:cubicBezTo>
                    <a:cubicBezTo>
                      <a:pt x="81" y="34"/>
                      <a:pt x="85" y="31"/>
                      <a:pt x="85" y="31"/>
                    </a:cubicBezTo>
                    <a:cubicBezTo>
                      <a:pt x="85" y="23"/>
                      <a:pt x="85" y="23"/>
                      <a:pt x="85" y="23"/>
                    </a:cubicBezTo>
                    <a:cubicBezTo>
                      <a:pt x="74" y="10"/>
                      <a:pt x="74" y="10"/>
                      <a:pt x="74" y="10"/>
                    </a:cubicBezTo>
                    <a:cubicBezTo>
                      <a:pt x="66" y="10"/>
                      <a:pt x="66" y="10"/>
                      <a:pt x="66" y="10"/>
                    </a:cubicBezTo>
                    <a:cubicBezTo>
                      <a:pt x="66" y="10"/>
                      <a:pt x="63" y="13"/>
                      <a:pt x="61" y="15"/>
                    </a:cubicBezTo>
                    <a:cubicBezTo>
                      <a:pt x="59" y="14"/>
                      <a:pt x="57" y="13"/>
                      <a:pt x="54" y="12"/>
                    </a:cubicBezTo>
                    <a:cubicBezTo>
                      <a:pt x="54" y="10"/>
                      <a:pt x="54" y="6"/>
                      <a:pt x="54" y="6"/>
                    </a:cubicBezTo>
                    <a:cubicBezTo>
                      <a:pt x="48" y="0"/>
                      <a:pt x="48" y="0"/>
                      <a:pt x="48" y="0"/>
                    </a:cubicBezTo>
                    <a:cubicBezTo>
                      <a:pt x="32" y="2"/>
                      <a:pt x="32" y="2"/>
                      <a:pt x="32" y="2"/>
                    </a:cubicBezTo>
                    <a:cubicBezTo>
                      <a:pt x="26" y="7"/>
                      <a:pt x="26" y="7"/>
                      <a:pt x="26" y="7"/>
                    </a:cubicBezTo>
                    <a:cubicBezTo>
                      <a:pt x="26" y="7"/>
                      <a:pt x="27" y="13"/>
                      <a:pt x="27" y="16"/>
                    </a:cubicBezTo>
                    <a:cubicBezTo>
                      <a:pt x="25" y="17"/>
                      <a:pt x="24" y="18"/>
                      <a:pt x="22" y="19"/>
                    </a:cubicBezTo>
                    <a:cubicBezTo>
                      <a:pt x="20" y="18"/>
                      <a:pt x="15" y="16"/>
                      <a:pt x="15" y="16"/>
                    </a:cubicBezTo>
                    <a:cubicBezTo>
                      <a:pt x="7" y="18"/>
                      <a:pt x="7" y="18"/>
                      <a:pt x="7" y="18"/>
                    </a:cubicBezTo>
                    <a:cubicBezTo>
                      <a:pt x="0" y="33"/>
                      <a:pt x="0" y="33"/>
                      <a:pt x="0" y="33"/>
                    </a:cubicBezTo>
                    <a:cubicBezTo>
                      <a:pt x="0" y="34"/>
                      <a:pt x="0" y="34"/>
                      <a:pt x="0" y="34"/>
                    </a:cubicBezTo>
                    <a:cubicBezTo>
                      <a:pt x="2" y="41"/>
                      <a:pt x="2" y="41"/>
                      <a:pt x="2" y="41"/>
                    </a:cubicBezTo>
                    <a:cubicBezTo>
                      <a:pt x="2" y="41"/>
                      <a:pt x="8" y="43"/>
                      <a:pt x="11" y="44"/>
                    </a:cubicBezTo>
                    <a:cubicBezTo>
                      <a:pt x="11" y="46"/>
                      <a:pt x="11" y="48"/>
                      <a:pt x="12" y="50"/>
                    </a:cubicBezTo>
                    <a:cubicBezTo>
                      <a:pt x="9" y="51"/>
                      <a:pt x="5" y="55"/>
                      <a:pt x="5" y="55"/>
                    </a:cubicBezTo>
                    <a:cubicBezTo>
                      <a:pt x="5" y="63"/>
                      <a:pt x="5" y="63"/>
                      <a:pt x="5" y="63"/>
                    </a:cubicBezTo>
                    <a:cubicBezTo>
                      <a:pt x="16" y="76"/>
                      <a:pt x="16" y="76"/>
                      <a:pt x="16" y="76"/>
                    </a:cubicBezTo>
                    <a:cubicBezTo>
                      <a:pt x="16" y="76"/>
                      <a:pt x="23" y="76"/>
                      <a:pt x="23" y="76"/>
                    </a:cubicBezTo>
                    <a:cubicBezTo>
                      <a:pt x="23" y="76"/>
                      <a:pt x="24" y="76"/>
                      <a:pt x="24" y="76"/>
                    </a:cubicBezTo>
                    <a:cubicBezTo>
                      <a:pt x="24" y="76"/>
                      <a:pt x="28" y="72"/>
                      <a:pt x="30" y="71"/>
                    </a:cubicBezTo>
                    <a:cubicBezTo>
                      <a:pt x="32" y="71"/>
                      <a:pt x="33" y="72"/>
                      <a:pt x="35" y="72"/>
                    </a:cubicBezTo>
                    <a:cubicBezTo>
                      <a:pt x="35" y="75"/>
                      <a:pt x="36" y="79"/>
                      <a:pt x="36" y="79"/>
                    </a:cubicBezTo>
                    <a:cubicBezTo>
                      <a:pt x="41" y="85"/>
                      <a:pt x="41" y="85"/>
                      <a:pt x="41" y="85"/>
                    </a:cubicBezTo>
                    <a:cubicBezTo>
                      <a:pt x="58" y="83"/>
                      <a:pt x="58" y="83"/>
                      <a:pt x="58" y="83"/>
                    </a:cubicBezTo>
                    <a:lnTo>
                      <a:pt x="64" y="78"/>
                    </a:lnTo>
                    <a:close/>
                    <a:moveTo>
                      <a:pt x="44" y="60"/>
                    </a:moveTo>
                    <a:cubicBezTo>
                      <a:pt x="34" y="60"/>
                      <a:pt x="27" y="52"/>
                      <a:pt x="27" y="42"/>
                    </a:cubicBezTo>
                    <a:cubicBezTo>
                      <a:pt x="27" y="33"/>
                      <a:pt x="34" y="25"/>
                      <a:pt x="44" y="25"/>
                    </a:cubicBezTo>
                    <a:cubicBezTo>
                      <a:pt x="53" y="25"/>
                      <a:pt x="61" y="33"/>
                      <a:pt x="61" y="42"/>
                    </a:cubicBezTo>
                    <a:cubicBezTo>
                      <a:pt x="61" y="52"/>
                      <a:pt x="53" y="60"/>
                      <a:pt x="44" y="60"/>
                    </a:cubicBezTo>
                    <a:close/>
                    <a:moveTo>
                      <a:pt x="44" y="60"/>
                    </a:moveTo>
                    <a:cubicBezTo>
                      <a:pt x="44" y="60"/>
                      <a:pt x="44" y="60"/>
                      <a:pt x="44" y="6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5" name="Freeform 11">
                <a:extLst>
                  <a:ext uri="{FF2B5EF4-FFF2-40B4-BE49-F238E27FC236}">
                    <a16:creationId xmlns:a16="http://schemas.microsoft.com/office/drawing/2014/main" id="{520DF925-0573-4412-8C37-8F2AE0BC7B24}"/>
                  </a:ext>
                </a:extLst>
              </p:cNvPr>
              <p:cNvSpPr>
                <a:spLocks noEditPoints="1"/>
              </p:cNvSpPr>
              <p:nvPr/>
            </p:nvSpPr>
            <p:spPr bwMode="auto">
              <a:xfrm>
                <a:off x="2339975" y="3576638"/>
                <a:ext cx="387350" cy="42863"/>
              </a:xfrm>
              <a:custGeom>
                <a:avLst/>
                <a:gdLst/>
                <a:ahLst/>
                <a:cxnLst>
                  <a:cxn ang="0">
                    <a:pos x="233" y="0"/>
                  </a:cxn>
                  <a:cxn ang="0">
                    <a:pos x="18" y="0"/>
                  </a:cxn>
                  <a:cxn ang="0">
                    <a:pos x="18" y="28"/>
                  </a:cxn>
                  <a:cxn ang="0">
                    <a:pos x="233" y="28"/>
                  </a:cxn>
                  <a:cxn ang="0">
                    <a:pos x="233" y="0"/>
                  </a:cxn>
                  <a:cxn ang="0">
                    <a:pos x="233" y="0"/>
                  </a:cxn>
                  <a:cxn ang="0">
                    <a:pos x="233" y="0"/>
                  </a:cxn>
                </a:cxnLst>
                <a:rect l="0" t="0" r="r" b="b"/>
                <a:pathLst>
                  <a:path w="251" h="28">
                    <a:moveTo>
                      <a:pt x="233" y="0"/>
                    </a:moveTo>
                    <a:cubicBezTo>
                      <a:pt x="18" y="0"/>
                      <a:pt x="18" y="0"/>
                      <a:pt x="18" y="0"/>
                    </a:cubicBezTo>
                    <a:cubicBezTo>
                      <a:pt x="0" y="0"/>
                      <a:pt x="0" y="28"/>
                      <a:pt x="18" y="28"/>
                    </a:cubicBezTo>
                    <a:cubicBezTo>
                      <a:pt x="233" y="28"/>
                      <a:pt x="233" y="28"/>
                      <a:pt x="233" y="28"/>
                    </a:cubicBezTo>
                    <a:cubicBezTo>
                      <a:pt x="251" y="28"/>
                      <a:pt x="251" y="0"/>
                      <a:pt x="233" y="0"/>
                    </a:cubicBezTo>
                    <a:close/>
                    <a:moveTo>
                      <a:pt x="233" y="0"/>
                    </a:moveTo>
                    <a:cubicBezTo>
                      <a:pt x="233" y="0"/>
                      <a:pt x="233" y="0"/>
                      <a:pt x="233"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6" name="Freeform 12">
                <a:extLst>
                  <a:ext uri="{FF2B5EF4-FFF2-40B4-BE49-F238E27FC236}">
                    <a16:creationId xmlns:a16="http://schemas.microsoft.com/office/drawing/2014/main" id="{7B864F01-1AB7-42F7-A636-08872D04F9B6}"/>
                  </a:ext>
                </a:extLst>
              </p:cNvPr>
              <p:cNvSpPr>
                <a:spLocks noEditPoints="1"/>
              </p:cNvSpPr>
              <p:nvPr/>
            </p:nvSpPr>
            <p:spPr bwMode="auto">
              <a:xfrm>
                <a:off x="2513013" y="3678238"/>
                <a:ext cx="214313" cy="44450"/>
              </a:xfrm>
              <a:custGeom>
                <a:avLst/>
                <a:gdLst/>
                <a:ahLst/>
                <a:cxnLst>
                  <a:cxn ang="0">
                    <a:pos x="121" y="0"/>
                  </a:cxn>
                  <a:cxn ang="0">
                    <a:pos x="18" y="0"/>
                  </a:cxn>
                  <a:cxn ang="0">
                    <a:pos x="18" y="28"/>
                  </a:cxn>
                  <a:cxn ang="0">
                    <a:pos x="121" y="28"/>
                  </a:cxn>
                  <a:cxn ang="0">
                    <a:pos x="121" y="0"/>
                  </a:cxn>
                  <a:cxn ang="0">
                    <a:pos x="121" y="0"/>
                  </a:cxn>
                  <a:cxn ang="0">
                    <a:pos x="121" y="0"/>
                  </a:cxn>
                </a:cxnLst>
                <a:rect l="0" t="0" r="r" b="b"/>
                <a:pathLst>
                  <a:path w="139" h="28">
                    <a:moveTo>
                      <a:pt x="121" y="0"/>
                    </a:moveTo>
                    <a:cubicBezTo>
                      <a:pt x="18" y="0"/>
                      <a:pt x="18" y="0"/>
                      <a:pt x="18" y="0"/>
                    </a:cubicBezTo>
                    <a:cubicBezTo>
                      <a:pt x="0" y="0"/>
                      <a:pt x="0" y="28"/>
                      <a:pt x="18" y="28"/>
                    </a:cubicBezTo>
                    <a:cubicBezTo>
                      <a:pt x="121" y="28"/>
                      <a:pt x="121" y="28"/>
                      <a:pt x="121" y="28"/>
                    </a:cubicBezTo>
                    <a:cubicBezTo>
                      <a:pt x="139" y="28"/>
                      <a:pt x="139" y="0"/>
                      <a:pt x="121" y="0"/>
                    </a:cubicBezTo>
                    <a:close/>
                    <a:moveTo>
                      <a:pt x="121" y="0"/>
                    </a:moveTo>
                    <a:cubicBezTo>
                      <a:pt x="121" y="0"/>
                      <a:pt x="121" y="0"/>
                      <a:pt x="121"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7" name="Freeform 13">
                <a:extLst>
                  <a:ext uri="{FF2B5EF4-FFF2-40B4-BE49-F238E27FC236}">
                    <a16:creationId xmlns:a16="http://schemas.microsoft.com/office/drawing/2014/main" id="{C4D5F911-BFC0-4C16-9ECA-97D08533F4FE}"/>
                  </a:ext>
                </a:extLst>
              </p:cNvPr>
              <p:cNvSpPr>
                <a:spLocks noEditPoints="1"/>
              </p:cNvSpPr>
              <p:nvPr/>
            </p:nvSpPr>
            <p:spPr bwMode="auto">
              <a:xfrm>
                <a:off x="2208213" y="3468688"/>
                <a:ext cx="606425" cy="327025"/>
              </a:xfrm>
              <a:custGeom>
                <a:avLst/>
                <a:gdLst/>
                <a:ahLst/>
                <a:cxnLst>
                  <a:cxn ang="0">
                    <a:pos x="33" y="33"/>
                  </a:cxn>
                  <a:cxn ang="0">
                    <a:pos x="349" y="33"/>
                  </a:cxn>
                  <a:cxn ang="0">
                    <a:pos x="349" y="206"/>
                  </a:cxn>
                  <a:cxn ang="0">
                    <a:pos x="382" y="206"/>
                  </a:cxn>
                  <a:cxn ang="0">
                    <a:pos x="382" y="0"/>
                  </a:cxn>
                  <a:cxn ang="0">
                    <a:pos x="0" y="0"/>
                  </a:cxn>
                  <a:cxn ang="0">
                    <a:pos x="0" y="108"/>
                  </a:cxn>
                  <a:cxn ang="0">
                    <a:pos x="33" y="108"/>
                  </a:cxn>
                  <a:cxn ang="0">
                    <a:pos x="33" y="33"/>
                  </a:cxn>
                  <a:cxn ang="0">
                    <a:pos x="33" y="33"/>
                  </a:cxn>
                  <a:cxn ang="0">
                    <a:pos x="33" y="33"/>
                  </a:cxn>
                </a:cxnLst>
                <a:rect l="0" t="0" r="r" b="b"/>
                <a:pathLst>
                  <a:path w="382" h="206">
                    <a:moveTo>
                      <a:pt x="33" y="33"/>
                    </a:moveTo>
                    <a:lnTo>
                      <a:pt x="349" y="33"/>
                    </a:lnTo>
                    <a:lnTo>
                      <a:pt x="349" y="206"/>
                    </a:lnTo>
                    <a:lnTo>
                      <a:pt x="382" y="206"/>
                    </a:lnTo>
                    <a:lnTo>
                      <a:pt x="382" y="0"/>
                    </a:lnTo>
                    <a:lnTo>
                      <a:pt x="0" y="0"/>
                    </a:lnTo>
                    <a:lnTo>
                      <a:pt x="0" y="108"/>
                    </a:lnTo>
                    <a:lnTo>
                      <a:pt x="33" y="108"/>
                    </a:lnTo>
                    <a:lnTo>
                      <a:pt x="33" y="33"/>
                    </a:lnTo>
                    <a:close/>
                    <a:moveTo>
                      <a:pt x="33" y="33"/>
                    </a:moveTo>
                    <a:lnTo>
                      <a:pt x="33" y="3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8" name="Freeform 14">
                <a:extLst>
                  <a:ext uri="{FF2B5EF4-FFF2-40B4-BE49-F238E27FC236}">
                    <a16:creationId xmlns:a16="http://schemas.microsoft.com/office/drawing/2014/main" id="{EDD05B75-0D6F-48B1-AED9-CCDFF23F8AF6}"/>
                  </a:ext>
                </a:extLst>
              </p:cNvPr>
              <p:cNvSpPr>
                <a:spLocks noEditPoints="1"/>
              </p:cNvSpPr>
              <p:nvPr/>
            </p:nvSpPr>
            <p:spPr bwMode="auto">
              <a:xfrm>
                <a:off x="2208213" y="3468688"/>
                <a:ext cx="606425" cy="327025"/>
              </a:xfrm>
              <a:custGeom>
                <a:avLst/>
                <a:gdLst/>
                <a:ahLst/>
                <a:cxnLst>
                  <a:cxn ang="0">
                    <a:pos x="33" y="33"/>
                  </a:cxn>
                  <a:cxn ang="0">
                    <a:pos x="349" y="33"/>
                  </a:cxn>
                  <a:cxn ang="0">
                    <a:pos x="349" y="206"/>
                  </a:cxn>
                  <a:cxn ang="0">
                    <a:pos x="382" y="206"/>
                  </a:cxn>
                  <a:cxn ang="0">
                    <a:pos x="382" y="0"/>
                  </a:cxn>
                  <a:cxn ang="0">
                    <a:pos x="0" y="0"/>
                  </a:cxn>
                  <a:cxn ang="0">
                    <a:pos x="0" y="108"/>
                  </a:cxn>
                  <a:cxn ang="0">
                    <a:pos x="33" y="108"/>
                  </a:cxn>
                  <a:cxn ang="0">
                    <a:pos x="33" y="33"/>
                  </a:cxn>
                  <a:cxn ang="0">
                    <a:pos x="33" y="33"/>
                  </a:cxn>
                  <a:cxn ang="0">
                    <a:pos x="33" y="33"/>
                  </a:cxn>
                </a:cxnLst>
                <a:rect l="0" t="0" r="r" b="b"/>
                <a:pathLst>
                  <a:path w="382" h="206">
                    <a:moveTo>
                      <a:pt x="33" y="33"/>
                    </a:moveTo>
                    <a:lnTo>
                      <a:pt x="349" y="33"/>
                    </a:lnTo>
                    <a:lnTo>
                      <a:pt x="349" y="206"/>
                    </a:lnTo>
                    <a:lnTo>
                      <a:pt x="382" y="206"/>
                    </a:lnTo>
                    <a:lnTo>
                      <a:pt x="382" y="0"/>
                    </a:lnTo>
                    <a:lnTo>
                      <a:pt x="0" y="0"/>
                    </a:lnTo>
                    <a:lnTo>
                      <a:pt x="0" y="108"/>
                    </a:lnTo>
                    <a:lnTo>
                      <a:pt x="33" y="108"/>
                    </a:lnTo>
                    <a:lnTo>
                      <a:pt x="33" y="33"/>
                    </a:lnTo>
                    <a:moveTo>
                      <a:pt x="33" y="33"/>
                    </a:moveTo>
                    <a:lnTo>
                      <a:pt x="33" y="33"/>
                    </a:ln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9" name="Freeform 15">
                <a:extLst>
                  <a:ext uri="{FF2B5EF4-FFF2-40B4-BE49-F238E27FC236}">
                    <a16:creationId xmlns:a16="http://schemas.microsoft.com/office/drawing/2014/main" id="{5B189CEE-4559-4DC1-B1CC-2CAD84608179}"/>
                  </a:ext>
                </a:extLst>
              </p:cNvPr>
              <p:cNvSpPr>
                <a:spLocks noEditPoints="1"/>
              </p:cNvSpPr>
              <p:nvPr/>
            </p:nvSpPr>
            <p:spPr bwMode="auto">
              <a:xfrm>
                <a:off x="2459038" y="3948113"/>
                <a:ext cx="298450" cy="285750"/>
              </a:xfrm>
              <a:custGeom>
                <a:avLst/>
                <a:gdLst/>
                <a:ahLst/>
                <a:cxnLst>
                  <a:cxn ang="0">
                    <a:pos x="171" y="91"/>
                  </a:cxn>
                  <a:cxn ang="0">
                    <a:pos x="170" y="81"/>
                  </a:cxn>
                  <a:cxn ang="0">
                    <a:pos x="185" y="69"/>
                  </a:cxn>
                  <a:cxn ang="0">
                    <a:pos x="186" y="52"/>
                  </a:cxn>
                  <a:cxn ang="0">
                    <a:pos x="162" y="23"/>
                  </a:cxn>
                  <a:cxn ang="0">
                    <a:pos x="146" y="22"/>
                  </a:cxn>
                  <a:cxn ang="0">
                    <a:pos x="133" y="32"/>
                  </a:cxn>
                  <a:cxn ang="0">
                    <a:pos x="120" y="27"/>
                  </a:cxn>
                  <a:cxn ang="0">
                    <a:pos x="119" y="12"/>
                  </a:cxn>
                  <a:cxn ang="0">
                    <a:pos x="107" y="0"/>
                  </a:cxn>
                  <a:cxn ang="0">
                    <a:pos x="70" y="2"/>
                  </a:cxn>
                  <a:cxn ang="0">
                    <a:pos x="58" y="13"/>
                  </a:cxn>
                  <a:cxn ang="0">
                    <a:pos x="59" y="32"/>
                  </a:cxn>
                  <a:cxn ang="0">
                    <a:pos x="49" y="39"/>
                  </a:cxn>
                  <a:cxn ang="0">
                    <a:pos x="33" y="31"/>
                  </a:cxn>
                  <a:cxn ang="0">
                    <a:pos x="17" y="35"/>
                  </a:cxn>
                  <a:cxn ang="0">
                    <a:pos x="0" y="68"/>
                  </a:cxn>
                  <a:cxn ang="0">
                    <a:pos x="0" y="70"/>
                  </a:cxn>
                  <a:cxn ang="0">
                    <a:pos x="4" y="85"/>
                  </a:cxn>
                  <a:cxn ang="0">
                    <a:pos x="22" y="93"/>
                  </a:cxn>
                  <a:cxn ang="0">
                    <a:pos x="23" y="105"/>
                  </a:cxn>
                  <a:cxn ang="0">
                    <a:pos x="9" y="116"/>
                  </a:cxn>
                  <a:cxn ang="0">
                    <a:pos x="9" y="133"/>
                  </a:cxn>
                  <a:cxn ang="0">
                    <a:pos x="32" y="162"/>
                  </a:cxn>
                  <a:cxn ang="0">
                    <a:pos x="46" y="164"/>
                  </a:cxn>
                  <a:cxn ang="0">
                    <a:pos x="49" y="163"/>
                  </a:cxn>
                  <a:cxn ang="0">
                    <a:pos x="62" y="152"/>
                  </a:cxn>
                  <a:cxn ang="0">
                    <a:pos x="73" y="156"/>
                  </a:cxn>
                  <a:cxn ang="0">
                    <a:pos x="74" y="171"/>
                  </a:cxn>
                  <a:cxn ang="0">
                    <a:pos x="86" y="184"/>
                  </a:cxn>
                  <a:cxn ang="0">
                    <a:pos x="123" y="182"/>
                  </a:cxn>
                  <a:cxn ang="0">
                    <a:pos x="135" y="170"/>
                  </a:cxn>
                  <a:cxn ang="0">
                    <a:pos x="134" y="151"/>
                  </a:cxn>
                  <a:cxn ang="0">
                    <a:pos x="143" y="145"/>
                  </a:cxn>
                  <a:cxn ang="0">
                    <a:pos x="157" y="154"/>
                  </a:cxn>
                  <a:cxn ang="0">
                    <a:pos x="173" y="150"/>
                  </a:cxn>
                  <a:cxn ang="0">
                    <a:pos x="193" y="119"/>
                  </a:cxn>
                  <a:cxn ang="0">
                    <a:pos x="189" y="102"/>
                  </a:cxn>
                  <a:cxn ang="0">
                    <a:pos x="171" y="91"/>
                  </a:cxn>
                  <a:cxn ang="0">
                    <a:pos x="93" y="129"/>
                  </a:cxn>
                  <a:cxn ang="0">
                    <a:pos x="57" y="91"/>
                  </a:cxn>
                  <a:cxn ang="0">
                    <a:pos x="96" y="55"/>
                  </a:cxn>
                  <a:cxn ang="0">
                    <a:pos x="132" y="93"/>
                  </a:cxn>
                  <a:cxn ang="0">
                    <a:pos x="93" y="129"/>
                  </a:cxn>
                  <a:cxn ang="0">
                    <a:pos x="93" y="129"/>
                  </a:cxn>
                  <a:cxn ang="0">
                    <a:pos x="93" y="129"/>
                  </a:cxn>
                </a:cxnLst>
                <a:rect l="0" t="0" r="r" b="b"/>
                <a:pathLst>
                  <a:path w="193" h="184">
                    <a:moveTo>
                      <a:pt x="171" y="91"/>
                    </a:moveTo>
                    <a:cubicBezTo>
                      <a:pt x="171" y="88"/>
                      <a:pt x="171" y="84"/>
                      <a:pt x="170" y="81"/>
                    </a:cubicBezTo>
                    <a:cubicBezTo>
                      <a:pt x="175" y="77"/>
                      <a:pt x="185" y="69"/>
                      <a:pt x="185" y="69"/>
                    </a:cubicBezTo>
                    <a:cubicBezTo>
                      <a:pt x="186" y="52"/>
                      <a:pt x="186" y="52"/>
                      <a:pt x="186" y="52"/>
                    </a:cubicBezTo>
                    <a:cubicBezTo>
                      <a:pt x="162" y="23"/>
                      <a:pt x="162" y="23"/>
                      <a:pt x="162" y="23"/>
                    </a:cubicBezTo>
                    <a:cubicBezTo>
                      <a:pt x="146" y="22"/>
                      <a:pt x="146" y="22"/>
                      <a:pt x="146" y="22"/>
                    </a:cubicBezTo>
                    <a:cubicBezTo>
                      <a:pt x="146" y="22"/>
                      <a:pt x="137" y="29"/>
                      <a:pt x="133" y="32"/>
                    </a:cubicBezTo>
                    <a:cubicBezTo>
                      <a:pt x="129" y="30"/>
                      <a:pt x="124" y="28"/>
                      <a:pt x="120" y="27"/>
                    </a:cubicBezTo>
                    <a:cubicBezTo>
                      <a:pt x="119" y="22"/>
                      <a:pt x="119" y="12"/>
                      <a:pt x="119" y="12"/>
                    </a:cubicBezTo>
                    <a:cubicBezTo>
                      <a:pt x="107" y="0"/>
                      <a:pt x="107" y="0"/>
                      <a:pt x="107" y="0"/>
                    </a:cubicBezTo>
                    <a:cubicBezTo>
                      <a:pt x="70" y="2"/>
                      <a:pt x="70" y="2"/>
                      <a:pt x="70" y="2"/>
                    </a:cubicBezTo>
                    <a:cubicBezTo>
                      <a:pt x="58" y="13"/>
                      <a:pt x="58" y="13"/>
                      <a:pt x="58" y="13"/>
                    </a:cubicBezTo>
                    <a:cubicBezTo>
                      <a:pt x="58" y="13"/>
                      <a:pt x="59" y="26"/>
                      <a:pt x="59" y="32"/>
                    </a:cubicBezTo>
                    <a:cubicBezTo>
                      <a:pt x="55" y="34"/>
                      <a:pt x="52" y="36"/>
                      <a:pt x="49" y="39"/>
                    </a:cubicBezTo>
                    <a:cubicBezTo>
                      <a:pt x="44" y="36"/>
                      <a:pt x="33" y="31"/>
                      <a:pt x="33" y="31"/>
                    </a:cubicBezTo>
                    <a:cubicBezTo>
                      <a:pt x="17" y="35"/>
                      <a:pt x="17" y="35"/>
                      <a:pt x="17" y="35"/>
                    </a:cubicBezTo>
                    <a:cubicBezTo>
                      <a:pt x="0" y="68"/>
                      <a:pt x="0" y="68"/>
                      <a:pt x="0" y="68"/>
                    </a:cubicBezTo>
                    <a:cubicBezTo>
                      <a:pt x="0" y="70"/>
                      <a:pt x="0" y="70"/>
                      <a:pt x="0" y="70"/>
                    </a:cubicBezTo>
                    <a:cubicBezTo>
                      <a:pt x="4" y="85"/>
                      <a:pt x="4" y="85"/>
                      <a:pt x="4" y="85"/>
                    </a:cubicBezTo>
                    <a:cubicBezTo>
                      <a:pt x="4" y="85"/>
                      <a:pt x="16" y="90"/>
                      <a:pt x="22" y="93"/>
                    </a:cubicBezTo>
                    <a:cubicBezTo>
                      <a:pt x="22" y="97"/>
                      <a:pt x="22" y="101"/>
                      <a:pt x="23" y="105"/>
                    </a:cubicBezTo>
                    <a:cubicBezTo>
                      <a:pt x="19" y="109"/>
                      <a:pt x="9" y="116"/>
                      <a:pt x="9" y="116"/>
                    </a:cubicBezTo>
                    <a:cubicBezTo>
                      <a:pt x="9" y="133"/>
                      <a:pt x="9" y="133"/>
                      <a:pt x="9" y="133"/>
                    </a:cubicBezTo>
                    <a:cubicBezTo>
                      <a:pt x="32" y="162"/>
                      <a:pt x="32" y="162"/>
                      <a:pt x="32" y="162"/>
                    </a:cubicBezTo>
                    <a:cubicBezTo>
                      <a:pt x="32" y="162"/>
                      <a:pt x="45" y="164"/>
                      <a:pt x="46" y="164"/>
                    </a:cubicBezTo>
                    <a:cubicBezTo>
                      <a:pt x="49" y="163"/>
                      <a:pt x="49" y="163"/>
                      <a:pt x="49" y="163"/>
                    </a:cubicBezTo>
                    <a:cubicBezTo>
                      <a:pt x="49" y="163"/>
                      <a:pt x="57" y="156"/>
                      <a:pt x="62" y="152"/>
                    </a:cubicBezTo>
                    <a:cubicBezTo>
                      <a:pt x="66" y="154"/>
                      <a:pt x="69" y="155"/>
                      <a:pt x="73" y="156"/>
                    </a:cubicBezTo>
                    <a:cubicBezTo>
                      <a:pt x="74" y="161"/>
                      <a:pt x="74" y="171"/>
                      <a:pt x="74" y="171"/>
                    </a:cubicBezTo>
                    <a:cubicBezTo>
                      <a:pt x="86" y="184"/>
                      <a:pt x="86" y="184"/>
                      <a:pt x="86" y="184"/>
                    </a:cubicBezTo>
                    <a:cubicBezTo>
                      <a:pt x="123" y="182"/>
                      <a:pt x="123" y="182"/>
                      <a:pt x="123" y="182"/>
                    </a:cubicBezTo>
                    <a:cubicBezTo>
                      <a:pt x="135" y="170"/>
                      <a:pt x="135" y="170"/>
                      <a:pt x="135" y="170"/>
                    </a:cubicBezTo>
                    <a:cubicBezTo>
                      <a:pt x="135" y="170"/>
                      <a:pt x="134" y="157"/>
                      <a:pt x="134" y="151"/>
                    </a:cubicBezTo>
                    <a:cubicBezTo>
                      <a:pt x="137" y="149"/>
                      <a:pt x="140" y="147"/>
                      <a:pt x="143" y="145"/>
                    </a:cubicBezTo>
                    <a:cubicBezTo>
                      <a:pt x="157" y="154"/>
                      <a:pt x="157" y="154"/>
                      <a:pt x="157" y="154"/>
                    </a:cubicBezTo>
                    <a:cubicBezTo>
                      <a:pt x="173" y="150"/>
                      <a:pt x="173" y="150"/>
                      <a:pt x="173" y="150"/>
                    </a:cubicBezTo>
                    <a:cubicBezTo>
                      <a:pt x="193" y="119"/>
                      <a:pt x="193" y="119"/>
                      <a:pt x="193" y="119"/>
                    </a:cubicBezTo>
                    <a:cubicBezTo>
                      <a:pt x="189" y="102"/>
                      <a:pt x="189" y="102"/>
                      <a:pt x="189" y="102"/>
                    </a:cubicBezTo>
                    <a:cubicBezTo>
                      <a:pt x="189" y="102"/>
                      <a:pt x="177" y="95"/>
                      <a:pt x="171" y="91"/>
                    </a:cubicBezTo>
                    <a:close/>
                    <a:moveTo>
                      <a:pt x="93" y="129"/>
                    </a:moveTo>
                    <a:cubicBezTo>
                      <a:pt x="73" y="128"/>
                      <a:pt x="56" y="111"/>
                      <a:pt x="57" y="91"/>
                    </a:cubicBezTo>
                    <a:cubicBezTo>
                      <a:pt x="58" y="70"/>
                      <a:pt x="75" y="54"/>
                      <a:pt x="96" y="55"/>
                    </a:cubicBezTo>
                    <a:cubicBezTo>
                      <a:pt x="116" y="55"/>
                      <a:pt x="132" y="72"/>
                      <a:pt x="132" y="93"/>
                    </a:cubicBezTo>
                    <a:cubicBezTo>
                      <a:pt x="131" y="114"/>
                      <a:pt x="114" y="130"/>
                      <a:pt x="93" y="129"/>
                    </a:cubicBezTo>
                    <a:close/>
                    <a:moveTo>
                      <a:pt x="93" y="129"/>
                    </a:moveTo>
                    <a:cubicBezTo>
                      <a:pt x="93" y="129"/>
                      <a:pt x="93" y="129"/>
                      <a:pt x="93" y="129"/>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0" name="Freeform 16">
                <a:extLst>
                  <a:ext uri="{FF2B5EF4-FFF2-40B4-BE49-F238E27FC236}">
                    <a16:creationId xmlns:a16="http://schemas.microsoft.com/office/drawing/2014/main" id="{159591FC-94AA-42FD-9BA8-2E4F724EB88A}"/>
                  </a:ext>
                </a:extLst>
              </p:cNvPr>
              <p:cNvSpPr>
                <a:spLocks noEditPoints="1"/>
              </p:cNvSpPr>
              <p:nvPr/>
            </p:nvSpPr>
            <p:spPr bwMode="auto">
              <a:xfrm>
                <a:off x="2514600" y="3795713"/>
                <a:ext cx="320675" cy="258763"/>
              </a:xfrm>
              <a:custGeom>
                <a:avLst/>
                <a:gdLst/>
                <a:ahLst/>
                <a:cxnLst>
                  <a:cxn ang="0">
                    <a:pos x="204" y="110"/>
                  </a:cxn>
                  <a:cxn ang="0">
                    <a:pos x="184" y="98"/>
                  </a:cxn>
                  <a:cxn ang="0">
                    <a:pos x="183" y="87"/>
                  </a:cxn>
                  <a:cxn ang="0">
                    <a:pos x="199" y="74"/>
                  </a:cxn>
                  <a:cxn ang="0">
                    <a:pos x="200" y="56"/>
                  </a:cxn>
                  <a:cxn ang="0">
                    <a:pos x="175" y="25"/>
                  </a:cxn>
                  <a:cxn ang="0">
                    <a:pos x="157" y="24"/>
                  </a:cxn>
                  <a:cxn ang="0">
                    <a:pos x="144" y="35"/>
                  </a:cxn>
                  <a:cxn ang="0">
                    <a:pos x="129" y="29"/>
                  </a:cxn>
                  <a:cxn ang="0">
                    <a:pos x="128" y="13"/>
                  </a:cxn>
                  <a:cxn ang="0">
                    <a:pos x="116" y="0"/>
                  </a:cxn>
                  <a:cxn ang="0">
                    <a:pos x="76" y="2"/>
                  </a:cxn>
                  <a:cxn ang="0">
                    <a:pos x="63" y="14"/>
                  </a:cxn>
                  <a:cxn ang="0">
                    <a:pos x="64" y="35"/>
                  </a:cxn>
                  <a:cxn ang="0">
                    <a:pos x="53" y="42"/>
                  </a:cxn>
                  <a:cxn ang="0">
                    <a:pos x="36" y="34"/>
                  </a:cxn>
                  <a:cxn ang="0">
                    <a:pos x="18" y="38"/>
                  </a:cxn>
                  <a:cxn ang="0">
                    <a:pos x="0" y="73"/>
                  </a:cxn>
                  <a:cxn ang="0">
                    <a:pos x="0" y="76"/>
                  </a:cxn>
                  <a:cxn ang="0">
                    <a:pos x="5" y="91"/>
                  </a:cxn>
                  <a:cxn ang="0">
                    <a:pos x="19" y="99"/>
                  </a:cxn>
                  <a:cxn ang="0">
                    <a:pos x="27" y="92"/>
                  </a:cxn>
                  <a:cxn ang="0">
                    <a:pos x="30" y="89"/>
                  </a:cxn>
                  <a:cxn ang="0">
                    <a:pos x="34" y="89"/>
                  </a:cxn>
                  <a:cxn ang="0">
                    <a:pos x="64" y="87"/>
                  </a:cxn>
                  <a:cxn ang="0">
                    <a:pos x="103" y="59"/>
                  </a:cxn>
                  <a:cxn ang="0">
                    <a:pos x="142" y="100"/>
                  </a:cxn>
                  <a:cxn ang="0">
                    <a:pos x="138" y="117"/>
                  </a:cxn>
                  <a:cxn ang="0">
                    <a:pos x="158" y="143"/>
                  </a:cxn>
                  <a:cxn ang="0">
                    <a:pos x="161" y="146"/>
                  </a:cxn>
                  <a:cxn ang="0">
                    <a:pos x="161" y="150"/>
                  </a:cxn>
                  <a:cxn ang="0">
                    <a:pos x="160" y="161"/>
                  </a:cxn>
                  <a:cxn ang="0">
                    <a:pos x="169" y="166"/>
                  </a:cxn>
                  <a:cxn ang="0">
                    <a:pos x="187" y="162"/>
                  </a:cxn>
                  <a:cxn ang="0">
                    <a:pos x="208" y="128"/>
                  </a:cxn>
                  <a:cxn ang="0">
                    <a:pos x="204" y="110"/>
                  </a:cxn>
                  <a:cxn ang="0">
                    <a:pos x="204" y="110"/>
                  </a:cxn>
                  <a:cxn ang="0">
                    <a:pos x="204" y="110"/>
                  </a:cxn>
                </a:cxnLst>
                <a:rect l="0" t="0" r="r" b="b"/>
                <a:pathLst>
                  <a:path w="208" h="166">
                    <a:moveTo>
                      <a:pt x="204" y="110"/>
                    </a:moveTo>
                    <a:cubicBezTo>
                      <a:pt x="204" y="110"/>
                      <a:pt x="191" y="102"/>
                      <a:pt x="184" y="98"/>
                    </a:cubicBezTo>
                    <a:cubicBezTo>
                      <a:pt x="184" y="94"/>
                      <a:pt x="184" y="91"/>
                      <a:pt x="183" y="87"/>
                    </a:cubicBezTo>
                    <a:cubicBezTo>
                      <a:pt x="189" y="83"/>
                      <a:pt x="199" y="74"/>
                      <a:pt x="199" y="74"/>
                    </a:cubicBezTo>
                    <a:cubicBezTo>
                      <a:pt x="200" y="56"/>
                      <a:pt x="200" y="56"/>
                      <a:pt x="200" y="56"/>
                    </a:cubicBezTo>
                    <a:cubicBezTo>
                      <a:pt x="175" y="25"/>
                      <a:pt x="175" y="25"/>
                      <a:pt x="175" y="25"/>
                    </a:cubicBezTo>
                    <a:cubicBezTo>
                      <a:pt x="157" y="24"/>
                      <a:pt x="157" y="24"/>
                      <a:pt x="157" y="24"/>
                    </a:cubicBezTo>
                    <a:cubicBezTo>
                      <a:pt x="157" y="24"/>
                      <a:pt x="148" y="31"/>
                      <a:pt x="144" y="35"/>
                    </a:cubicBezTo>
                    <a:cubicBezTo>
                      <a:pt x="139" y="32"/>
                      <a:pt x="134" y="30"/>
                      <a:pt x="129" y="29"/>
                    </a:cubicBezTo>
                    <a:cubicBezTo>
                      <a:pt x="129" y="24"/>
                      <a:pt x="128" y="13"/>
                      <a:pt x="128" y="13"/>
                    </a:cubicBezTo>
                    <a:cubicBezTo>
                      <a:pt x="116" y="0"/>
                      <a:pt x="116" y="0"/>
                      <a:pt x="116" y="0"/>
                    </a:cubicBezTo>
                    <a:cubicBezTo>
                      <a:pt x="76" y="2"/>
                      <a:pt x="76" y="2"/>
                      <a:pt x="76" y="2"/>
                    </a:cubicBezTo>
                    <a:cubicBezTo>
                      <a:pt x="63" y="14"/>
                      <a:pt x="63" y="14"/>
                      <a:pt x="63" y="14"/>
                    </a:cubicBezTo>
                    <a:cubicBezTo>
                      <a:pt x="63" y="14"/>
                      <a:pt x="63" y="28"/>
                      <a:pt x="64" y="35"/>
                    </a:cubicBezTo>
                    <a:cubicBezTo>
                      <a:pt x="60" y="37"/>
                      <a:pt x="56" y="39"/>
                      <a:pt x="53" y="42"/>
                    </a:cubicBezTo>
                    <a:cubicBezTo>
                      <a:pt x="47" y="39"/>
                      <a:pt x="36" y="34"/>
                      <a:pt x="36" y="34"/>
                    </a:cubicBezTo>
                    <a:cubicBezTo>
                      <a:pt x="18" y="38"/>
                      <a:pt x="18" y="38"/>
                      <a:pt x="18" y="38"/>
                    </a:cubicBezTo>
                    <a:cubicBezTo>
                      <a:pt x="0" y="73"/>
                      <a:pt x="0" y="73"/>
                      <a:pt x="0" y="73"/>
                    </a:cubicBezTo>
                    <a:cubicBezTo>
                      <a:pt x="0" y="76"/>
                      <a:pt x="0" y="76"/>
                      <a:pt x="0" y="76"/>
                    </a:cubicBezTo>
                    <a:cubicBezTo>
                      <a:pt x="5" y="91"/>
                      <a:pt x="5" y="91"/>
                      <a:pt x="5" y="91"/>
                    </a:cubicBezTo>
                    <a:cubicBezTo>
                      <a:pt x="5" y="91"/>
                      <a:pt x="13" y="95"/>
                      <a:pt x="19" y="99"/>
                    </a:cubicBezTo>
                    <a:cubicBezTo>
                      <a:pt x="27" y="92"/>
                      <a:pt x="27" y="92"/>
                      <a:pt x="27" y="92"/>
                    </a:cubicBezTo>
                    <a:cubicBezTo>
                      <a:pt x="30" y="89"/>
                      <a:pt x="30" y="89"/>
                      <a:pt x="30" y="89"/>
                    </a:cubicBezTo>
                    <a:cubicBezTo>
                      <a:pt x="34" y="89"/>
                      <a:pt x="34" y="89"/>
                      <a:pt x="34" y="89"/>
                    </a:cubicBezTo>
                    <a:cubicBezTo>
                      <a:pt x="64" y="87"/>
                      <a:pt x="64" y="87"/>
                      <a:pt x="64" y="87"/>
                    </a:cubicBezTo>
                    <a:cubicBezTo>
                      <a:pt x="69" y="70"/>
                      <a:pt x="85" y="58"/>
                      <a:pt x="103" y="59"/>
                    </a:cubicBezTo>
                    <a:cubicBezTo>
                      <a:pt x="125" y="60"/>
                      <a:pt x="142" y="78"/>
                      <a:pt x="142" y="100"/>
                    </a:cubicBezTo>
                    <a:cubicBezTo>
                      <a:pt x="142" y="106"/>
                      <a:pt x="140" y="112"/>
                      <a:pt x="138" y="117"/>
                    </a:cubicBezTo>
                    <a:cubicBezTo>
                      <a:pt x="158" y="143"/>
                      <a:pt x="158" y="143"/>
                      <a:pt x="158" y="143"/>
                    </a:cubicBezTo>
                    <a:cubicBezTo>
                      <a:pt x="161" y="146"/>
                      <a:pt x="161" y="146"/>
                      <a:pt x="161" y="146"/>
                    </a:cubicBezTo>
                    <a:cubicBezTo>
                      <a:pt x="161" y="150"/>
                      <a:pt x="161" y="150"/>
                      <a:pt x="161" y="150"/>
                    </a:cubicBezTo>
                    <a:cubicBezTo>
                      <a:pt x="160" y="161"/>
                      <a:pt x="160" y="161"/>
                      <a:pt x="160" y="161"/>
                    </a:cubicBezTo>
                    <a:cubicBezTo>
                      <a:pt x="165" y="163"/>
                      <a:pt x="169" y="166"/>
                      <a:pt x="169" y="166"/>
                    </a:cubicBezTo>
                    <a:cubicBezTo>
                      <a:pt x="187" y="162"/>
                      <a:pt x="187" y="162"/>
                      <a:pt x="187" y="162"/>
                    </a:cubicBezTo>
                    <a:cubicBezTo>
                      <a:pt x="208" y="128"/>
                      <a:pt x="208" y="128"/>
                      <a:pt x="208" y="128"/>
                    </a:cubicBezTo>
                    <a:lnTo>
                      <a:pt x="204" y="110"/>
                    </a:lnTo>
                    <a:close/>
                    <a:moveTo>
                      <a:pt x="204" y="110"/>
                    </a:moveTo>
                    <a:cubicBezTo>
                      <a:pt x="204" y="110"/>
                      <a:pt x="204" y="110"/>
                      <a:pt x="204" y="11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1" name="Freeform 17">
                <a:extLst>
                  <a:ext uri="{FF2B5EF4-FFF2-40B4-BE49-F238E27FC236}">
                    <a16:creationId xmlns:a16="http://schemas.microsoft.com/office/drawing/2014/main" id="{BE9EED41-775E-441B-91D9-27E2F9CFB84A}"/>
                  </a:ext>
                </a:extLst>
              </p:cNvPr>
              <p:cNvSpPr>
                <a:spLocks noEditPoints="1"/>
              </p:cNvSpPr>
              <p:nvPr/>
            </p:nvSpPr>
            <p:spPr bwMode="auto">
              <a:xfrm>
                <a:off x="2216150" y="3835400"/>
                <a:ext cx="44450" cy="71438"/>
              </a:xfrm>
              <a:custGeom>
                <a:avLst/>
                <a:gdLst/>
                <a:ahLst/>
                <a:cxnLst>
                  <a:cxn ang="0">
                    <a:pos x="15" y="46"/>
                  </a:cxn>
                  <a:cxn ang="0">
                    <a:pos x="23" y="43"/>
                  </a:cxn>
                  <a:cxn ang="0">
                    <a:pos x="28" y="36"/>
                  </a:cxn>
                  <a:cxn ang="0">
                    <a:pos x="29" y="23"/>
                  </a:cxn>
                  <a:cxn ang="0">
                    <a:pos x="28" y="12"/>
                  </a:cxn>
                  <a:cxn ang="0">
                    <a:pos x="26" y="5"/>
                  </a:cxn>
                  <a:cxn ang="0">
                    <a:pos x="21" y="1"/>
                  </a:cxn>
                  <a:cxn ang="0">
                    <a:pos x="15" y="0"/>
                  </a:cxn>
                  <a:cxn ang="0">
                    <a:pos x="7" y="3"/>
                  </a:cxn>
                  <a:cxn ang="0">
                    <a:pos x="2" y="10"/>
                  </a:cxn>
                  <a:cxn ang="0">
                    <a:pos x="0" y="23"/>
                  </a:cxn>
                  <a:cxn ang="0">
                    <a:pos x="5" y="41"/>
                  </a:cxn>
                  <a:cxn ang="0">
                    <a:pos x="15" y="46"/>
                  </a:cxn>
                  <a:cxn ang="0">
                    <a:pos x="9" y="8"/>
                  </a:cxn>
                  <a:cxn ang="0">
                    <a:pos x="15" y="4"/>
                  </a:cxn>
                  <a:cxn ang="0">
                    <a:pos x="21" y="8"/>
                  </a:cxn>
                  <a:cxn ang="0">
                    <a:pos x="24" y="23"/>
                  </a:cxn>
                  <a:cxn ang="0">
                    <a:pos x="21" y="38"/>
                  </a:cxn>
                  <a:cxn ang="0">
                    <a:pos x="15" y="41"/>
                  </a:cxn>
                  <a:cxn ang="0">
                    <a:pos x="8" y="38"/>
                  </a:cxn>
                  <a:cxn ang="0">
                    <a:pos x="6" y="23"/>
                  </a:cxn>
                  <a:cxn ang="0">
                    <a:pos x="9" y="8"/>
                  </a:cxn>
                  <a:cxn ang="0">
                    <a:pos x="9" y="8"/>
                  </a:cxn>
                  <a:cxn ang="0">
                    <a:pos x="9" y="8"/>
                  </a:cxn>
                </a:cxnLst>
                <a:rect l="0" t="0" r="r" b="b"/>
                <a:pathLst>
                  <a:path w="29" h="46">
                    <a:moveTo>
                      <a:pt x="15" y="46"/>
                    </a:moveTo>
                    <a:cubicBezTo>
                      <a:pt x="18" y="46"/>
                      <a:pt x="21" y="45"/>
                      <a:pt x="23" y="43"/>
                    </a:cubicBezTo>
                    <a:cubicBezTo>
                      <a:pt x="25" y="41"/>
                      <a:pt x="27" y="39"/>
                      <a:pt x="28" y="36"/>
                    </a:cubicBezTo>
                    <a:cubicBezTo>
                      <a:pt x="29" y="32"/>
                      <a:pt x="29" y="28"/>
                      <a:pt x="29" y="23"/>
                    </a:cubicBezTo>
                    <a:cubicBezTo>
                      <a:pt x="29" y="18"/>
                      <a:pt x="29" y="15"/>
                      <a:pt x="28" y="12"/>
                    </a:cubicBezTo>
                    <a:cubicBezTo>
                      <a:pt x="28" y="10"/>
                      <a:pt x="27" y="7"/>
                      <a:pt x="26" y="5"/>
                    </a:cubicBezTo>
                    <a:cubicBezTo>
                      <a:pt x="24" y="4"/>
                      <a:pt x="23" y="2"/>
                      <a:pt x="21" y="1"/>
                    </a:cubicBezTo>
                    <a:cubicBezTo>
                      <a:pt x="19" y="0"/>
                      <a:pt x="17" y="0"/>
                      <a:pt x="15" y="0"/>
                    </a:cubicBezTo>
                    <a:cubicBezTo>
                      <a:pt x="11" y="0"/>
                      <a:pt x="9" y="1"/>
                      <a:pt x="7" y="3"/>
                    </a:cubicBezTo>
                    <a:cubicBezTo>
                      <a:pt x="4" y="4"/>
                      <a:pt x="3" y="7"/>
                      <a:pt x="2" y="10"/>
                    </a:cubicBezTo>
                    <a:cubicBezTo>
                      <a:pt x="1" y="13"/>
                      <a:pt x="0" y="18"/>
                      <a:pt x="0" y="23"/>
                    </a:cubicBezTo>
                    <a:cubicBezTo>
                      <a:pt x="0" y="31"/>
                      <a:pt x="2" y="37"/>
                      <a:pt x="5" y="41"/>
                    </a:cubicBezTo>
                    <a:cubicBezTo>
                      <a:pt x="7" y="44"/>
                      <a:pt x="10" y="46"/>
                      <a:pt x="15" y="46"/>
                    </a:cubicBezTo>
                    <a:close/>
                    <a:moveTo>
                      <a:pt x="9" y="8"/>
                    </a:moveTo>
                    <a:cubicBezTo>
                      <a:pt x="10" y="5"/>
                      <a:pt x="12" y="4"/>
                      <a:pt x="15" y="4"/>
                    </a:cubicBezTo>
                    <a:cubicBezTo>
                      <a:pt x="17" y="4"/>
                      <a:pt x="19" y="6"/>
                      <a:pt x="21" y="8"/>
                    </a:cubicBezTo>
                    <a:cubicBezTo>
                      <a:pt x="23" y="10"/>
                      <a:pt x="24" y="15"/>
                      <a:pt x="24" y="23"/>
                    </a:cubicBezTo>
                    <a:cubicBezTo>
                      <a:pt x="24" y="30"/>
                      <a:pt x="23" y="35"/>
                      <a:pt x="21" y="38"/>
                    </a:cubicBezTo>
                    <a:cubicBezTo>
                      <a:pt x="19" y="40"/>
                      <a:pt x="17" y="41"/>
                      <a:pt x="15" y="41"/>
                    </a:cubicBezTo>
                    <a:cubicBezTo>
                      <a:pt x="12" y="41"/>
                      <a:pt x="10" y="40"/>
                      <a:pt x="8" y="38"/>
                    </a:cubicBezTo>
                    <a:cubicBezTo>
                      <a:pt x="7" y="35"/>
                      <a:pt x="6" y="30"/>
                      <a:pt x="6" y="23"/>
                    </a:cubicBezTo>
                    <a:cubicBezTo>
                      <a:pt x="6" y="15"/>
                      <a:pt x="7" y="10"/>
                      <a:pt x="9" y="8"/>
                    </a:cubicBezTo>
                    <a:close/>
                    <a:moveTo>
                      <a:pt x="9" y="8"/>
                    </a:moveTo>
                    <a:cubicBezTo>
                      <a:pt x="9" y="8"/>
                      <a:pt x="9" y="8"/>
                      <a:pt x="9" y="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2" name="Freeform 18">
                <a:extLst>
                  <a:ext uri="{FF2B5EF4-FFF2-40B4-BE49-F238E27FC236}">
                    <a16:creationId xmlns:a16="http://schemas.microsoft.com/office/drawing/2014/main" id="{5635048E-1514-4834-B05E-4BC1B92A916A}"/>
                  </a:ext>
                </a:extLst>
              </p:cNvPr>
              <p:cNvSpPr>
                <a:spLocks noEditPoints="1"/>
              </p:cNvSpPr>
              <p:nvPr/>
            </p:nvSpPr>
            <p:spPr bwMode="auto">
              <a:xfrm>
                <a:off x="2276475" y="3835400"/>
                <a:ext cx="25400" cy="69850"/>
              </a:xfrm>
              <a:custGeom>
                <a:avLst/>
                <a:gdLst/>
                <a:ahLst/>
                <a:cxnLst>
                  <a:cxn ang="0">
                    <a:pos x="8" y="6"/>
                  </a:cxn>
                  <a:cxn ang="0">
                    <a:pos x="0" y="11"/>
                  </a:cxn>
                  <a:cxn ang="0">
                    <a:pos x="0" y="16"/>
                  </a:cxn>
                  <a:cxn ang="0">
                    <a:pos x="6" y="14"/>
                  </a:cxn>
                  <a:cxn ang="0">
                    <a:pos x="11" y="10"/>
                  </a:cxn>
                  <a:cxn ang="0">
                    <a:pos x="11" y="45"/>
                  </a:cxn>
                  <a:cxn ang="0">
                    <a:pos x="17" y="45"/>
                  </a:cxn>
                  <a:cxn ang="0">
                    <a:pos x="17" y="0"/>
                  </a:cxn>
                  <a:cxn ang="0">
                    <a:pos x="13" y="0"/>
                  </a:cxn>
                  <a:cxn ang="0">
                    <a:pos x="8" y="6"/>
                  </a:cxn>
                  <a:cxn ang="0">
                    <a:pos x="8" y="6"/>
                  </a:cxn>
                  <a:cxn ang="0">
                    <a:pos x="8" y="6"/>
                  </a:cxn>
                </a:cxnLst>
                <a:rect l="0" t="0" r="r" b="b"/>
                <a:pathLst>
                  <a:path w="17" h="45">
                    <a:moveTo>
                      <a:pt x="8" y="6"/>
                    </a:moveTo>
                    <a:cubicBezTo>
                      <a:pt x="6" y="8"/>
                      <a:pt x="3" y="10"/>
                      <a:pt x="0" y="11"/>
                    </a:cubicBezTo>
                    <a:cubicBezTo>
                      <a:pt x="0" y="16"/>
                      <a:pt x="0" y="16"/>
                      <a:pt x="0" y="16"/>
                    </a:cubicBezTo>
                    <a:cubicBezTo>
                      <a:pt x="2" y="16"/>
                      <a:pt x="4" y="15"/>
                      <a:pt x="6" y="14"/>
                    </a:cubicBezTo>
                    <a:cubicBezTo>
                      <a:pt x="8" y="12"/>
                      <a:pt x="10" y="11"/>
                      <a:pt x="11" y="10"/>
                    </a:cubicBezTo>
                    <a:cubicBezTo>
                      <a:pt x="11" y="45"/>
                      <a:pt x="11" y="45"/>
                      <a:pt x="11" y="45"/>
                    </a:cubicBezTo>
                    <a:cubicBezTo>
                      <a:pt x="17" y="45"/>
                      <a:pt x="17" y="45"/>
                      <a:pt x="17" y="45"/>
                    </a:cubicBezTo>
                    <a:cubicBezTo>
                      <a:pt x="17" y="0"/>
                      <a:pt x="17" y="0"/>
                      <a:pt x="17" y="0"/>
                    </a:cubicBezTo>
                    <a:cubicBezTo>
                      <a:pt x="13" y="0"/>
                      <a:pt x="13" y="0"/>
                      <a:pt x="13" y="0"/>
                    </a:cubicBezTo>
                    <a:cubicBezTo>
                      <a:pt x="12" y="2"/>
                      <a:pt x="11" y="4"/>
                      <a:pt x="8" y="6"/>
                    </a:cubicBezTo>
                    <a:close/>
                    <a:moveTo>
                      <a:pt x="8" y="6"/>
                    </a:moveTo>
                    <a:cubicBezTo>
                      <a:pt x="8" y="6"/>
                      <a:pt x="8" y="6"/>
                      <a:pt x="8"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3" name="Freeform 19">
                <a:extLst>
                  <a:ext uri="{FF2B5EF4-FFF2-40B4-BE49-F238E27FC236}">
                    <a16:creationId xmlns:a16="http://schemas.microsoft.com/office/drawing/2014/main" id="{0B3247D5-56B0-4874-ADE1-F2E52C94206A}"/>
                  </a:ext>
                </a:extLst>
              </p:cNvPr>
              <p:cNvSpPr>
                <a:spLocks noEditPoints="1"/>
              </p:cNvSpPr>
              <p:nvPr/>
            </p:nvSpPr>
            <p:spPr bwMode="auto">
              <a:xfrm>
                <a:off x="2217738" y="3938588"/>
                <a:ext cx="44450" cy="71438"/>
              </a:xfrm>
              <a:custGeom>
                <a:avLst/>
                <a:gdLst/>
                <a:ahLst/>
                <a:cxnLst>
                  <a:cxn ang="0">
                    <a:pos x="26" y="6"/>
                  </a:cxn>
                  <a:cxn ang="0">
                    <a:pos x="21" y="1"/>
                  </a:cxn>
                  <a:cxn ang="0">
                    <a:pos x="15" y="0"/>
                  </a:cxn>
                  <a:cxn ang="0">
                    <a:pos x="7" y="3"/>
                  </a:cxn>
                  <a:cxn ang="0">
                    <a:pos x="2" y="10"/>
                  </a:cxn>
                  <a:cxn ang="0">
                    <a:pos x="0" y="23"/>
                  </a:cxn>
                  <a:cxn ang="0">
                    <a:pos x="5" y="41"/>
                  </a:cxn>
                  <a:cxn ang="0">
                    <a:pos x="15" y="46"/>
                  </a:cxn>
                  <a:cxn ang="0">
                    <a:pos x="23" y="43"/>
                  </a:cxn>
                  <a:cxn ang="0">
                    <a:pos x="28" y="36"/>
                  </a:cxn>
                  <a:cxn ang="0">
                    <a:pos x="29" y="23"/>
                  </a:cxn>
                  <a:cxn ang="0">
                    <a:pos x="29" y="12"/>
                  </a:cxn>
                  <a:cxn ang="0">
                    <a:pos x="26" y="6"/>
                  </a:cxn>
                  <a:cxn ang="0">
                    <a:pos x="21" y="38"/>
                  </a:cxn>
                  <a:cxn ang="0">
                    <a:pos x="15" y="41"/>
                  </a:cxn>
                  <a:cxn ang="0">
                    <a:pos x="8" y="38"/>
                  </a:cxn>
                  <a:cxn ang="0">
                    <a:pos x="6" y="23"/>
                  </a:cxn>
                  <a:cxn ang="0">
                    <a:pos x="9" y="8"/>
                  </a:cxn>
                  <a:cxn ang="0">
                    <a:pos x="15" y="4"/>
                  </a:cxn>
                  <a:cxn ang="0">
                    <a:pos x="21" y="8"/>
                  </a:cxn>
                  <a:cxn ang="0">
                    <a:pos x="24" y="23"/>
                  </a:cxn>
                  <a:cxn ang="0">
                    <a:pos x="21" y="38"/>
                  </a:cxn>
                  <a:cxn ang="0">
                    <a:pos x="21" y="38"/>
                  </a:cxn>
                  <a:cxn ang="0">
                    <a:pos x="21" y="38"/>
                  </a:cxn>
                </a:cxnLst>
                <a:rect l="0" t="0" r="r" b="b"/>
                <a:pathLst>
                  <a:path w="29" h="46">
                    <a:moveTo>
                      <a:pt x="26" y="6"/>
                    </a:moveTo>
                    <a:cubicBezTo>
                      <a:pt x="25" y="4"/>
                      <a:pt x="23" y="2"/>
                      <a:pt x="21" y="1"/>
                    </a:cubicBezTo>
                    <a:cubicBezTo>
                      <a:pt x="19" y="0"/>
                      <a:pt x="17" y="0"/>
                      <a:pt x="15" y="0"/>
                    </a:cubicBezTo>
                    <a:cubicBezTo>
                      <a:pt x="12" y="0"/>
                      <a:pt x="9" y="1"/>
                      <a:pt x="7" y="3"/>
                    </a:cubicBezTo>
                    <a:cubicBezTo>
                      <a:pt x="5" y="4"/>
                      <a:pt x="3" y="7"/>
                      <a:pt x="2" y="10"/>
                    </a:cubicBezTo>
                    <a:cubicBezTo>
                      <a:pt x="1" y="13"/>
                      <a:pt x="0" y="18"/>
                      <a:pt x="0" y="23"/>
                    </a:cubicBezTo>
                    <a:cubicBezTo>
                      <a:pt x="0" y="31"/>
                      <a:pt x="2" y="37"/>
                      <a:pt x="5" y="41"/>
                    </a:cubicBezTo>
                    <a:cubicBezTo>
                      <a:pt x="7" y="44"/>
                      <a:pt x="10" y="46"/>
                      <a:pt x="15" y="46"/>
                    </a:cubicBezTo>
                    <a:cubicBezTo>
                      <a:pt x="18" y="46"/>
                      <a:pt x="21" y="45"/>
                      <a:pt x="23" y="43"/>
                    </a:cubicBezTo>
                    <a:cubicBezTo>
                      <a:pt x="25" y="41"/>
                      <a:pt x="27" y="39"/>
                      <a:pt x="28" y="36"/>
                    </a:cubicBezTo>
                    <a:cubicBezTo>
                      <a:pt x="29" y="32"/>
                      <a:pt x="29" y="28"/>
                      <a:pt x="29" y="23"/>
                    </a:cubicBezTo>
                    <a:cubicBezTo>
                      <a:pt x="29" y="18"/>
                      <a:pt x="29" y="15"/>
                      <a:pt x="29" y="12"/>
                    </a:cubicBezTo>
                    <a:cubicBezTo>
                      <a:pt x="28" y="10"/>
                      <a:pt x="27" y="7"/>
                      <a:pt x="26" y="6"/>
                    </a:cubicBezTo>
                    <a:close/>
                    <a:moveTo>
                      <a:pt x="21" y="38"/>
                    </a:moveTo>
                    <a:cubicBezTo>
                      <a:pt x="20" y="40"/>
                      <a:pt x="17" y="41"/>
                      <a:pt x="15" y="41"/>
                    </a:cubicBezTo>
                    <a:cubicBezTo>
                      <a:pt x="12" y="41"/>
                      <a:pt x="10" y="40"/>
                      <a:pt x="8" y="38"/>
                    </a:cubicBezTo>
                    <a:cubicBezTo>
                      <a:pt x="7" y="35"/>
                      <a:pt x="6" y="30"/>
                      <a:pt x="6" y="23"/>
                    </a:cubicBezTo>
                    <a:cubicBezTo>
                      <a:pt x="6" y="15"/>
                      <a:pt x="7" y="10"/>
                      <a:pt x="9" y="8"/>
                    </a:cubicBezTo>
                    <a:cubicBezTo>
                      <a:pt x="10" y="6"/>
                      <a:pt x="12" y="4"/>
                      <a:pt x="15" y="4"/>
                    </a:cubicBezTo>
                    <a:cubicBezTo>
                      <a:pt x="17" y="4"/>
                      <a:pt x="20" y="6"/>
                      <a:pt x="21" y="8"/>
                    </a:cubicBezTo>
                    <a:cubicBezTo>
                      <a:pt x="23" y="10"/>
                      <a:pt x="24" y="15"/>
                      <a:pt x="24" y="23"/>
                    </a:cubicBezTo>
                    <a:cubicBezTo>
                      <a:pt x="24" y="30"/>
                      <a:pt x="23" y="35"/>
                      <a:pt x="21" y="38"/>
                    </a:cubicBezTo>
                    <a:close/>
                    <a:moveTo>
                      <a:pt x="21" y="38"/>
                    </a:moveTo>
                    <a:cubicBezTo>
                      <a:pt x="21" y="38"/>
                      <a:pt x="21" y="38"/>
                      <a:pt x="21" y="3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4" name="Freeform 20">
                <a:extLst>
                  <a:ext uri="{FF2B5EF4-FFF2-40B4-BE49-F238E27FC236}">
                    <a16:creationId xmlns:a16="http://schemas.microsoft.com/office/drawing/2014/main" id="{8F3D8317-C350-45C2-8F8F-5CCF7FDF9FD8}"/>
                  </a:ext>
                </a:extLst>
              </p:cNvPr>
              <p:cNvSpPr>
                <a:spLocks noEditPoints="1"/>
              </p:cNvSpPr>
              <p:nvPr/>
            </p:nvSpPr>
            <p:spPr bwMode="auto">
              <a:xfrm>
                <a:off x="2278063" y="3938588"/>
                <a:ext cx="25400" cy="69850"/>
              </a:xfrm>
              <a:custGeom>
                <a:avLst/>
                <a:gdLst/>
                <a:ahLst/>
                <a:cxnLst>
                  <a:cxn ang="0">
                    <a:pos x="17" y="45"/>
                  </a:cxn>
                  <a:cxn ang="0">
                    <a:pos x="17" y="0"/>
                  </a:cxn>
                  <a:cxn ang="0">
                    <a:pos x="13" y="0"/>
                  </a:cxn>
                  <a:cxn ang="0">
                    <a:pos x="8" y="6"/>
                  </a:cxn>
                  <a:cxn ang="0">
                    <a:pos x="0" y="11"/>
                  </a:cxn>
                  <a:cxn ang="0">
                    <a:pos x="0" y="16"/>
                  </a:cxn>
                  <a:cxn ang="0">
                    <a:pos x="6" y="14"/>
                  </a:cxn>
                  <a:cxn ang="0">
                    <a:pos x="11" y="10"/>
                  </a:cxn>
                  <a:cxn ang="0">
                    <a:pos x="11" y="45"/>
                  </a:cxn>
                  <a:cxn ang="0">
                    <a:pos x="17" y="45"/>
                  </a:cxn>
                  <a:cxn ang="0">
                    <a:pos x="17" y="45"/>
                  </a:cxn>
                  <a:cxn ang="0">
                    <a:pos x="17" y="45"/>
                  </a:cxn>
                </a:cxnLst>
                <a:rect l="0" t="0" r="r" b="b"/>
                <a:pathLst>
                  <a:path w="17" h="45">
                    <a:moveTo>
                      <a:pt x="17" y="45"/>
                    </a:moveTo>
                    <a:cubicBezTo>
                      <a:pt x="17" y="0"/>
                      <a:pt x="17" y="0"/>
                      <a:pt x="17" y="0"/>
                    </a:cubicBezTo>
                    <a:cubicBezTo>
                      <a:pt x="13" y="0"/>
                      <a:pt x="13" y="0"/>
                      <a:pt x="13" y="0"/>
                    </a:cubicBezTo>
                    <a:cubicBezTo>
                      <a:pt x="12" y="2"/>
                      <a:pt x="11" y="4"/>
                      <a:pt x="8" y="6"/>
                    </a:cubicBezTo>
                    <a:cubicBezTo>
                      <a:pt x="6" y="8"/>
                      <a:pt x="3" y="10"/>
                      <a:pt x="0" y="11"/>
                    </a:cubicBezTo>
                    <a:cubicBezTo>
                      <a:pt x="0" y="16"/>
                      <a:pt x="0" y="16"/>
                      <a:pt x="0" y="16"/>
                    </a:cubicBezTo>
                    <a:cubicBezTo>
                      <a:pt x="2" y="16"/>
                      <a:pt x="4" y="15"/>
                      <a:pt x="6" y="14"/>
                    </a:cubicBezTo>
                    <a:cubicBezTo>
                      <a:pt x="8" y="12"/>
                      <a:pt x="10" y="11"/>
                      <a:pt x="11" y="10"/>
                    </a:cubicBezTo>
                    <a:cubicBezTo>
                      <a:pt x="11" y="45"/>
                      <a:pt x="11" y="45"/>
                      <a:pt x="11" y="45"/>
                    </a:cubicBezTo>
                    <a:lnTo>
                      <a:pt x="17" y="45"/>
                    </a:lnTo>
                    <a:close/>
                    <a:moveTo>
                      <a:pt x="17" y="45"/>
                    </a:moveTo>
                    <a:cubicBezTo>
                      <a:pt x="17" y="45"/>
                      <a:pt x="17" y="45"/>
                      <a:pt x="17" y="45"/>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5" name="Freeform 21">
                <a:extLst>
                  <a:ext uri="{FF2B5EF4-FFF2-40B4-BE49-F238E27FC236}">
                    <a16:creationId xmlns:a16="http://schemas.microsoft.com/office/drawing/2014/main" id="{7C5F8377-4B11-4190-AB51-1EE345EE62F7}"/>
                  </a:ext>
                </a:extLst>
              </p:cNvPr>
              <p:cNvSpPr>
                <a:spLocks noEditPoints="1"/>
              </p:cNvSpPr>
              <p:nvPr/>
            </p:nvSpPr>
            <p:spPr bwMode="auto">
              <a:xfrm>
                <a:off x="2325688" y="3938588"/>
                <a:ext cx="25400" cy="69850"/>
              </a:xfrm>
              <a:custGeom>
                <a:avLst/>
                <a:gdLst/>
                <a:ahLst/>
                <a:cxnLst>
                  <a:cxn ang="0">
                    <a:pos x="16" y="45"/>
                  </a:cxn>
                  <a:cxn ang="0">
                    <a:pos x="16" y="0"/>
                  </a:cxn>
                  <a:cxn ang="0">
                    <a:pos x="13" y="0"/>
                  </a:cxn>
                  <a:cxn ang="0">
                    <a:pos x="8" y="6"/>
                  </a:cxn>
                  <a:cxn ang="0">
                    <a:pos x="0" y="11"/>
                  </a:cxn>
                  <a:cxn ang="0">
                    <a:pos x="0" y="16"/>
                  </a:cxn>
                  <a:cxn ang="0">
                    <a:pos x="5" y="14"/>
                  </a:cxn>
                  <a:cxn ang="0">
                    <a:pos x="11" y="10"/>
                  </a:cxn>
                  <a:cxn ang="0">
                    <a:pos x="11" y="45"/>
                  </a:cxn>
                  <a:cxn ang="0">
                    <a:pos x="16" y="45"/>
                  </a:cxn>
                  <a:cxn ang="0">
                    <a:pos x="16" y="45"/>
                  </a:cxn>
                  <a:cxn ang="0">
                    <a:pos x="16" y="45"/>
                  </a:cxn>
                </a:cxnLst>
                <a:rect l="0" t="0" r="r" b="b"/>
                <a:pathLst>
                  <a:path w="16" h="45">
                    <a:moveTo>
                      <a:pt x="16" y="45"/>
                    </a:moveTo>
                    <a:cubicBezTo>
                      <a:pt x="16" y="0"/>
                      <a:pt x="16" y="0"/>
                      <a:pt x="16" y="0"/>
                    </a:cubicBezTo>
                    <a:cubicBezTo>
                      <a:pt x="13" y="0"/>
                      <a:pt x="13" y="0"/>
                      <a:pt x="13" y="0"/>
                    </a:cubicBezTo>
                    <a:cubicBezTo>
                      <a:pt x="12" y="2"/>
                      <a:pt x="10" y="4"/>
                      <a:pt x="8" y="6"/>
                    </a:cubicBezTo>
                    <a:cubicBezTo>
                      <a:pt x="5" y="8"/>
                      <a:pt x="3" y="10"/>
                      <a:pt x="0" y="11"/>
                    </a:cubicBezTo>
                    <a:cubicBezTo>
                      <a:pt x="0" y="16"/>
                      <a:pt x="0" y="16"/>
                      <a:pt x="0" y="16"/>
                    </a:cubicBezTo>
                    <a:cubicBezTo>
                      <a:pt x="1" y="16"/>
                      <a:pt x="3" y="15"/>
                      <a:pt x="5" y="14"/>
                    </a:cubicBezTo>
                    <a:cubicBezTo>
                      <a:pt x="8" y="12"/>
                      <a:pt x="9" y="11"/>
                      <a:pt x="11" y="10"/>
                    </a:cubicBezTo>
                    <a:cubicBezTo>
                      <a:pt x="11" y="45"/>
                      <a:pt x="11" y="45"/>
                      <a:pt x="11" y="45"/>
                    </a:cubicBezTo>
                    <a:lnTo>
                      <a:pt x="16" y="45"/>
                    </a:lnTo>
                    <a:close/>
                    <a:moveTo>
                      <a:pt x="16" y="45"/>
                    </a:moveTo>
                    <a:cubicBezTo>
                      <a:pt x="16" y="45"/>
                      <a:pt x="16" y="45"/>
                      <a:pt x="16" y="45"/>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6" name="Freeform 22">
                <a:extLst>
                  <a:ext uri="{FF2B5EF4-FFF2-40B4-BE49-F238E27FC236}">
                    <a16:creationId xmlns:a16="http://schemas.microsoft.com/office/drawing/2014/main" id="{7A317D5B-045C-4A2D-A006-BB492ADBD927}"/>
                  </a:ext>
                </a:extLst>
              </p:cNvPr>
              <p:cNvSpPr>
                <a:spLocks noEditPoints="1"/>
              </p:cNvSpPr>
              <p:nvPr/>
            </p:nvSpPr>
            <p:spPr bwMode="auto">
              <a:xfrm>
                <a:off x="2371725" y="3938588"/>
                <a:ext cx="46038" cy="71438"/>
              </a:xfrm>
              <a:custGeom>
                <a:avLst/>
                <a:gdLst/>
                <a:ahLst/>
                <a:cxnLst>
                  <a:cxn ang="0">
                    <a:pos x="26" y="6"/>
                  </a:cxn>
                  <a:cxn ang="0">
                    <a:pos x="21" y="1"/>
                  </a:cxn>
                  <a:cxn ang="0">
                    <a:pos x="15" y="0"/>
                  </a:cxn>
                  <a:cxn ang="0">
                    <a:pos x="7" y="3"/>
                  </a:cxn>
                  <a:cxn ang="0">
                    <a:pos x="2" y="10"/>
                  </a:cxn>
                  <a:cxn ang="0">
                    <a:pos x="0" y="23"/>
                  </a:cxn>
                  <a:cxn ang="0">
                    <a:pos x="5" y="41"/>
                  </a:cxn>
                  <a:cxn ang="0">
                    <a:pos x="15" y="46"/>
                  </a:cxn>
                  <a:cxn ang="0">
                    <a:pos x="23" y="43"/>
                  </a:cxn>
                  <a:cxn ang="0">
                    <a:pos x="28" y="36"/>
                  </a:cxn>
                  <a:cxn ang="0">
                    <a:pos x="30" y="23"/>
                  </a:cxn>
                  <a:cxn ang="0">
                    <a:pos x="29" y="12"/>
                  </a:cxn>
                  <a:cxn ang="0">
                    <a:pos x="26" y="6"/>
                  </a:cxn>
                  <a:cxn ang="0">
                    <a:pos x="21" y="38"/>
                  </a:cxn>
                  <a:cxn ang="0">
                    <a:pos x="15" y="41"/>
                  </a:cxn>
                  <a:cxn ang="0">
                    <a:pos x="9" y="38"/>
                  </a:cxn>
                  <a:cxn ang="0">
                    <a:pos x="6" y="23"/>
                  </a:cxn>
                  <a:cxn ang="0">
                    <a:pos x="9" y="8"/>
                  </a:cxn>
                  <a:cxn ang="0">
                    <a:pos x="15" y="4"/>
                  </a:cxn>
                  <a:cxn ang="0">
                    <a:pos x="21" y="8"/>
                  </a:cxn>
                  <a:cxn ang="0">
                    <a:pos x="24" y="23"/>
                  </a:cxn>
                  <a:cxn ang="0">
                    <a:pos x="21" y="38"/>
                  </a:cxn>
                  <a:cxn ang="0">
                    <a:pos x="21" y="38"/>
                  </a:cxn>
                  <a:cxn ang="0">
                    <a:pos x="21" y="38"/>
                  </a:cxn>
                </a:cxnLst>
                <a:rect l="0" t="0" r="r" b="b"/>
                <a:pathLst>
                  <a:path w="30" h="46">
                    <a:moveTo>
                      <a:pt x="26" y="6"/>
                    </a:moveTo>
                    <a:cubicBezTo>
                      <a:pt x="25" y="4"/>
                      <a:pt x="23" y="2"/>
                      <a:pt x="21" y="1"/>
                    </a:cubicBezTo>
                    <a:cubicBezTo>
                      <a:pt x="19" y="0"/>
                      <a:pt x="17" y="0"/>
                      <a:pt x="15" y="0"/>
                    </a:cubicBezTo>
                    <a:cubicBezTo>
                      <a:pt x="12" y="0"/>
                      <a:pt x="9" y="1"/>
                      <a:pt x="7" y="3"/>
                    </a:cubicBezTo>
                    <a:cubicBezTo>
                      <a:pt x="5" y="4"/>
                      <a:pt x="3" y="7"/>
                      <a:pt x="2" y="10"/>
                    </a:cubicBezTo>
                    <a:cubicBezTo>
                      <a:pt x="1" y="13"/>
                      <a:pt x="0" y="18"/>
                      <a:pt x="0" y="23"/>
                    </a:cubicBezTo>
                    <a:cubicBezTo>
                      <a:pt x="0" y="31"/>
                      <a:pt x="2" y="37"/>
                      <a:pt x="5" y="41"/>
                    </a:cubicBezTo>
                    <a:cubicBezTo>
                      <a:pt x="7" y="44"/>
                      <a:pt x="11" y="46"/>
                      <a:pt x="15" y="46"/>
                    </a:cubicBezTo>
                    <a:cubicBezTo>
                      <a:pt x="18" y="46"/>
                      <a:pt x="21" y="45"/>
                      <a:pt x="23" y="43"/>
                    </a:cubicBezTo>
                    <a:cubicBezTo>
                      <a:pt x="25" y="41"/>
                      <a:pt x="27" y="39"/>
                      <a:pt x="28" y="36"/>
                    </a:cubicBezTo>
                    <a:cubicBezTo>
                      <a:pt x="29" y="32"/>
                      <a:pt x="30" y="28"/>
                      <a:pt x="30" y="23"/>
                    </a:cubicBezTo>
                    <a:cubicBezTo>
                      <a:pt x="30" y="18"/>
                      <a:pt x="29" y="15"/>
                      <a:pt x="29" y="12"/>
                    </a:cubicBezTo>
                    <a:cubicBezTo>
                      <a:pt x="28" y="10"/>
                      <a:pt x="27" y="7"/>
                      <a:pt x="26" y="6"/>
                    </a:cubicBezTo>
                    <a:close/>
                    <a:moveTo>
                      <a:pt x="21" y="38"/>
                    </a:moveTo>
                    <a:cubicBezTo>
                      <a:pt x="20" y="40"/>
                      <a:pt x="17" y="41"/>
                      <a:pt x="15" y="41"/>
                    </a:cubicBezTo>
                    <a:cubicBezTo>
                      <a:pt x="12" y="41"/>
                      <a:pt x="10" y="40"/>
                      <a:pt x="9" y="38"/>
                    </a:cubicBezTo>
                    <a:cubicBezTo>
                      <a:pt x="7" y="35"/>
                      <a:pt x="6" y="30"/>
                      <a:pt x="6" y="23"/>
                    </a:cubicBezTo>
                    <a:cubicBezTo>
                      <a:pt x="6" y="15"/>
                      <a:pt x="7" y="10"/>
                      <a:pt x="9" y="8"/>
                    </a:cubicBezTo>
                    <a:cubicBezTo>
                      <a:pt x="10" y="6"/>
                      <a:pt x="12" y="4"/>
                      <a:pt x="15" y="4"/>
                    </a:cubicBezTo>
                    <a:cubicBezTo>
                      <a:pt x="17" y="4"/>
                      <a:pt x="20" y="6"/>
                      <a:pt x="21" y="8"/>
                    </a:cubicBezTo>
                    <a:cubicBezTo>
                      <a:pt x="23" y="10"/>
                      <a:pt x="24" y="15"/>
                      <a:pt x="24" y="23"/>
                    </a:cubicBezTo>
                    <a:cubicBezTo>
                      <a:pt x="24" y="30"/>
                      <a:pt x="23" y="35"/>
                      <a:pt x="21" y="38"/>
                    </a:cubicBezTo>
                    <a:close/>
                    <a:moveTo>
                      <a:pt x="21" y="38"/>
                    </a:moveTo>
                    <a:cubicBezTo>
                      <a:pt x="21" y="38"/>
                      <a:pt x="21" y="38"/>
                      <a:pt x="21" y="3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7" name="Freeform 23">
                <a:extLst>
                  <a:ext uri="{FF2B5EF4-FFF2-40B4-BE49-F238E27FC236}">
                    <a16:creationId xmlns:a16="http://schemas.microsoft.com/office/drawing/2014/main" id="{278F9A28-B48F-44CF-BC06-C01D0FE198D9}"/>
                  </a:ext>
                </a:extLst>
              </p:cNvPr>
              <p:cNvSpPr>
                <a:spLocks noEditPoints="1"/>
              </p:cNvSpPr>
              <p:nvPr/>
            </p:nvSpPr>
            <p:spPr bwMode="auto">
              <a:xfrm>
                <a:off x="2217738" y="4056063"/>
                <a:ext cx="44450" cy="71438"/>
              </a:xfrm>
              <a:custGeom>
                <a:avLst/>
                <a:gdLst/>
                <a:ahLst/>
                <a:cxnLst>
                  <a:cxn ang="0">
                    <a:pos x="26" y="6"/>
                  </a:cxn>
                  <a:cxn ang="0">
                    <a:pos x="21" y="2"/>
                  </a:cxn>
                  <a:cxn ang="0">
                    <a:pos x="15" y="0"/>
                  </a:cxn>
                  <a:cxn ang="0">
                    <a:pos x="7" y="3"/>
                  </a:cxn>
                  <a:cxn ang="0">
                    <a:pos x="2" y="10"/>
                  </a:cxn>
                  <a:cxn ang="0">
                    <a:pos x="0" y="23"/>
                  </a:cxn>
                  <a:cxn ang="0">
                    <a:pos x="5" y="41"/>
                  </a:cxn>
                  <a:cxn ang="0">
                    <a:pos x="15" y="46"/>
                  </a:cxn>
                  <a:cxn ang="0">
                    <a:pos x="23" y="43"/>
                  </a:cxn>
                  <a:cxn ang="0">
                    <a:pos x="28" y="36"/>
                  </a:cxn>
                  <a:cxn ang="0">
                    <a:pos x="29" y="23"/>
                  </a:cxn>
                  <a:cxn ang="0">
                    <a:pos x="29" y="13"/>
                  </a:cxn>
                  <a:cxn ang="0">
                    <a:pos x="26" y="6"/>
                  </a:cxn>
                  <a:cxn ang="0">
                    <a:pos x="21" y="38"/>
                  </a:cxn>
                  <a:cxn ang="0">
                    <a:pos x="15" y="42"/>
                  </a:cxn>
                  <a:cxn ang="0">
                    <a:pos x="8" y="38"/>
                  </a:cxn>
                  <a:cxn ang="0">
                    <a:pos x="6" y="23"/>
                  </a:cxn>
                  <a:cxn ang="0">
                    <a:pos x="9" y="8"/>
                  </a:cxn>
                  <a:cxn ang="0">
                    <a:pos x="15" y="5"/>
                  </a:cxn>
                  <a:cxn ang="0">
                    <a:pos x="21" y="8"/>
                  </a:cxn>
                  <a:cxn ang="0">
                    <a:pos x="24" y="23"/>
                  </a:cxn>
                  <a:cxn ang="0">
                    <a:pos x="21" y="38"/>
                  </a:cxn>
                  <a:cxn ang="0">
                    <a:pos x="21" y="38"/>
                  </a:cxn>
                  <a:cxn ang="0">
                    <a:pos x="21" y="38"/>
                  </a:cxn>
                </a:cxnLst>
                <a:rect l="0" t="0" r="r" b="b"/>
                <a:pathLst>
                  <a:path w="29" h="46">
                    <a:moveTo>
                      <a:pt x="26" y="6"/>
                    </a:moveTo>
                    <a:cubicBezTo>
                      <a:pt x="25" y="4"/>
                      <a:pt x="23" y="3"/>
                      <a:pt x="21" y="2"/>
                    </a:cubicBezTo>
                    <a:cubicBezTo>
                      <a:pt x="19" y="1"/>
                      <a:pt x="17" y="0"/>
                      <a:pt x="15" y="0"/>
                    </a:cubicBezTo>
                    <a:cubicBezTo>
                      <a:pt x="12" y="0"/>
                      <a:pt x="9" y="1"/>
                      <a:pt x="7" y="3"/>
                    </a:cubicBezTo>
                    <a:cubicBezTo>
                      <a:pt x="5" y="5"/>
                      <a:pt x="3" y="7"/>
                      <a:pt x="2" y="10"/>
                    </a:cubicBezTo>
                    <a:cubicBezTo>
                      <a:pt x="1" y="14"/>
                      <a:pt x="0" y="18"/>
                      <a:pt x="0" y="23"/>
                    </a:cubicBezTo>
                    <a:cubicBezTo>
                      <a:pt x="0" y="32"/>
                      <a:pt x="2" y="38"/>
                      <a:pt x="5" y="41"/>
                    </a:cubicBezTo>
                    <a:cubicBezTo>
                      <a:pt x="7" y="44"/>
                      <a:pt x="10" y="46"/>
                      <a:pt x="15" y="46"/>
                    </a:cubicBezTo>
                    <a:cubicBezTo>
                      <a:pt x="18" y="46"/>
                      <a:pt x="21" y="45"/>
                      <a:pt x="23" y="43"/>
                    </a:cubicBezTo>
                    <a:cubicBezTo>
                      <a:pt x="25" y="42"/>
                      <a:pt x="27" y="39"/>
                      <a:pt x="28" y="36"/>
                    </a:cubicBezTo>
                    <a:cubicBezTo>
                      <a:pt x="29" y="33"/>
                      <a:pt x="29" y="28"/>
                      <a:pt x="29" y="23"/>
                    </a:cubicBezTo>
                    <a:cubicBezTo>
                      <a:pt x="29" y="19"/>
                      <a:pt x="29" y="15"/>
                      <a:pt x="29" y="13"/>
                    </a:cubicBezTo>
                    <a:cubicBezTo>
                      <a:pt x="28" y="10"/>
                      <a:pt x="27" y="8"/>
                      <a:pt x="26" y="6"/>
                    </a:cubicBezTo>
                    <a:close/>
                    <a:moveTo>
                      <a:pt x="21" y="38"/>
                    </a:moveTo>
                    <a:cubicBezTo>
                      <a:pt x="20" y="40"/>
                      <a:pt x="17" y="42"/>
                      <a:pt x="15" y="42"/>
                    </a:cubicBezTo>
                    <a:cubicBezTo>
                      <a:pt x="12" y="42"/>
                      <a:pt x="10" y="40"/>
                      <a:pt x="8" y="38"/>
                    </a:cubicBezTo>
                    <a:cubicBezTo>
                      <a:pt x="7" y="35"/>
                      <a:pt x="6" y="31"/>
                      <a:pt x="6" y="23"/>
                    </a:cubicBezTo>
                    <a:cubicBezTo>
                      <a:pt x="6" y="16"/>
                      <a:pt x="7" y="11"/>
                      <a:pt x="9" y="8"/>
                    </a:cubicBezTo>
                    <a:cubicBezTo>
                      <a:pt x="10" y="6"/>
                      <a:pt x="12" y="5"/>
                      <a:pt x="15" y="5"/>
                    </a:cubicBezTo>
                    <a:cubicBezTo>
                      <a:pt x="17" y="5"/>
                      <a:pt x="20" y="6"/>
                      <a:pt x="21" y="8"/>
                    </a:cubicBezTo>
                    <a:cubicBezTo>
                      <a:pt x="23" y="11"/>
                      <a:pt x="24" y="16"/>
                      <a:pt x="24" y="23"/>
                    </a:cubicBezTo>
                    <a:cubicBezTo>
                      <a:pt x="24" y="30"/>
                      <a:pt x="23" y="35"/>
                      <a:pt x="21" y="38"/>
                    </a:cubicBezTo>
                    <a:close/>
                    <a:moveTo>
                      <a:pt x="21" y="38"/>
                    </a:moveTo>
                    <a:cubicBezTo>
                      <a:pt x="21" y="38"/>
                      <a:pt x="21" y="38"/>
                      <a:pt x="21" y="3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8" name="Freeform 24">
                <a:extLst>
                  <a:ext uri="{FF2B5EF4-FFF2-40B4-BE49-F238E27FC236}">
                    <a16:creationId xmlns:a16="http://schemas.microsoft.com/office/drawing/2014/main" id="{B543F738-B175-4C45-A29B-4A316480A1E6}"/>
                  </a:ext>
                </a:extLst>
              </p:cNvPr>
              <p:cNvSpPr>
                <a:spLocks noEditPoints="1"/>
              </p:cNvSpPr>
              <p:nvPr/>
            </p:nvSpPr>
            <p:spPr bwMode="auto">
              <a:xfrm>
                <a:off x="2271713" y="4056063"/>
                <a:ext cx="44450" cy="71438"/>
              </a:xfrm>
              <a:custGeom>
                <a:avLst/>
                <a:gdLst/>
                <a:ahLst/>
                <a:cxnLst>
                  <a:cxn ang="0">
                    <a:pos x="26" y="6"/>
                  </a:cxn>
                  <a:cxn ang="0">
                    <a:pos x="21" y="2"/>
                  </a:cxn>
                  <a:cxn ang="0">
                    <a:pos x="15" y="0"/>
                  </a:cxn>
                  <a:cxn ang="0">
                    <a:pos x="7" y="3"/>
                  </a:cxn>
                  <a:cxn ang="0">
                    <a:pos x="2" y="10"/>
                  </a:cxn>
                  <a:cxn ang="0">
                    <a:pos x="0" y="23"/>
                  </a:cxn>
                  <a:cxn ang="0">
                    <a:pos x="5" y="41"/>
                  </a:cxn>
                  <a:cxn ang="0">
                    <a:pos x="15" y="46"/>
                  </a:cxn>
                  <a:cxn ang="0">
                    <a:pos x="23" y="43"/>
                  </a:cxn>
                  <a:cxn ang="0">
                    <a:pos x="28" y="36"/>
                  </a:cxn>
                  <a:cxn ang="0">
                    <a:pos x="29" y="23"/>
                  </a:cxn>
                  <a:cxn ang="0">
                    <a:pos x="28" y="13"/>
                  </a:cxn>
                  <a:cxn ang="0">
                    <a:pos x="26" y="6"/>
                  </a:cxn>
                  <a:cxn ang="0">
                    <a:pos x="21" y="38"/>
                  </a:cxn>
                  <a:cxn ang="0">
                    <a:pos x="15" y="42"/>
                  </a:cxn>
                  <a:cxn ang="0">
                    <a:pos x="8" y="38"/>
                  </a:cxn>
                  <a:cxn ang="0">
                    <a:pos x="6" y="23"/>
                  </a:cxn>
                  <a:cxn ang="0">
                    <a:pos x="9" y="8"/>
                  </a:cxn>
                  <a:cxn ang="0">
                    <a:pos x="15" y="5"/>
                  </a:cxn>
                  <a:cxn ang="0">
                    <a:pos x="21" y="8"/>
                  </a:cxn>
                  <a:cxn ang="0">
                    <a:pos x="24" y="23"/>
                  </a:cxn>
                  <a:cxn ang="0">
                    <a:pos x="21" y="38"/>
                  </a:cxn>
                  <a:cxn ang="0">
                    <a:pos x="21" y="38"/>
                  </a:cxn>
                  <a:cxn ang="0">
                    <a:pos x="21" y="38"/>
                  </a:cxn>
                </a:cxnLst>
                <a:rect l="0" t="0" r="r" b="b"/>
                <a:pathLst>
                  <a:path w="29" h="46">
                    <a:moveTo>
                      <a:pt x="26" y="6"/>
                    </a:moveTo>
                    <a:cubicBezTo>
                      <a:pt x="24" y="4"/>
                      <a:pt x="23" y="3"/>
                      <a:pt x="21" y="2"/>
                    </a:cubicBezTo>
                    <a:cubicBezTo>
                      <a:pt x="19" y="1"/>
                      <a:pt x="17" y="0"/>
                      <a:pt x="15" y="0"/>
                    </a:cubicBezTo>
                    <a:cubicBezTo>
                      <a:pt x="12" y="0"/>
                      <a:pt x="9" y="1"/>
                      <a:pt x="7" y="3"/>
                    </a:cubicBezTo>
                    <a:cubicBezTo>
                      <a:pt x="4" y="5"/>
                      <a:pt x="3" y="7"/>
                      <a:pt x="2" y="10"/>
                    </a:cubicBezTo>
                    <a:cubicBezTo>
                      <a:pt x="1" y="14"/>
                      <a:pt x="0" y="18"/>
                      <a:pt x="0" y="23"/>
                    </a:cubicBezTo>
                    <a:cubicBezTo>
                      <a:pt x="0" y="32"/>
                      <a:pt x="2" y="38"/>
                      <a:pt x="5" y="41"/>
                    </a:cubicBezTo>
                    <a:cubicBezTo>
                      <a:pt x="7" y="44"/>
                      <a:pt x="10" y="46"/>
                      <a:pt x="15" y="46"/>
                    </a:cubicBezTo>
                    <a:cubicBezTo>
                      <a:pt x="18" y="46"/>
                      <a:pt x="21" y="45"/>
                      <a:pt x="23" y="43"/>
                    </a:cubicBezTo>
                    <a:cubicBezTo>
                      <a:pt x="25" y="42"/>
                      <a:pt x="27" y="39"/>
                      <a:pt x="28" y="36"/>
                    </a:cubicBezTo>
                    <a:cubicBezTo>
                      <a:pt x="29" y="33"/>
                      <a:pt x="29" y="28"/>
                      <a:pt x="29" y="23"/>
                    </a:cubicBezTo>
                    <a:cubicBezTo>
                      <a:pt x="29" y="19"/>
                      <a:pt x="29" y="15"/>
                      <a:pt x="28" y="13"/>
                    </a:cubicBezTo>
                    <a:cubicBezTo>
                      <a:pt x="28" y="10"/>
                      <a:pt x="27" y="8"/>
                      <a:pt x="26" y="6"/>
                    </a:cubicBezTo>
                    <a:close/>
                    <a:moveTo>
                      <a:pt x="21" y="38"/>
                    </a:moveTo>
                    <a:cubicBezTo>
                      <a:pt x="19" y="40"/>
                      <a:pt x="17" y="42"/>
                      <a:pt x="15" y="42"/>
                    </a:cubicBezTo>
                    <a:cubicBezTo>
                      <a:pt x="12" y="42"/>
                      <a:pt x="10" y="40"/>
                      <a:pt x="8" y="38"/>
                    </a:cubicBezTo>
                    <a:cubicBezTo>
                      <a:pt x="7" y="35"/>
                      <a:pt x="6" y="31"/>
                      <a:pt x="6" y="23"/>
                    </a:cubicBezTo>
                    <a:cubicBezTo>
                      <a:pt x="6" y="16"/>
                      <a:pt x="7" y="11"/>
                      <a:pt x="9" y="8"/>
                    </a:cubicBezTo>
                    <a:cubicBezTo>
                      <a:pt x="10" y="6"/>
                      <a:pt x="12" y="5"/>
                      <a:pt x="15" y="5"/>
                    </a:cubicBezTo>
                    <a:cubicBezTo>
                      <a:pt x="17" y="5"/>
                      <a:pt x="19" y="6"/>
                      <a:pt x="21" y="8"/>
                    </a:cubicBezTo>
                    <a:cubicBezTo>
                      <a:pt x="23" y="11"/>
                      <a:pt x="24" y="16"/>
                      <a:pt x="24" y="23"/>
                    </a:cubicBezTo>
                    <a:cubicBezTo>
                      <a:pt x="24" y="30"/>
                      <a:pt x="23" y="35"/>
                      <a:pt x="21" y="38"/>
                    </a:cubicBezTo>
                    <a:close/>
                    <a:moveTo>
                      <a:pt x="21" y="38"/>
                    </a:moveTo>
                    <a:cubicBezTo>
                      <a:pt x="21" y="38"/>
                      <a:pt x="21" y="38"/>
                      <a:pt x="21" y="3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9" name="Freeform 25">
                <a:extLst>
                  <a:ext uri="{FF2B5EF4-FFF2-40B4-BE49-F238E27FC236}">
                    <a16:creationId xmlns:a16="http://schemas.microsoft.com/office/drawing/2014/main" id="{E2D5DF44-9F3E-45F9-BC40-12EA3AB61AD0}"/>
                  </a:ext>
                </a:extLst>
              </p:cNvPr>
              <p:cNvSpPr>
                <a:spLocks noEditPoints="1"/>
              </p:cNvSpPr>
              <p:nvPr/>
            </p:nvSpPr>
            <p:spPr bwMode="auto">
              <a:xfrm>
                <a:off x="2325688" y="4056063"/>
                <a:ext cx="44450" cy="71438"/>
              </a:xfrm>
              <a:custGeom>
                <a:avLst/>
                <a:gdLst/>
                <a:ahLst/>
                <a:cxnLst>
                  <a:cxn ang="0">
                    <a:pos x="25" y="6"/>
                  </a:cxn>
                  <a:cxn ang="0">
                    <a:pos x="21" y="2"/>
                  </a:cxn>
                  <a:cxn ang="0">
                    <a:pos x="15" y="0"/>
                  </a:cxn>
                  <a:cxn ang="0">
                    <a:pos x="6" y="3"/>
                  </a:cxn>
                  <a:cxn ang="0">
                    <a:pos x="2" y="10"/>
                  </a:cxn>
                  <a:cxn ang="0">
                    <a:pos x="0" y="23"/>
                  </a:cxn>
                  <a:cxn ang="0">
                    <a:pos x="4" y="41"/>
                  </a:cxn>
                  <a:cxn ang="0">
                    <a:pos x="15" y="46"/>
                  </a:cxn>
                  <a:cxn ang="0">
                    <a:pos x="23" y="43"/>
                  </a:cxn>
                  <a:cxn ang="0">
                    <a:pos x="28" y="36"/>
                  </a:cxn>
                  <a:cxn ang="0">
                    <a:pos x="29" y="23"/>
                  </a:cxn>
                  <a:cxn ang="0">
                    <a:pos x="28" y="13"/>
                  </a:cxn>
                  <a:cxn ang="0">
                    <a:pos x="25" y="6"/>
                  </a:cxn>
                  <a:cxn ang="0">
                    <a:pos x="21" y="38"/>
                  </a:cxn>
                  <a:cxn ang="0">
                    <a:pos x="15" y="42"/>
                  </a:cxn>
                  <a:cxn ang="0">
                    <a:pos x="8" y="38"/>
                  </a:cxn>
                  <a:cxn ang="0">
                    <a:pos x="6" y="23"/>
                  </a:cxn>
                  <a:cxn ang="0">
                    <a:pos x="9" y="8"/>
                  </a:cxn>
                  <a:cxn ang="0">
                    <a:pos x="15" y="5"/>
                  </a:cxn>
                  <a:cxn ang="0">
                    <a:pos x="21" y="8"/>
                  </a:cxn>
                  <a:cxn ang="0">
                    <a:pos x="24" y="23"/>
                  </a:cxn>
                  <a:cxn ang="0">
                    <a:pos x="21" y="38"/>
                  </a:cxn>
                  <a:cxn ang="0">
                    <a:pos x="21" y="38"/>
                  </a:cxn>
                  <a:cxn ang="0">
                    <a:pos x="21" y="38"/>
                  </a:cxn>
                </a:cxnLst>
                <a:rect l="0" t="0" r="r" b="b"/>
                <a:pathLst>
                  <a:path w="29" h="46">
                    <a:moveTo>
                      <a:pt x="25" y="6"/>
                    </a:moveTo>
                    <a:cubicBezTo>
                      <a:pt x="24" y="4"/>
                      <a:pt x="23" y="3"/>
                      <a:pt x="21" y="2"/>
                    </a:cubicBezTo>
                    <a:cubicBezTo>
                      <a:pt x="19" y="1"/>
                      <a:pt x="17" y="0"/>
                      <a:pt x="15" y="0"/>
                    </a:cubicBezTo>
                    <a:cubicBezTo>
                      <a:pt x="11" y="0"/>
                      <a:pt x="9" y="1"/>
                      <a:pt x="6" y="3"/>
                    </a:cubicBezTo>
                    <a:cubicBezTo>
                      <a:pt x="4" y="5"/>
                      <a:pt x="3" y="7"/>
                      <a:pt x="2" y="10"/>
                    </a:cubicBezTo>
                    <a:cubicBezTo>
                      <a:pt x="1" y="14"/>
                      <a:pt x="0" y="18"/>
                      <a:pt x="0" y="23"/>
                    </a:cubicBezTo>
                    <a:cubicBezTo>
                      <a:pt x="0" y="32"/>
                      <a:pt x="1" y="38"/>
                      <a:pt x="4" y="41"/>
                    </a:cubicBezTo>
                    <a:cubicBezTo>
                      <a:pt x="7" y="44"/>
                      <a:pt x="10" y="46"/>
                      <a:pt x="15" y="46"/>
                    </a:cubicBezTo>
                    <a:cubicBezTo>
                      <a:pt x="18" y="46"/>
                      <a:pt x="21" y="45"/>
                      <a:pt x="23" y="43"/>
                    </a:cubicBezTo>
                    <a:cubicBezTo>
                      <a:pt x="25" y="42"/>
                      <a:pt x="27" y="39"/>
                      <a:pt x="28" y="36"/>
                    </a:cubicBezTo>
                    <a:cubicBezTo>
                      <a:pt x="29" y="33"/>
                      <a:pt x="29" y="28"/>
                      <a:pt x="29" y="23"/>
                    </a:cubicBezTo>
                    <a:cubicBezTo>
                      <a:pt x="29" y="19"/>
                      <a:pt x="29" y="15"/>
                      <a:pt x="28" y="13"/>
                    </a:cubicBezTo>
                    <a:cubicBezTo>
                      <a:pt x="28" y="10"/>
                      <a:pt x="27" y="8"/>
                      <a:pt x="25" y="6"/>
                    </a:cubicBezTo>
                    <a:close/>
                    <a:moveTo>
                      <a:pt x="21" y="38"/>
                    </a:moveTo>
                    <a:cubicBezTo>
                      <a:pt x="19" y="40"/>
                      <a:pt x="17" y="42"/>
                      <a:pt x="15" y="42"/>
                    </a:cubicBezTo>
                    <a:cubicBezTo>
                      <a:pt x="12" y="42"/>
                      <a:pt x="10" y="40"/>
                      <a:pt x="8" y="38"/>
                    </a:cubicBezTo>
                    <a:cubicBezTo>
                      <a:pt x="7" y="35"/>
                      <a:pt x="6" y="31"/>
                      <a:pt x="6" y="23"/>
                    </a:cubicBezTo>
                    <a:cubicBezTo>
                      <a:pt x="6" y="16"/>
                      <a:pt x="7" y="11"/>
                      <a:pt x="9" y="8"/>
                    </a:cubicBezTo>
                    <a:cubicBezTo>
                      <a:pt x="10" y="6"/>
                      <a:pt x="12" y="5"/>
                      <a:pt x="15" y="5"/>
                    </a:cubicBezTo>
                    <a:cubicBezTo>
                      <a:pt x="17" y="5"/>
                      <a:pt x="19" y="6"/>
                      <a:pt x="21" y="8"/>
                    </a:cubicBezTo>
                    <a:cubicBezTo>
                      <a:pt x="23" y="11"/>
                      <a:pt x="24" y="16"/>
                      <a:pt x="24" y="23"/>
                    </a:cubicBezTo>
                    <a:cubicBezTo>
                      <a:pt x="24" y="30"/>
                      <a:pt x="23" y="35"/>
                      <a:pt x="21" y="38"/>
                    </a:cubicBezTo>
                    <a:close/>
                    <a:moveTo>
                      <a:pt x="21" y="38"/>
                    </a:moveTo>
                    <a:cubicBezTo>
                      <a:pt x="21" y="38"/>
                      <a:pt x="21" y="38"/>
                      <a:pt x="21" y="3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0" name="Freeform 26">
                <a:extLst>
                  <a:ext uri="{FF2B5EF4-FFF2-40B4-BE49-F238E27FC236}">
                    <a16:creationId xmlns:a16="http://schemas.microsoft.com/office/drawing/2014/main" id="{4FD4A988-1871-4965-BA59-A4BF7AFA7965}"/>
                  </a:ext>
                </a:extLst>
              </p:cNvPr>
              <p:cNvSpPr>
                <a:spLocks noEditPoints="1"/>
              </p:cNvSpPr>
              <p:nvPr/>
            </p:nvSpPr>
            <p:spPr bwMode="auto">
              <a:xfrm>
                <a:off x="2386013" y="4056063"/>
                <a:ext cx="26988" cy="69850"/>
              </a:xfrm>
              <a:custGeom>
                <a:avLst/>
                <a:gdLst/>
                <a:ahLst/>
                <a:cxnLst>
                  <a:cxn ang="0">
                    <a:pos x="17" y="45"/>
                  </a:cxn>
                  <a:cxn ang="0">
                    <a:pos x="17" y="0"/>
                  </a:cxn>
                  <a:cxn ang="0">
                    <a:pos x="13" y="0"/>
                  </a:cxn>
                  <a:cxn ang="0">
                    <a:pos x="8" y="6"/>
                  </a:cxn>
                  <a:cxn ang="0">
                    <a:pos x="0" y="12"/>
                  </a:cxn>
                  <a:cxn ang="0">
                    <a:pos x="0" y="17"/>
                  </a:cxn>
                  <a:cxn ang="0">
                    <a:pos x="6" y="14"/>
                  </a:cxn>
                  <a:cxn ang="0">
                    <a:pos x="11" y="10"/>
                  </a:cxn>
                  <a:cxn ang="0">
                    <a:pos x="11" y="45"/>
                  </a:cxn>
                  <a:cxn ang="0">
                    <a:pos x="17" y="45"/>
                  </a:cxn>
                  <a:cxn ang="0">
                    <a:pos x="17" y="45"/>
                  </a:cxn>
                  <a:cxn ang="0">
                    <a:pos x="17" y="45"/>
                  </a:cxn>
                </a:cxnLst>
                <a:rect l="0" t="0" r="r" b="b"/>
                <a:pathLst>
                  <a:path w="17" h="45">
                    <a:moveTo>
                      <a:pt x="17" y="45"/>
                    </a:moveTo>
                    <a:cubicBezTo>
                      <a:pt x="17" y="0"/>
                      <a:pt x="17" y="0"/>
                      <a:pt x="17" y="0"/>
                    </a:cubicBezTo>
                    <a:cubicBezTo>
                      <a:pt x="13" y="0"/>
                      <a:pt x="13" y="0"/>
                      <a:pt x="13" y="0"/>
                    </a:cubicBezTo>
                    <a:cubicBezTo>
                      <a:pt x="12" y="2"/>
                      <a:pt x="11" y="4"/>
                      <a:pt x="8" y="6"/>
                    </a:cubicBezTo>
                    <a:cubicBezTo>
                      <a:pt x="6" y="8"/>
                      <a:pt x="3" y="10"/>
                      <a:pt x="0" y="12"/>
                    </a:cubicBezTo>
                    <a:cubicBezTo>
                      <a:pt x="0" y="17"/>
                      <a:pt x="0" y="17"/>
                      <a:pt x="0" y="17"/>
                    </a:cubicBezTo>
                    <a:cubicBezTo>
                      <a:pt x="2" y="16"/>
                      <a:pt x="4" y="15"/>
                      <a:pt x="6" y="14"/>
                    </a:cubicBezTo>
                    <a:cubicBezTo>
                      <a:pt x="8" y="13"/>
                      <a:pt x="10" y="11"/>
                      <a:pt x="11" y="10"/>
                    </a:cubicBezTo>
                    <a:cubicBezTo>
                      <a:pt x="11" y="45"/>
                      <a:pt x="11" y="45"/>
                      <a:pt x="11" y="45"/>
                    </a:cubicBezTo>
                    <a:lnTo>
                      <a:pt x="17" y="45"/>
                    </a:lnTo>
                    <a:close/>
                    <a:moveTo>
                      <a:pt x="17" y="45"/>
                    </a:moveTo>
                    <a:cubicBezTo>
                      <a:pt x="17" y="45"/>
                      <a:pt x="17" y="45"/>
                      <a:pt x="17" y="45"/>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1" name="Freeform 27">
                <a:extLst>
                  <a:ext uri="{FF2B5EF4-FFF2-40B4-BE49-F238E27FC236}">
                    <a16:creationId xmlns:a16="http://schemas.microsoft.com/office/drawing/2014/main" id="{F9A1E30B-91FD-4F7F-8E17-31D235119048}"/>
                  </a:ext>
                </a:extLst>
              </p:cNvPr>
              <p:cNvSpPr>
                <a:spLocks noEditPoints="1"/>
              </p:cNvSpPr>
              <p:nvPr/>
            </p:nvSpPr>
            <p:spPr bwMode="auto">
              <a:xfrm>
                <a:off x="2444750" y="4168775"/>
                <a:ext cx="26988" cy="69850"/>
              </a:xfrm>
              <a:custGeom>
                <a:avLst/>
                <a:gdLst/>
                <a:ahLst/>
                <a:cxnLst>
                  <a:cxn ang="0">
                    <a:pos x="9" y="6"/>
                  </a:cxn>
                  <a:cxn ang="0">
                    <a:pos x="0" y="12"/>
                  </a:cxn>
                  <a:cxn ang="0">
                    <a:pos x="0" y="17"/>
                  </a:cxn>
                  <a:cxn ang="0">
                    <a:pos x="6" y="14"/>
                  </a:cxn>
                  <a:cxn ang="0">
                    <a:pos x="11" y="10"/>
                  </a:cxn>
                  <a:cxn ang="0">
                    <a:pos x="11" y="45"/>
                  </a:cxn>
                  <a:cxn ang="0">
                    <a:pos x="17" y="45"/>
                  </a:cxn>
                  <a:cxn ang="0">
                    <a:pos x="17" y="0"/>
                  </a:cxn>
                  <a:cxn ang="0">
                    <a:pos x="13" y="0"/>
                  </a:cxn>
                  <a:cxn ang="0">
                    <a:pos x="9" y="6"/>
                  </a:cxn>
                  <a:cxn ang="0">
                    <a:pos x="9" y="6"/>
                  </a:cxn>
                  <a:cxn ang="0">
                    <a:pos x="9" y="6"/>
                  </a:cxn>
                </a:cxnLst>
                <a:rect l="0" t="0" r="r" b="b"/>
                <a:pathLst>
                  <a:path w="17" h="45">
                    <a:moveTo>
                      <a:pt x="9" y="6"/>
                    </a:moveTo>
                    <a:cubicBezTo>
                      <a:pt x="6" y="8"/>
                      <a:pt x="3" y="10"/>
                      <a:pt x="0" y="12"/>
                    </a:cubicBezTo>
                    <a:cubicBezTo>
                      <a:pt x="0" y="17"/>
                      <a:pt x="0" y="17"/>
                      <a:pt x="0" y="17"/>
                    </a:cubicBezTo>
                    <a:cubicBezTo>
                      <a:pt x="2" y="16"/>
                      <a:pt x="4" y="15"/>
                      <a:pt x="6" y="14"/>
                    </a:cubicBezTo>
                    <a:cubicBezTo>
                      <a:pt x="8" y="13"/>
                      <a:pt x="10" y="12"/>
                      <a:pt x="11" y="10"/>
                    </a:cubicBezTo>
                    <a:cubicBezTo>
                      <a:pt x="11" y="45"/>
                      <a:pt x="11" y="45"/>
                      <a:pt x="11" y="45"/>
                    </a:cubicBezTo>
                    <a:cubicBezTo>
                      <a:pt x="17" y="45"/>
                      <a:pt x="17" y="45"/>
                      <a:pt x="17" y="45"/>
                    </a:cubicBezTo>
                    <a:cubicBezTo>
                      <a:pt x="17" y="0"/>
                      <a:pt x="17" y="0"/>
                      <a:pt x="17" y="0"/>
                    </a:cubicBezTo>
                    <a:cubicBezTo>
                      <a:pt x="13" y="0"/>
                      <a:pt x="13" y="0"/>
                      <a:pt x="13" y="0"/>
                    </a:cubicBezTo>
                    <a:cubicBezTo>
                      <a:pt x="12" y="2"/>
                      <a:pt x="11" y="4"/>
                      <a:pt x="9" y="6"/>
                    </a:cubicBezTo>
                    <a:close/>
                    <a:moveTo>
                      <a:pt x="9" y="6"/>
                    </a:moveTo>
                    <a:cubicBezTo>
                      <a:pt x="9" y="6"/>
                      <a:pt x="9" y="6"/>
                      <a:pt x="9"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2" name="Freeform 28">
                <a:extLst>
                  <a:ext uri="{FF2B5EF4-FFF2-40B4-BE49-F238E27FC236}">
                    <a16:creationId xmlns:a16="http://schemas.microsoft.com/office/drawing/2014/main" id="{129B589F-05DE-4662-8B32-D6827E184D91}"/>
                  </a:ext>
                </a:extLst>
              </p:cNvPr>
              <p:cNvSpPr>
                <a:spLocks noEditPoints="1"/>
              </p:cNvSpPr>
              <p:nvPr/>
            </p:nvSpPr>
            <p:spPr bwMode="auto">
              <a:xfrm>
                <a:off x="2217738" y="4173538"/>
                <a:ext cx="44450" cy="69850"/>
              </a:xfrm>
              <a:custGeom>
                <a:avLst/>
                <a:gdLst/>
                <a:ahLst/>
                <a:cxnLst>
                  <a:cxn ang="0">
                    <a:pos x="26" y="5"/>
                  </a:cxn>
                  <a:cxn ang="0">
                    <a:pos x="21" y="1"/>
                  </a:cxn>
                  <a:cxn ang="0">
                    <a:pos x="15" y="0"/>
                  </a:cxn>
                  <a:cxn ang="0">
                    <a:pos x="7" y="2"/>
                  </a:cxn>
                  <a:cxn ang="0">
                    <a:pos x="2" y="10"/>
                  </a:cxn>
                  <a:cxn ang="0">
                    <a:pos x="0" y="22"/>
                  </a:cxn>
                  <a:cxn ang="0">
                    <a:pos x="5" y="41"/>
                  </a:cxn>
                  <a:cxn ang="0">
                    <a:pos x="15" y="45"/>
                  </a:cxn>
                  <a:cxn ang="0">
                    <a:pos x="23" y="43"/>
                  </a:cxn>
                  <a:cxn ang="0">
                    <a:pos x="28" y="35"/>
                  </a:cxn>
                  <a:cxn ang="0">
                    <a:pos x="29" y="22"/>
                  </a:cxn>
                  <a:cxn ang="0">
                    <a:pos x="29" y="12"/>
                  </a:cxn>
                  <a:cxn ang="0">
                    <a:pos x="26" y="5"/>
                  </a:cxn>
                  <a:cxn ang="0">
                    <a:pos x="21" y="37"/>
                  </a:cxn>
                  <a:cxn ang="0">
                    <a:pos x="15" y="41"/>
                  </a:cxn>
                  <a:cxn ang="0">
                    <a:pos x="8" y="37"/>
                  </a:cxn>
                  <a:cxn ang="0">
                    <a:pos x="6" y="22"/>
                  </a:cxn>
                  <a:cxn ang="0">
                    <a:pos x="9" y="7"/>
                  </a:cxn>
                  <a:cxn ang="0">
                    <a:pos x="15" y="4"/>
                  </a:cxn>
                  <a:cxn ang="0">
                    <a:pos x="21" y="8"/>
                  </a:cxn>
                  <a:cxn ang="0">
                    <a:pos x="24" y="22"/>
                  </a:cxn>
                  <a:cxn ang="0">
                    <a:pos x="21" y="37"/>
                  </a:cxn>
                  <a:cxn ang="0">
                    <a:pos x="21" y="37"/>
                  </a:cxn>
                  <a:cxn ang="0">
                    <a:pos x="21" y="37"/>
                  </a:cxn>
                </a:cxnLst>
                <a:rect l="0" t="0" r="r" b="b"/>
                <a:pathLst>
                  <a:path w="29" h="45">
                    <a:moveTo>
                      <a:pt x="26" y="5"/>
                    </a:moveTo>
                    <a:cubicBezTo>
                      <a:pt x="25" y="3"/>
                      <a:pt x="23" y="2"/>
                      <a:pt x="21" y="1"/>
                    </a:cubicBezTo>
                    <a:cubicBezTo>
                      <a:pt x="19" y="0"/>
                      <a:pt x="17" y="0"/>
                      <a:pt x="15" y="0"/>
                    </a:cubicBezTo>
                    <a:cubicBezTo>
                      <a:pt x="12" y="0"/>
                      <a:pt x="9" y="0"/>
                      <a:pt x="7" y="2"/>
                    </a:cubicBezTo>
                    <a:cubicBezTo>
                      <a:pt x="5" y="4"/>
                      <a:pt x="3" y="6"/>
                      <a:pt x="2" y="10"/>
                    </a:cubicBezTo>
                    <a:cubicBezTo>
                      <a:pt x="1" y="13"/>
                      <a:pt x="0" y="17"/>
                      <a:pt x="0" y="22"/>
                    </a:cubicBezTo>
                    <a:cubicBezTo>
                      <a:pt x="0" y="31"/>
                      <a:pt x="2" y="37"/>
                      <a:pt x="5" y="41"/>
                    </a:cubicBezTo>
                    <a:cubicBezTo>
                      <a:pt x="7" y="44"/>
                      <a:pt x="10" y="45"/>
                      <a:pt x="15" y="45"/>
                    </a:cubicBezTo>
                    <a:cubicBezTo>
                      <a:pt x="18" y="45"/>
                      <a:pt x="21" y="45"/>
                      <a:pt x="23" y="43"/>
                    </a:cubicBezTo>
                    <a:cubicBezTo>
                      <a:pt x="25" y="41"/>
                      <a:pt x="27" y="38"/>
                      <a:pt x="28" y="35"/>
                    </a:cubicBezTo>
                    <a:cubicBezTo>
                      <a:pt x="29" y="32"/>
                      <a:pt x="29" y="28"/>
                      <a:pt x="29" y="22"/>
                    </a:cubicBezTo>
                    <a:cubicBezTo>
                      <a:pt x="29" y="18"/>
                      <a:pt x="29" y="14"/>
                      <a:pt x="29" y="12"/>
                    </a:cubicBezTo>
                    <a:cubicBezTo>
                      <a:pt x="28" y="9"/>
                      <a:pt x="27" y="7"/>
                      <a:pt x="26" y="5"/>
                    </a:cubicBezTo>
                    <a:close/>
                    <a:moveTo>
                      <a:pt x="21" y="37"/>
                    </a:moveTo>
                    <a:cubicBezTo>
                      <a:pt x="20" y="40"/>
                      <a:pt x="17" y="41"/>
                      <a:pt x="15" y="41"/>
                    </a:cubicBezTo>
                    <a:cubicBezTo>
                      <a:pt x="12" y="41"/>
                      <a:pt x="10" y="40"/>
                      <a:pt x="8" y="37"/>
                    </a:cubicBezTo>
                    <a:cubicBezTo>
                      <a:pt x="7" y="35"/>
                      <a:pt x="6" y="30"/>
                      <a:pt x="6" y="22"/>
                    </a:cubicBezTo>
                    <a:cubicBezTo>
                      <a:pt x="6" y="15"/>
                      <a:pt x="7" y="10"/>
                      <a:pt x="9" y="7"/>
                    </a:cubicBezTo>
                    <a:cubicBezTo>
                      <a:pt x="10" y="5"/>
                      <a:pt x="12" y="4"/>
                      <a:pt x="15" y="4"/>
                    </a:cubicBezTo>
                    <a:cubicBezTo>
                      <a:pt x="17" y="4"/>
                      <a:pt x="20" y="5"/>
                      <a:pt x="21" y="8"/>
                    </a:cubicBezTo>
                    <a:cubicBezTo>
                      <a:pt x="23" y="10"/>
                      <a:pt x="24" y="15"/>
                      <a:pt x="24" y="22"/>
                    </a:cubicBezTo>
                    <a:cubicBezTo>
                      <a:pt x="24" y="30"/>
                      <a:pt x="23" y="35"/>
                      <a:pt x="21" y="37"/>
                    </a:cubicBezTo>
                    <a:close/>
                    <a:moveTo>
                      <a:pt x="21" y="37"/>
                    </a:moveTo>
                    <a:cubicBezTo>
                      <a:pt x="21" y="37"/>
                      <a:pt x="21" y="37"/>
                      <a:pt x="21" y="3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3" name="Freeform 29">
                <a:extLst>
                  <a:ext uri="{FF2B5EF4-FFF2-40B4-BE49-F238E27FC236}">
                    <a16:creationId xmlns:a16="http://schemas.microsoft.com/office/drawing/2014/main" id="{A1627C8B-070B-4599-89E6-E4A289E9C813}"/>
                  </a:ext>
                </a:extLst>
              </p:cNvPr>
              <p:cNvSpPr>
                <a:spLocks noEditPoints="1"/>
              </p:cNvSpPr>
              <p:nvPr/>
            </p:nvSpPr>
            <p:spPr bwMode="auto">
              <a:xfrm>
                <a:off x="2278063" y="4173538"/>
                <a:ext cx="25400" cy="69850"/>
              </a:xfrm>
              <a:custGeom>
                <a:avLst/>
                <a:gdLst/>
                <a:ahLst/>
                <a:cxnLst>
                  <a:cxn ang="0">
                    <a:pos x="8" y="6"/>
                  </a:cxn>
                  <a:cxn ang="0">
                    <a:pos x="0" y="11"/>
                  </a:cxn>
                  <a:cxn ang="0">
                    <a:pos x="0" y="16"/>
                  </a:cxn>
                  <a:cxn ang="0">
                    <a:pos x="6" y="13"/>
                  </a:cxn>
                  <a:cxn ang="0">
                    <a:pos x="11" y="10"/>
                  </a:cxn>
                  <a:cxn ang="0">
                    <a:pos x="11" y="45"/>
                  </a:cxn>
                  <a:cxn ang="0">
                    <a:pos x="17" y="45"/>
                  </a:cxn>
                  <a:cxn ang="0">
                    <a:pos x="17" y="0"/>
                  </a:cxn>
                  <a:cxn ang="0">
                    <a:pos x="13" y="0"/>
                  </a:cxn>
                  <a:cxn ang="0">
                    <a:pos x="8" y="6"/>
                  </a:cxn>
                  <a:cxn ang="0">
                    <a:pos x="8" y="6"/>
                  </a:cxn>
                  <a:cxn ang="0">
                    <a:pos x="8" y="6"/>
                  </a:cxn>
                </a:cxnLst>
                <a:rect l="0" t="0" r="r" b="b"/>
                <a:pathLst>
                  <a:path w="17" h="45">
                    <a:moveTo>
                      <a:pt x="8" y="6"/>
                    </a:moveTo>
                    <a:cubicBezTo>
                      <a:pt x="6" y="8"/>
                      <a:pt x="3" y="9"/>
                      <a:pt x="0" y="11"/>
                    </a:cubicBezTo>
                    <a:cubicBezTo>
                      <a:pt x="0" y="16"/>
                      <a:pt x="0" y="16"/>
                      <a:pt x="0" y="16"/>
                    </a:cubicBezTo>
                    <a:cubicBezTo>
                      <a:pt x="2" y="16"/>
                      <a:pt x="4" y="15"/>
                      <a:pt x="6" y="13"/>
                    </a:cubicBezTo>
                    <a:cubicBezTo>
                      <a:pt x="8" y="12"/>
                      <a:pt x="10" y="11"/>
                      <a:pt x="11" y="10"/>
                    </a:cubicBezTo>
                    <a:cubicBezTo>
                      <a:pt x="11" y="45"/>
                      <a:pt x="11" y="45"/>
                      <a:pt x="11" y="45"/>
                    </a:cubicBezTo>
                    <a:cubicBezTo>
                      <a:pt x="17" y="45"/>
                      <a:pt x="17" y="45"/>
                      <a:pt x="17" y="45"/>
                    </a:cubicBezTo>
                    <a:cubicBezTo>
                      <a:pt x="17" y="0"/>
                      <a:pt x="17" y="0"/>
                      <a:pt x="17" y="0"/>
                    </a:cubicBezTo>
                    <a:cubicBezTo>
                      <a:pt x="13" y="0"/>
                      <a:pt x="13" y="0"/>
                      <a:pt x="13" y="0"/>
                    </a:cubicBezTo>
                    <a:cubicBezTo>
                      <a:pt x="12" y="1"/>
                      <a:pt x="11" y="3"/>
                      <a:pt x="8" y="6"/>
                    </a:cubicBezTo>
                    <a:close/>
                    <a:moveTo>
                      <a:pt x="8" y="6"/>
                    </a:moveTo>
                    <a:cubicBezTo>
                      <a:pt x="8" y="6"/>
                      <a:pt x="8" y="6"/>
                      <a:pt x="8"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4" name="Freeform 30">
                <a:extLst>
                  <a:ext uri="{FF2B5EF4-FFF2-40B4-BE49-F238E27FC236}">
                    <a16:creationId xmlns:a16="http://schemas.microsoft.com/office/drawing/2014/main" id="{E707C017-7C76-460E-AF6C-C00FD33906AC}"/>
                  </a:ext>
                </a:extLst>
              </p:cNvPr>
              <p:cNvSpPr>
                <a:spLocks noEditPoints="1"/>
              </p:cNvSpPr>
              <p:nvPr/>
            </p:nvSpPr>
            <p:spPr bwMode="auto">
              <a:xfrm>
                <a:off x="2325688" y="4173538"/>
                <a:ext cx="25400" cy="69850"/>
              </a:xfrm>
              <a:custGeom>
                <a:avLst/>
                <a:gdLst/>
                <a:ahLst/>
                <a:cxnLst>
                  <a:cxn ang="0">
                    <a:pos x="8" y="6"/>
                  </a:cxn>
                  <a:cxn ang="0">
                    <a:pos x="0" y="11"/>
                  </a:cxn>
                  <a:cxn ang="0">
                    <a:pos x="0" y="16"/>
                  </a:cxn>
                  <a:cxn ang="0">
                    <a:pos x="5" y="13"/>
                  </a:cxn>
                  <a:cxn ang="0">
                    <a:pos x="11" y="10"/>
                  </a:cxn>
                  <a:cxn ang="0">
                    <a:pos x="11" y="45"/>
                  </a:cxn>
                  <a:cxn ang="0">
                    <a:pos x="16" y="45"/>
                  </a:cxn>
                  <a:cxn ang="0">
                    <a:pos x="16" y="0"/>
                  </a:cxn>
                  <a:cxn ang="0">
                    <a:pos x="13" y="0"/>
                  </a:cxn>
                  <a:cxn ang="0">
                    <a:pos x="8" y="6"/>
                  </a:cxn>
                  <a:cxn ang="0">
                    <a:pos x="8" y="6"/>
                  </a:cxn>
                  <a:cxn ang="0">
                    <a:pos x="8" y="6"/>
                  </a:cxn>
                </a:cxnLst>
                <a:rect l="0" t="0" r="r" b="b"/>
                <a:pathLst>
                  <a:path w="16" h="45">
                    <a:moveTo>
                      <a:pt x="8" y="6"/>
                    </a:moveTo>
                    <a:cubicBezTo>
                      <a:pt x="5" y="8"/>
                      <a:pt x="3" y="9"/>
                      <a:pt x="0" y="11"/>
                    </a:cubicBezTo>
                    <a:cubicBezTo>
                      <a:pt x="0" y="16"/>
                      <a:pt x="0" y="16"/>
                      <a:pt x="0" y="16"/>
                    </a:cubicBezTo>
                    <a:cubicBezTo>
                      <a:pt x="1" y="16"/>
                      <a:pt x="3" y="15"/>
                      <a:pt x="5" y="13"/>
                    </a:cubicBezTo>
                    <a:cubicBezTo>
                      <a:pt x="8" y="12"/>
                      <a:pt x="9" y="11"/>
                      <a:pt x="11" y="10"/>
                    </a:cubicBezTo>
                    <a:cubicBezTo>
                      <a:pt x="11" y="45"/>
                      <a:pt x="11" y="45"/>
                      <a:pt x="11" y="45"/>
                    </a:cubicBezTo>
                    <a:cubicBezTo>
                      <a:pt x="16" y="45"/>
                      <a:pt x="16" y="45"/>
                      <a:pt x="16" y="45"/>
                    </a:cubicBezTo>
                    <a:cubicBezTo>
                      <a:pt x="16" y="0"/>
                      <a:pt x="16" y="0"/>
                      <a:pt x="16" y="0"/>
                    </a:cubicBezTo>
                    <a:cubicBezTo>
                      <a:pt x="13" y="0"/>
                      <a:pt x="13" y="0"/>
                      <a:pt x="13" y="0"/>
                    </a:cubicBezTo>
                    <a:cubicBezTo>
                      <a:pt x="12" y="1"/>
                      <a:pt x="10" y="3"/>
                      <a:pt x="8" y="6"/>
                    </a:cubicBezTo>
                    <a:close/>
                    <a:moveTo>
                      <a:pt x="8" y="6"/>
                    </a:moveTo>
                    <a:cubicBezTo>
                      <a:pt x="8" y="6"/>
                      <a:pt x="8" y="6"/>
                      <a:pt x="8"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5" name="Freeform 31">
                <a:extLst>
                  <a:ext uri="{FF2B5EF4-FFF2-40B4-BE49-F238E27FC236}">
                    <a16:creationId xmlns:a16="http://schemas.microsoft.com/office/drawing/2014/main" id="{8260AE1B-4DC7-44BC-AF10-9665791712AD}"/>
                  </a:ext>
                </a:extLst>
              </p:cNvPr>
              <p:cNvSpPr>
                <a:spLocks noEditPoints="1"/>
              </p:cNvSpPr>
              <p:nvPr/>
            </p:nvSpPr>
            <p:spPr bwMode="auto">
              <a:xfrm>
                <a:off x="2371725" y="4173538"/>
                <a:ext cx="46038" cy="69850"/>
              </a:xfrm>
              <a:custGeom>
                <a:avLst/>
                <a:gdLst/>
                <a:ahLst/>
                <a:cxnLst>
                  <a:cxn ang="0">
                    <a:pos x="26" y="5"/>
                  </a:cxn>
                  <a:cxn ang="0">
                    <a:pos x="21" y="1"/>
                  </a:cxn>
                  <a:cxn ang="0">
                    <a:pos x="15" y="0"/>
                  </a:cxn>
                  <a:cxn ang="0">
                    <a:pos x="7" y="2"/>
                  </a:cxn>
                  <a:cxn ang="0">
                    <a:pos x="2" y="10"/>
                  </a:cxn>
                  <a:cxn ang="0">
                    <a:pos x="0" y="22"/>
                  </a:cxn>
                  <a:cxn ang="0">
                    <a:pos x="5" y="41"/>
                  </a:cxn>
                  <a:cxn ang="0">
                    <a:pos x="15" y="45"/>
                  </a:cxn>
                  <a:cxn ang="0">
                    <a:pos x="23" y="43"/>
                  </a:cxn>
                  <a:cxn ang="0">
                    <a:pos x="28" y="35"/>
                  </a:cxn>
                  <a:cxn ang="0">
                    <a:pos x="30" y="22"/>
                  </a:cxn>
                  <a:cxn ang="0">
                    <a:pos x="29" y="12"/>
                  </a:cxn>
                  <a:cxn ang="0">
                    <a:pos x="26" y="5"/>
                  </a:cxn>
                  <a:cxn ang="0">
                    <a:pos x="21" y="37"/>
                  </a:cxn>
                  <a:cxn ang="0">
                    <a:pos x="15" y="41"/>
                  </a:cxn>
                  <a:cxn ang="0">
                    <a:pos x="9" y="37"/>
                  </a:cxn>
                  <a:cxn ang="0">
                    <a:pos x="6" y="22"/>
                  </a:cxn>
                  <a:cxn ang="0">
                    <a:pos x="9" y="7"/>
                  </a:cxn>
                  <a:cxn ang="0">
                    <a:pos x="15" y="4"/>
                  </a:cxn>
                  <a:cxn ang="0">
                    <a:pos x="21" y="8"/>
                  </a:cxn>
                  <a:cxn ang="0">
                    <a:pos x="24" y="22"/>
                  </a:cxn>
                  <a:cxn ang="0">
                    <a:pos x="21" y="37"/>
                  </a:cxn>
                  <a:cxn ang="0">
                    <a:pos x="21" y="37"/>
                  </a:cxn>
                  <a:cxn ang="0">
                    <a:pos x="21" y="37"/>
                  </a:cxn>
                </a:cxnLst>
                <a:rect l="0" t="0" r="r" b="b"/>
                <a:pathLst>
                  <a:path w="30" h="45">
                    <a:moveTo>
                      <a:pt x="26" y="5"/>
                    </a:moveTo>
                    <a:cubicBezTo>
                      <a:pt x="25" y="3"/>
                      <a:pt x="23" y="2"/>
                      <a:pt x="21" y="1"/>
                    </a:cubicBezTo>
                    <a:cubicBezTo>
                      <a:pt x="19" y="0"/>
                      <a:pt x="17" y="0"/>
                      <a:pt x="15" y="0"/>
                    </a:cubicBezTo>
                    <a:cubicBezTo>
                      <a:pt x="12" y="0"/>
                      <a:pt x="9" y="0"/>
                      <a:pt x="7" y="2"/>
                    </a:cubicBezTo>
                    <a:cubicBezTo>
                      <a:pt x="5" y="4"/>
                      <a:pt x="3" y="6"/>
                      <a:pt x="2" y="10"/>
                    </a:cubicBezTo>
                    <a:cubicBezTo>
                      <a:pt x="1" y="13"/>
                      <a:pt x="0" y="17"/>
                      <a:pt x="0" y="22"/>
                    </a:cubicBezTo>
                    <a:cubicBezTo>
                      <a:pt x="0" y="31"/>
                      <a:pt x="2" y="37"/>
                      <a:pt x="5" y="41"/>
                    </a:cubicBezTo>
                    <a:cubicBezTo>
                      <a:pt x="7" y="44"/>
                      <a:pt x="11" y="45"/>
                      <a:pt x="15" y="45"/>
                    </a:cubicBezTo>
                    <a:cubicBezTo>
                      <a:pt x="18" y="45"/>
                      <a:pt x="21" y="45"/>
                      <a:pt x="23" y="43"/>
                    </a:cubicBezTo>
                    <a:cubicBezTo>
                      <a:pt x="25" y="41"/>
                      <a:pt x="27" y="38"/>
                      <a:pt x="28" y="35"/>
                    </a:cubicBezTo>
                    <a:cubicBezTo>
                      <a:pt x="29" y="32"/>
                      <a:pt x="30" y="28"/>
                      <a:pt x="30" y="22"/>
                    </a:cubicBezTo>
                    <a:cubicBezTo>
                      <a:pt x="30" y="18"/>
                      <a:pt x="29" y="14"/>
                      <a:pt x="29" y="12"/>
                    </a:cubicBezTo>
                    <a:cubicBezTo>
                      <a:pt x="28" y="9"/>
                      <a:pt x="27" y="7"/>
                      <a:pt x="26" y="5"/>
                    </a:cubicBezTo>
                    <a:close/>
                    <a:moveTo>
                      <a:pt x="21" y="37"/>
                    </a:moveTo>
                    <a:cubicBezTo>
                      <a:pt x="20" y="40"/>
                      <a:pt x="17" y="41"/>
                      <a:pt x="15" y="41"/>
                    </a:cubicBezTo>
                    <a:cubicBezTo>
                      <a:pt x="12" y="41"/>
                      <a:pt x="10" y="40"/>
                      <a:pt x="9" y="37"/>
                    </a:cubicBezTo>
                    <a:cubicBezTo>
                      <a:pt x="7" y="35"/>
                      <a:pt x="6" y="30"/>
                      <a:pt x="6" y="22"/>
                    </a:cubicBezTo>
                    <a:cubicBezTo>
                      <a:pt x="6" y="15"/>
                      <a:pt x="7" y="10"/>
                      <a:pt x="9" y="7"/>
                    </a:cubicBezTo>
                    <a:cubicBezTo>
                      <a:pt x="10" y="5"/>
                      <a:pt x="12" y="4"/>
                      <a:pt x="15" y="4"/>
                    </a:cubicBezTo>
                    <a:cubicBezTo>
                      <a:pt x="17" y="4"/>
                      <a:pt x="20" y="5"/>
                      <a:pt x="21" y="8"/>
                    </a:cubicBezTo>
                    <a:cubicBezTo>
                      <a:pt x="23" y="10"/>
                      <a:pt x="24" y="15"/>
                      <a:pt x="24" y="22"/>
                    </a:cubicBezTo>
                    <a:cubicBezTo>
                      <a:pt x="24" y="30"/>
                      <a:pt x="23" y="35"/>
                      <a:pt x="21" y="37"/>
                    </a:cubicBezTo>
                    <a:close/>
                    <a:moveTo>
                      <a:pt x="21" y="37"/>
                    </a:moveTo>
                    <a:cubicBezTo>
                      <a:pt x="21" y="37"/>
                      <a:pt x="21" y="37"/>
                      <a:pt x="21" y="3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grpSp>
        <p:sp>
          <p:nvSpPr>
            <p:cNvPr id="36" name="Text Placeholder 3">
              <a:extLst>
                <a:ext uri="{FF2B5EF4-FFF2-40B4-BE49-F238E27FC236}">
                  <a16:creationId xmlns:a16="http://schemas.microsoft.com/office/drawing/2014/main" id="{C048DD42-7B01-40E2-B537-48A10829DDD2}"/>
                </a:ext>
              </a:extLst>
            </p:cNvPr>
            <p:cNvSpPr txBox="1">
              <a:spLocks/>
            </p:cNvSpPr>
            <p:nvPr/>
          </p:nvSpPr>
          <p:spPr>
            <a:xfrm>
              <a:off x="558078" y="4603448"/>
              <a:ext cx="2685764" cy="307777"/>
            </a:xfrm>
            <a:prstGeom prst="rect">
              <a:avLst/>
            </a:prstGeom>
            <a:noFill/>
          </p:spPr>
          <p:txBody>
            <a:bodyPr wrap="square" rtlCol="0">
              <a:spAutoFit/>
            </a:bodyPr>
            <a:lstStyle>
              <a:defPPr>
                <a:defRPr lang="zh-CN"/>
              </a:defPPr>
              <a:lvl1pPr algn="ctr">
                <a:defRPr sz="1400">
                  <a:solidFill>
                    <a:schemeClr val="bg1">
                      <a:lumMod val="50000"/>
                    </a:schemeClr>
                  </a:solidFill>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zh-CN" altLang="en-US" dirty="0"/>
                <a:t>对接见证宝的后台引擎开发</a:t>
              </a:r>
              <a:endParaRPr lang="en-US" dirty="0"/>
            </a:p>
          </p:txBody>
        </p:sp>
      </p:grpSp>
      <p:sp>
        <p:nvSpPr>
          <p:cNvPr id="38" name="十字形 37">
            <a:extLst>
              <a:ext uri="{FF2B5EF4-FFF2-40B4-BE49-F238E27FC236}">
                <a16:creationId xmlns:a16="http://schemas.microsoft.com/office/drawing/2014/main" id="{46BAC00D-9512-43F4-A110-4B57FAB288B7}"/>
              </a:ext>
            </a:extLst>
          </p:cNvPr>
          <p:cNvSpPr/>
          <p:nvPr/>
        </p:nvSpPr>
        <p:spPr>
          <a:xfrm>
            <a:off x="5095244" y="2880201"/>
            <a:ext cx="2001511" cy="2001511"/>
          </a:xfrm>
          <a:prstGeom prst="plus">
            <a:avLst>
              <a:gd name="adj" fmla="val 441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7">
            <a:extLst>
              <a:ext uri="{FF2B5EF4-FFF2-40B4-BE49-F238E27FC236}">
                <a16:creationId xmlns:a16="http://schemas.microsoft.com/office/drawing/2014/main" id="{53E93131-C3B9-4F78-9EC0-ECB91103E3C0}"/>
              </a:ext>
            </a:extLst>
          </p:cNvPr>
          <p:cNvSpPr/>
          <p:nvPr/>
        </p:nvSpPr>
        <p:spPr>
          <a:xfrm rot="20458633">
            <a:off x="4485857" y="5471475"/>
            <a:ext cx="3342440"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私有部署、源码移交</a:t>
            </a:r>
          </a:p>
        </p:txBody>
      </p:sp>
      <p:sp>
        <p:nvSpPr>
          <p:cNvPr id="40" name="文本框 39">
            <a:extLst>
              <a:ext uri="{FF2B5EF4-FFF2-40B4-BE49-F238E27FC236}">
                <a16:creationId xmlns:a16="http://schemas.microsoft.com/office/drawing/2014/main" id="{63E30E58-5462-499C-9BB1-D7AD671596C6}"/>
              </a:ext>
            </a:extLst>
          </p:cNvPr>
          <p:cNvSpPr txBox="1"/>
          <p:nvPr/>
        </p:nvSpPr>
        <p:spPr>
          <a:xfrm>
            <a:off x="505096" y="1415826"/>
            <a:ext cx="10676133"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基于已有的平台，为深圳通构建见证宝沉淀资金账户，以及面向用户的移动钱包体系</a:t>
            </a:r>
          </a:p>
        </p:txBody>
      </p:sp>
    </p:spTree>
    <p:extLst>
      <p:ext uri="{BB962C8B-B14F-4D97-AF65-F5344CB8AC3E}">
        <p14:creationId xmlns:p14="http://schemas.microsoft.com/office/powerpoint/2010/main" val="44823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strVal val="4/3*#ppt_w"/>
                                          </p:val>
                                        </p:tav>
                                        <p:tav tm="100000">
                                          <p:val>
                                            <p:strVal val="#ppt_w"/>
                                          </p:val>
                                        </p:tav>
                                      </p:tavLst>
                                    </p:anim>
                                    <p:anim calcmode="lin" valueType="num">
                                      <p:cBhvr>
                                        <p:cTn id="8" dur="500" fill="hold"/>
                                        <p:tgtEl>
                                          <p:spTgt spid="3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90DD320-A634-4FA0-BED3-2BD30B024124}"/>
              </a:ext>
            </a:extLst>
          </p:cNvPr>
          <p:cNvSpPr>
            <a:spLocks noGrp="1"/>
          </p:cNvSpPr>
          <p:nvPr>
            <p:ph sz="quarter" idx="10"/>
          </p:nvPr>
        </p:nvSpPr>
        <p:spPr/>
        <p:txBody>
          <a:bodyPr/>
          <a:lstStyle/>
          <a:p>
            <a:r>
              <a:rPr lang="zh-CN" altLang="en-US" dirty="0"/>
              <a:t>产品与技术支持</a:t>
            </a:r>
          </a:p>
        </p:txBody>
      </p:sp>
      <p:sp>
        <p:nvSpPr>
          <p:cNvPr id="3" name="内容占位符 2">
            <a:extLst>
              <a:ext uri="{FF2B5EF4-FFF2-40B4-BE49-F238E27FC236}">
                <a16:creationId xmlns:a16="http://schemas.microsoft.com/office/drawing/2014/main" id="{7382F2D0-A1A7-4F61-8CFD-F7D2C9565315}"/>
              </a:ext>
            </a:extLst>
          </p:cNvPr>
          <p:cNvSpPr>
            <a:spLocks noGrp="1"/>
          </p:cNvSpPr>
          <p:nvPr>
            <p:ph sz="quarter" idx="11"/>
          </p:nvPr>
        </p:nvSpPr>
        <p:spPr/>
        <p:txBody>
          <a:bodyPr/>
          <a:lstStyle/>
          <a:p>
            <a:r>
              <a:rPr lang="zh-CN" altLang="en-US" dirty="0"/>
              <a:t>产品平台框架的技术支持</a:t>
            </a:r>
          </a:p>
        </p:txBody>
      </p:sp>
      <p:pic>
        <p:nvPicPr>
          <p:cNvPr id="5" name="图片 4">
            <a:extLst>
              <a:ext uri="{FF2B5EF4-FFF2-40B4-BE49-F238E27FC236}">
                <a16:creationId xmlns:a16="http://schemas.microsoft.com/office/drawing/2014/main" id="{1F5A46B8-D87F-4BF3-9555-C1BF07A4A5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097" y="2366957"/>
            <a:ext cx="6260153" cy="3315925"/>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6C779944-6D97-42F3-85CD-B4D96A5A41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4324" y="2219048"/>
            <a:ext cx="2266906" cy="4032069"/>
          </a:xfrm>
          <a:prstGeom prst="rect">
            <a:avLst/>
          </a:prstGeom>
          <a:ln>
            <a:noFill/>
          </a:ln>
          <a:effectLst>
            <a:outerShdw blurRad="292100" dist="139700" dir="2700000" algn="tl" rotWithShape="0">
              <a:srgbClr val="333333">
                <a:alpha val="65000"/>
              </a:srgbClr>
            </a:outerShdw>
          </a:effectLst>
        </p:spPr>
      </p:pic>
      <p:sp>
        <p:nvSpPr>
          <p:cNvPr id="8" name="文本框 7">
            <a:extLst>
              <a:ext uri="{FF2B5EF4-FFF2-40B4-BE49-F238E27FC236}">
                <a16:creationId xmlns:a16="http://schemas.microsoft.com/office/drawing/2014/main" id="{A5328A2A-6452-4703-BCF3-D67A6D7D6EB0}"/>
              </a:ext>
            </a:extLst>
          </p:cNvPr>
          <p:cNvSpPr txBox="1"/>
          <p:nvPr/>
        </p:nvSpPr>
        <p:spPr>
          <a:xfrm>
            <a:off x="1482770" y="5848345"/>
            <a:ext cx="3820749" cy="338554"/>
          </a:xfrm>
          <a:prstGeom prst="rect">
            <a:avLst/>
          </a:prstGeom>
          <a:noFill/>
        </p:spPr>
        <p:txBody>
          <a:bodyPr wrap="square" rtlCol="0">
            <a:spAutoFit/>
          </a:bodyPr>
          <a:lstStyle/>
          <a:p>
            <a:pPr algn="ctr"/>
            <a:r>
              <a:rPr lang="zh-CN" altLang="en-US" sz="1600" dirty="0">
                <a:solidFill>
                  <a:schemeClr val="bg1">
                    <a:lumMod val="50000"/>
                  </a:schemeClr>
                </a:solidFill>
                <a:latin typeface="微软雅黑" panose="020B0503020204020204" pitchFamily="34" charset="-122"/>
                <a:ea typeface="微软雅黑" panose="020B0503020204020204" pitchFamily="34" charset="-122"/>
              </a:rPr>
              <a:t>批量核心</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商业小应用市场</a:t>
            </a:r>
          </a:p>
        </p:txBody>
      </p:sp>
      <p:sp>
        <p:nvSpPr>
          <p:cNvPr id="9" name="文本框 8">
            <a:extLst>
              <a:ext uri="{FF2B5EF4-FFF2-40B4-BE49-F238E27FC236}">
                <a16:creationId xmlns:a16="http://schemas.microsoft.com/office/drawing/2014/main" id="{12CCC2F7-59E3-476A-A0C9-9D90D21F9E57}"/>
              </a:ext>
            </a:extLst>
          </p:cNvPr>
          <p:cNvSpPr txBox="1"/>
          <p:nvPr/>
        </p:nvSpPr>
        <p:spPr>
          <a:xfrm>
            <a:off x="8137402" y="6519446"/>
            <a:ext cx="3820749" cy="338554"/>
          </a:xfrm>
          <a:prstGeom prst="rect">
            <a:avLst/>
          </a:prstGeom>
          <a:noFill/>
        </p:spPr>
        <p:txBody>
          <a:bodyPr wrap="square" rtlCol="0">
            <a:spAutoFit/>
          </a:bodyPr>
          <a:lstStyle/>
          <a:p>
            <a:pPr algn="ctr"/>
            <a:r>
              <a:rPr lang="zh-CN" altLang="en-US" sz="1600" dirty="0">
                <a:solidFill>
                  <a:schemeClr val="bg1">
                    <a:lumMod val="50000"/>
                  </a:schemeClr>
                </a:solidFill>
                <a:latin typeface="微软雅黑" panose="020B0503020204020204" pitchFamily="34" charset="-122"/>
                <a:ea typeface="微软雅黑" panose="020B0503020204020204" pitchFamily="34" charset="-122"/>
              </a:rPr>
              <a:t>手机端小应用容器</a:t>
            </a:r>
          </a:p>
        </p:txBody>
      </p:sp>
      <p:sp>
        <p:nvSpPr>
          <p:cNvPr id="10" name="十字形 9">
            <a:extLst>
              <a:ext uri="{FF2B5EF4-FFF2-40B4-BE49-F238E27FC236}">
                <a16:creationId xmlns:a16="http://schemas.microsoft.com/office/drawing/2014/main" id="{D522E18F-FA72-4509-9309-3D6100E48E60}"/>
              </a:ext>
            </a:extLst>
          </p:cNvPr>
          <p:cNvSpPr/>
          <p:nvPr/>
        </p:nvSpPr>
        <p:spPr>
          <a:xfrm>
            <a:off x="7112986" y="3508281"/>
            <a:ext cx="1453602" cy="1453602"/>
          </a:xfrm>
          <a:prstGeom prst="plus">
            <a:avLst>
              <a:gd name="adj" fmla="val 441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06245964-517F-4BE5-80D6-C6CA1ABFD390}"/>
              </a:ext>
            </a:extLst>
          </p:cNvPr>
          <p:cNvSpPr txBox="1"/>
          <p:nvPr/>
        </p:nvSpPr>
        <p:spPr>
          <a:xfrm>
            <a:off x="505096" y="1415826"/>
            <a:ext cx="10676133" cy="677108"/>
          </a:xfrm>
          <a:prstGeom prst="rect">
            <a:avLst/>
          </a:prstGeom>
          <a:noFill/>
        </p:spPr>
        <p:txBody>
          <a:bodyPr wrap="square" rtlCol="0">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基于陈述的产品框架，在钱包的基础上，为深圳通构建各类</a:t>
            </a:r>
            <a:r>
              <a:rPr lang="zh-CN" altLang="en-US" sz="2000" dirty="0">
                <a:solidFill>
                  <a:srgbClr val="4472C4"/>
                </a:solidFill>
                <a:latin typeface="微软雅黑" panose="020B0503020204020204" pitchFamily="34" charset="-122"/>
                <a:ea typeface="微软雅黑" panose="020B0503020204020204" pitchFamily="34" charset="-122"/>
              </a:rPr>
              <a:t>深圳通所有且专属</a:t>
            </a:r>
            <a:r>
              <a:rPr lang="zh-CN" altLang="en-US" dirty="0">
                <a:solidFill>
                  <a:schemeClr val="bg1">
                    <a:lumMod val="50000"/>
                  </a:schemeClr>
                </a:solidFill>
                <a:latin typeface="微软雅黑" panose="020B0503020204020204" pitchFamily="34" charset="-122"/>
                <a:ea typeface="微软雅黑" panose="020B0503020204020204" pitchFamily="34" charset="-122"/>
              </a:rPr>
              <a:t>的小应用。例如二维码、充值、预付等核心业务。</a:t>
            </a:r>
          </a:p>
        </p:txBody>
      </p:sp>
      <p:sp>
        <p:nvSpPr>
          <p:cNvPr id="12" name="圆角矩形 7">
            <a:extLst>
              <a:ext uri="{FF2B5EF4-FFF2-40B4-BE49-F238E27FC236}">
                <a16:creationId xmlns:a16="http://schemas.microsoft.com/office/drawing/2014/main" id="{BCF7192E-217C-4E8D-9CAF-D5FE1196392E}"/>
              </a:ext>
            </a:extLst>
          </p:cNvPr>
          <p:cNvSpPr/>
          <p:nvPr/>
        </p:nvSpPr>
        <p:spPr>
          <a:xfrm rot="20458633">
            <a:off x="6466181" y="5620207"/>
            <a:ext cx="3342440"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源码移交、省心</a:t>
            </a:r>
          </a:p>
        </p:txBody>
      </p:sp>
      <p:sp>
        <p:nvSpPr>
          <p:cNvPr id="13" name="圆角矩形 7">
            <a:extLst>
              <a:ext uri="{FF2B5EF4-FFF2-40B4-BE49-F238E27FC236}">
                <a16:creationId xmlns:a16="http://schemas.microsoft.com/office/drawing/2014/main" id="{C6339800-099B-4AFA-93DC-8CC4E08F60C6}"/>
              </a:ext>
            </a:extLst>
          </p:cNvPr>
          <p:cNvSpPr/>
          <p:nvPr/>
        </p:nvSpPr>
        <p:spPr>
          <a:xfrm rot="20458633">
            <a:off x="3483888" y="5704845"/>
            <a:ext cx="3342440"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持续迭代</a:t>
            </a:r>
          </a:p>
        </p:txBody>
      </p:sp>
    </p:spTree>
    <p:extLst>
      <p:ext uri="{BB962C8B-B14F-4D97-AF65-F5344CB8AC3E}">
        <p14:creationId xmlns:p14="http://schemas.microsoft.com/office/powerpoint/2010/main" val="335021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strVal val="4/3*#ppt_w"/>
                                          </p:val>
                                        </p:tav>
                                        <p:tav tm="100000">
                                          <p:val>
                                            <p:strVal val="#ppt_w"/>
                                          </p:val>
                                        </p:tav>
                                      </p:tavLst>
                                    </p:anim>
                                    <p:anim calcmode="lin" valueType="num">
                                      <p:cBhvr>
                                        <p:cTn id="8" dur="500" fill="hold"/>
                                        <p:tgtEl>
                                          <p:spTgt spid="13"/>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8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strVal val="4/3*#ppt_w"/>
                                          </p:val>
                                        </p:tav>
                                        <p:tav tm="100000">
                                          <p:val>
                                            <p:strVal val="#ppt_w"/>
                                          </p:val>
                                        </p:tav>
                                      </p:tavLst>
                                    </p:anim>
                                    <p:anim calcmode="lin" valueType="num">
                                      <p:cBhvr>
                                        <p:cTn id="14" dur="500" fill="hold"/>
                                        <p:tgtEl>
                                          <p:spTgt spid="1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469052D-12D2-4BC9-9D92-0C9402C5EABD}"/>
              </a:ext>
            </a:extLst>
          </p:cNvPr>
          <p:cNvSpPr>
            <a:spLocks noGrp="1"/>
          </p:cNvSpPr>
          <p:nvPr>
            <p:ph sz="quarter" idx="10"/>
          </p:nvPr>
        </p:nvSpPr>
        <p:spPr/>
        <p:txBody>
          <a:bodyPr/>
          <a:lstStyle/>
          <a:p>
            <a:r>
              <a:rPr lang="zh-CN" altLang="en-US" dirty="0"/>
              <a:t>基于产品框架的资源导入</a:t>
            </a:r>
          </a:p>
        </p:txBody>
      </p:sp>
      <p:sp>
        <p:nvSpPr>
          <p:cNvPr id="3" name="内容占位符 2">
            <a:extLst>
              <a:ext uri="{FF2B5EF4-FFF2-40B4-BE49-F238E27FC236}">
                <a16:creationId xmlns:a16="http://schemas.microsoft.com/office/drawing/2014/main" id="{9F930E3F-BF63-4D04-8B6D-3390034A9F40}"/>
              </a:ext>
            </a:extLst>
          </p:cNvPr>
          <p:cNvSpPr>
            <a:spLocks noGrp="1"/>
          </p:cNvSpPr>
          <p:nvPr>
            <p:ph sz="quarter" idx="11"/>
          </p:nvPr>
        </p:nvSpPr>
        <p:spPr/>
        <p:txBody>
          <a:bodyPr/>
          <a:lstStyle/>
          <a:p>
            <a:r>
              <a:rPr lang="zh-CN" altLang="en-US" dirty="0"/>
              <a:t>平安系的所有资源，可用于变现</a:t>
            </a:r>
          </a:p>
        </p:txBody>
      </p:sp>
      <p:sp>
        <p:nvSpPr>
          <p:cNvPr id="17" name="Arc 140">
            <a:extLst>
              <a:ext uri="{FF2B5EF4-FFF2-40B4-BE49-F238E27FC236}">
                <a16:creationId xmlns:a16="http://schemas.microsoft.com/office/drawing/2014/main" id="{340473E7-E074-4A06-97A3-07050C1C690F}"/>
              </a:ext>
            </a:extLst>
          </p:cNvPr>
          <p:cNvSpPr/>
          <p:nvPr/>
        </p:nvSpPr>
        <p:spPr>
          <a:xfrm rot="16200000">
            <a:off x="3882588" y="2356721"/>
            <a:ext cx="4461827" cy="4461824"/>
          </a:xfrm>
          <a:prstGeom prst="arc">
            <a:avLst>
              <a:gd name="adj1" fmla="val 16200000"/>
              <a:gd name="adj2" fmla="val 5686778"/>
            </a:avLst>
          </a:prstGeom>
          <a:noFill/>
          <a:ln w="19050" cap="flat" cmpd="sng" algn="ctr">
            <a:solidFill>
              <a:sysClr val="window" lastClr="FFFFFF">
                <a:lumMod val="6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8" name="Oval 142">
            <a:extLst>
              <a:ext uri="{FF2B5EF4-FFF2-40B4-BE49-F238E27FC236}">
                <a16:creationId xmlns:a16="http://schemas.microsoft.com/office/drawing/2014/main" id="{492E50FC-C8DE-4E56-BCC3-C20F0423A6BA}"/>
              </a:ext>
            </a:extLst>
          </p:cNvPr>
          <p:cNvSpPr/>
          <p:nvPr/>
        </p:nvSpPr>
        <p:spPr>
          <a:xfrm rot="16200000">
            <a:off x="3611218" y="4384027"/>
            <a:ext cx="479085" cy="479085"/>
          </a:xfrm>
          <a:prstGeom prst="ellipse">
            <a:avLst/>
          </a:prstGeom>
          <a:solidFill>
            <a:srgbClr val="32D2F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9" name="Oval 143">
            <a:extLst>
              <a:ext uri="{FF2B5EF4-FFF2-40B4-BE49-F238E27FC236}">
                <a16:creationId xmlns:a16="http://schemas.microsoft.com/office/drawing/2014/main" id="{C3F3619A-28A7-40F2-AFB7-8B6FBE0D5B57}"/>
              </a:ext>
            </a:extLst>
          </p:cNvPr>
          <p:cNvSpPr/>
          <p:nvPr/>
        </p:nvSpPr>
        <p:spPr>
          <a:xfrm rot="16200000">
            <a:off x="3992902" y="3120298"/>
            <a:ext cx="479085" cy="479085"/>
          </a:xfrm>
          <a:prstGeom prst="ellipse">
            <a:avLst/>
          </a:prstGeom>
          <a:solidFill>
            <a:srgbClr val="0089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0" name="Oval 144">
            <a:extLst>
              <a:ext uri="{FF2B5EF4-FFF2-40B4-BE49-F238E27FC236}">
                <a16:creationId xmlns:a16="http://schemas.microsoft.com/office/drawing/2014/main" id="{516242C8-F4BC-48AE-BF05-5A6BA6269BA6}"/>
              </a:ext>
            </a:extLst>
          </p:cNvPr>
          <p:cNvSpPr/>
          <p:nvPr/>
        </p:nvSpPr>
        <p:spPr>
          <a:xfrm rot="16200000">
            <a:off x="4878387" y="2409098"/>
            <a:ext cx="479085" cy="479085"/>
          </a:xfrm>
          <a:prstGeom prst="ellipse">
            <a:avLst/>
          </a:prstGeom>
          <a:solidFill>
            <a:srgbClr val="32D2F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1" name="Oval 145">
            <a:extLst>
              <a:ext uri="{FF2B5EF4-FFF2-40B4-BE49-F238E27FC236}">
                <a16:creationId xmlns:a16="http://schemas.microsoft.com/office/drawing/2014/main" id="{DAF6DC90-9756-42D4-A1E5-8DB7A9B2D853}"/>
              </a:ext>
            </a:extLst>
          </p:cNvPr>
          <p:cNvSpPr/>
          <p:nvPr/>
        </p:nvSpPr>
        <p:spPr>
          <a:xfrm rot="16200000">
            <a:off x="6913361" y="2414235"/>
            <a:ext cx="479085" cy="479085"/>
          </a:xfrm>
          <a:prstGeom prst="ellipse">
            <a:avLst/>
          </a:prstGeom>
          <a:solidFill>
            <a:srgbClr val="0089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2" name="Oval 146">
            <a:extLst>
              <a:ext uri="{FF2B5EF4-FFF2-40B4-BE49-F238E27FC236}">
                <a16:creationId xmlns:a16="http://schemas.microsoft.com/office/drawing/2014/main" id="{BDAA6A62-5DDB-4C35-BC3C-57F6AC153D1A}"/>
              </a:ext>
            </a:extLst>
          </p:cNvPr>
          <p:cNvSpPr/>
          <p:nvPr/>
        </p:nvSpPr>
        <p:spPr>
          <a:xfrm rot="16200000">
            <a:off x="7853702" y="3256432"/>
            <a:ext cx="479085" cy="479085"/>
          </a:xfrm>
          <a:prstGeom prst="ellipse">
            <a:avLst/>
          </a:prstGeom>
          <a:solidFill>
            <a:srgbClr val="32D2F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3" name="Oval 148">
            <a:extLst>
              <a:ext uri="{FF2B5EF4-FFF2-40B4-BE49-F238E27FC236}">
                <a16:creationId xmlns:a16="http://schemas.microsoft.com/office/drawing/2014/main" id="{C2690E94-2DA9-466C-BE0D-F64D1811A181}"/>
              </a:ext>
            </a:extLst>
          </p:cNvPr>
          <p:cNvSpPr/>
          <p:nvPr/>
        </p:nvSpPr>
        <p:spPr>
          <a:xfrm rot="16200000">
            <a:off x="8104871" y="4384027"/>
            <a:ext cx="479085" cy="479085"/>
          </a:xfrm>
          <a:prstGeom prst="ellipse">
            <a:avLst/>
          </a:prstGeom>
          <a:solidFill>
            <a:srgbClr val="0089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4" name="TextBox 100">
            <a:extLst>
              <a:ext uri="{FF2B5EF4-FFF2-40B4-BE49-F238E27FC236}">
                <a16:creationId xmlns:a16="http://schemas.microsoft.com/office/drawing/2014/main" id="{12F99EB2-02BC-4C07-9F02-6D21897C3989}"/>
              </a:ext>
            </a:extLst>
          </p:cNvPr>
          <p:cNvSpPr txBox="1"/>
          <p:nvPr/>
        </p:nvSpPr>
        <p:spPr>
          <a:xfrm>
            <a:off x="7418387" y="1934197"/>
            <a:ext cx="3352800" cy="543675"/>
          </a:xfrm>
          <a:prstGeom prst="rect">
            <a:avLst/>
          </a:prstGeom>
          <a:noFill/>
        </p:spPr>
        <p:txBody>
          <a:bodyPr wrap="square" rtlCol="0">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医疗</a:t>
            </a:r>
            <a:br>
              <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b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在线问诊、预约挂号、就医全流程</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5" name="TextBox 101">
            <a:extLst>
              <a:ext uri="{FF2B5EF4-FFF2-40B4-BE49-F238E27FC236}">
                <a16:creationId xmlns:a16="http://schemas.microsoft.com/office/drawing/2014/main" id="{13824102-B6AB-434F-9AB4-8F4E96E15AB7}"/>
              </a:ext>
            </a:extLst>
          </p:cNvPr>
          <p:cNvSpPr txBox="1"/>
          <p:nvPr/>
        </p:nvSpPr>
        <p:spPr>
          <a:xfrm>
            <a:off x="1525588" y="1934197"/>
            <a:ext cx="3333287" cy="543675"/>
          </a:xfrm>
          <a:prstGeom prst="rect">
            <a:avLst/>
          </a:prstGeom>
          <a:noFill/>
        </p:spPr>
        <p:txBody>
          <a:bodyPr wrap="square" rtlCol="0">
            <a:spAutoFit/>
          </a:bodyPr>
          <a:lstStyle/>
          <a:p>
            <a:pPr algn="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信托</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理财、信托、投资</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6" name="TextBox 102">
            <a:extLst>
              <a:ext uri="{FF2B5EF4-FFF2-40B4-BE49-F238E27FC236}">
                <a16:creationId xmlns:a16="http://schemas.microsoft.com/office/drawing/2014/main" id="{781CDE78-40C8-4405-99ED-D68D875645DB}"/>
              </a:ext>
            </a:extLst>
          </p:cNvPr>
          <p:cNvSpPr txBox="1"/>
          <p:nvPr/>
        </p:nvSpPr>
        <p:spPr>
          <a:xfrm>
            <a:off x="611188" y="2984448"/>
            <a:ext cx="3333287" cy="543675"/>
          </a:xfrm>
          <a:prstGeom prst="rect">
            <a:avLst/>
          </a:prstGeom>
          <a:noFill/>
        </p:spPr>
        <p:txBody>
          <a:bodyPr wrap="square" rtlCol="0">
            <a:spAutoFit/>
          </a:bodyPr>
          <a:lstStyle/>
          <a:p>
            <a:pPr algn="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银行</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信用卡、理财</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7" name="TextBox 103">
            <a:extLst>
              <a:ext uri="{FF2B5EF4-FFF2-40B4-BE49-F238E27FC236}">
                <a16:creationId xmlns:a16="http://schemas.microsoft.com/office/drawing/2014/main" id="{F374D82A-2E64-4222-9EC7-CEC25C134FC2}"/>
              </a:ext>
            </a:extLst>
          </p:cNvPr>
          <p:cNvSpPr txBox="1"/>
          <p:nvPr/>
        </p:nvSpPr>
        <p:spPr>
          <a:xfrm>
            <a:off x="213078" y="4250349"/>
            <a:ext cx="3333287" cy="543675"/>
          </a:xfrm>
          <a:prstGeom prst="rect">
            <a:avLst/>
          </a:prstGeom>
          <a:noFill/>
        </p:spPr>
        <p:txBody>
          <a:bodyPr wrap="square" rtlCol="0">
            <a:spAutoFit/>
          </a:bodyPr>
          <a:lstStyle/>
          <a:p>
            <a:pPr algn="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保险</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产险、寿险</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8" name="TextBox 104">
            <a:extLst>
              <a:ext uri="{FF2B5EF4-FFF2-40B4-BE49-F238E27FC236}">
                <a16:creationId xmlns:a16="http://schemas.microsoft.com/office/drawing/2014/main" id="{CB60F6DA-0D2F-4803-9531-E01996E728C8}"/>
              </a:ext>
            </a:extLst>
          </p:cNvPr>
          <p:cNvSpPr txBox="1"/>
          <p:nvPr/>
        </p:nvSpPr>
        <p:spPr>
          <a:xfrm>
            <a:off x="8356563" y="3062272"/>
            <a:ext cx="3352800" cy="543675"/>
          </a:xfrm>
          <a:prstGeom prst="rect">
            <a:avLst/>
          </a:prstGeom>
          <a:noFill/>
        </p:spPr>
        <p:txBody>
          <a:bodyPr wrap="square" rtlCol="0">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汽车</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汽车导购、车辆服务</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9" name="TextBox 105">
            <a:extLst>
              <a:ext uri="{FF2B5EF4-FFF2-40B4-BE49-F238E27FC236}">
                <a16:creationId xmlns:a16="http://schemas.microsoft.com/office/drawing/2014/main" id="{AF49F2A4-24ED-4E73-8825-8F55F5EA14F9}"/>
              </a:ext>
            </a:extLst>
          </p:cNvPr>
          <p:cNvSpPr txBox="1"/>
          <p:nvPr/>
        </p:nvSpPr>
        <p:spPr>
          <a:xfrm>
            <a:off x="8583956" y="4262740"/>
            <a:ext cx="3352800" cy="543675"/>
          </a:xfrm>
          <a:prstGeom prst="rect">
            <a:avLst/>
          </a:prstGeom>
          <a:noFill/>
        </p:spPr>
        <p:txBody>
          <a:bodyPr wrap="square" rtlCol="0">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好房</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买房、租房</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nvGrpSpPr>
          <p:cNvPr id="30" name="组合 29">
            <a:extLst>
              <a:ext uri="{FF2B5EF4-FFF2-40B4-BE49-F238E27FC236}">
                <a16:creationId xmlns:a16="http://schemas.microsoft.com/office/drawing/2014/main" id="{1A9B941E-DD96-4B1F-9252-84405F17E090}"/>
              </a:ext>
            </a:extLst>
          </p:cNvPr>
          <p:cNvGrpSpPr/>
          <p:nvPr/>
        </p:nvGrpSpPr>
        <p:grpSpPr>
          <a:xfrm>
            <a:off x="5040276" y="3790329"/>
            <a:ext cx="2352170" cy="1060468"/>
            <a:chOff x="446828" y="3233722"/>
            <a:chExt cx="2509340" cy="1131327"/>
          </a:xfrm>
        </p:grpSpPr>
        <p:pic>
          <p:nvPicPr>
            <p:cNvPr id="31" name="图片 30">
              <a:extLst>
                <a:ext uri="{FF2B5EF4-FFF2-40B4-BE49-F238E27FC236}">
                  <a16:creationId xmlns:a16="http://schemas.microsoft.com/office/drawing/2014/main" id="{4D733B53-A108-424B-B1C3-1FFB2B147D73}"/>
                </a:ext>
              </a:extLst>
            </p:cNvPr>
            <p:cNvPicPr>
              <a:picLocks noChangeAspect="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l="48847" b="33006"/>
            <a:stretch/>
          </p:blipFill>
          <p:spPr>
            <a:xfrm>
              <a:off x="446828" y="3817309"/>
              <a:ext cx="2509340" cy="547740"/>
            </a:xfrm>
            <a:prstGeom prst="rect">
              <a:avLst/>
            </a:prstGeom>
          </p:spPr>
        </p:pic>
        <p:pic>
          <p:nvPicPr>
            <p:cNvPr id="32" name="图片 31">
              <a:extLst>
                <a:ext uri="{FF2B5EF4-FFF2-40B4-BE49-F238E27FC236}">
                  <a16:creationId xmlns:a16="http://schemas.microsoft.com/office/drawing/2014/main" id="{93182FA6-0351-484E-B48D-ADAE9045A9A8}"/>
                </a:ext>
              </a:extLst>
            </p:cNvPr>
            <p:cNvPicPr>
              <a:picLocks noChangeAspect="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r="54205" b="35472"/>
            <a:stretch/>
          </p:blipFill>
          <p:spPr>
            <a:xfrm>
              <a:off x="578263" y="3233722"/>
              <a:ext cx="2246470" cy="527572"/>
            </a:xfrm>
            <a:prstGeom prst="rect">
              <a:avLst/>
            </a:prstGeom>
          </p:spPr>
        </p:pic>
      </p:grpSp>
      <p:sp>
        <p:nvSpPr>
          <p:cNvPr id="33" name="文本框 32">
            <a:extLst>
              <a:ext uri="{FF2B5EF4-FFF2-40B4-BE49-F238E27FC236}">
                <a16:creationId xmlns:a16="http://schemas.microsoft.com/office/drawing/2014/main" id="{AAFB98CF-EA5C-45DE-AAF4-CA79F4146A69}"/>
              </a:ext>
            </a:extLst>
          </p:cNvPr>
          <p:cNvSpPr txBox="1"/>
          <p:nvPr/>
        </p:nvSpPr>
        <p:spPr>
          <a:xfrm>
            <a:off x="2638697" y="5607739"/>
            <a:ext cx="7158446"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让深圳通能在下一步</a:t>
            </a:r>
            <a:r>
              <a:rPr lang="zh-CN" altLang="en-US" dirty="0">
                <a:solidFill>
                  <a:srgbClr val="4472C4"/>
                </a:solidFill>
                <a:latin typeface="微软雅黑" panose="020B0503020204020204" pitchFamily="34" charset="-122"/>
                <a:ea typeface="微软雅黑" panose="020B0503020204020204" pitchFamily="34" charset="-122"/>
              </a:rPr>
              <a:t>起步时</a:t>
            </a:r>
            <a:r>
              <a:rPr lang="zh-CN" altLang="en-US" dirty="0">
                <a:solidFill>
                  <a:schemeClr val="bg1">
                    <a:lumMod val="50000"/>
                  </a:schemeClr>
                </a:solidFill>
                <a:latin typeface="微软雅黑" panose="020B0503020204020204" pitchFamily="34" charset="-122"/>
                <a:ea typeface="微软雅黑" panose="020B0503020204020204" pitchFamily="34" charset="-122"/>
              </a:rPr>
              <a:t>，就有稳定的变现资源</a:t>
            </a:r>
          </a:p>
        </p:txBody>
      </p:sp>
    </p:spTree>
    <p:extLst>
      <p:ext uri="{BB962C8B-B14F-4D97-AF65-F5344CB8AC3E}">
        <p14:creationId xmlns:p14="http://schemas.microsoft.com/office/powerpoint/2010/main" val="1593850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598BB3C-5401-4F7D-905D-B6CE1FE57B1C}"/>
              </a:ext>
            </a:extLst>
          </p:cNvPr>
          <p:cNvSpPr>
            <a:spLocks noGrp="1"/>
          </p:cNvSpPr>
          <p:nvPr>
            <p:ph sz="quarter" idx="10"/>
          </p:nvPr>
        </p:nvSpPr>
        <p:spPr/>
        <p:txBody>
          <a:bodyPr/>
          <a:lstStyle/>
          <a:p>
            <a:r>
              <a:rPr lang="zh-CN" altLang="en-US" dirty="0"/>
              <a:t>与“我的深圳”的联合运营</a:t>
            </a:r>
          </a:p>
        </p:txBody>
      </p:sp>
      <p:sp>
        <p:nvSpPr>
          <p:cNvPr id="3" name="内容占位符 2">
            <a:extLst>
              <a:ext uri="{FF2B5EF4-FFF2-40B4-BE49-F238E27FC236}">
                <a16:creationId xmlns:a16="http://schemas.microsoft.com/office/drawing/2014/main" id="{588BC43E-D770-4FDE-A0C8-DFC9A33F5900}"/>
              </a:ext>
            </a:extLst>
          </p:cNvPr>
          <p:cNvSpPr>
            <a:spLocks noGrp="1"/>
          </p:cNvSpPr>
          <p:nvPr>
            <p:ph sz="quarter" idx="11"/>
          </p:nvPr>
        </p:nvSpPr>
        <p:spPr/>
        <p:txBody>
          <a:bodyPr/>
          <a:lstStyle/>
          <a:p>
            <a:r>
              <a:rPr lang="zh-CN" altLang="en-US" dirty="0"/>
              <a:t>我的深圳，拉动深圳通二维码的使用人群与场景</a:t>
            </a:r>
          </a:p>
        </p:txBody>
      </p:sp>
      <p:pic>
        <p:nvPicPr>
          <p:cNvPr id="6" name="图片 5">
            <a:extLst>
              <a:ext uri="{FF2B5EF4-FFF2-40B4-BE49-F238E27FC236}">
                <a16:creationId xmlns:a16="http://schemas.microsoft.com/office/drawing/2014/main" id="{6F838015-E373-44BE-922B-A77619476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1216" y="1446028"/>
            <a:ext cx="2771111" cy="4926419"/>
          </a:xfrm>
          <a:prstGeom prst="rect">
            <a:avLst/>
          </a:prstGeom>
          <a:ln>
            <a:noFill/>
          </a:ln>
          <a:effectLst>
            <a:outerShdw blurRad="292100" dist="139700" dir="2700000" algn="tl" rotWithShape="0">
              <a:srgbClr val="333333">
                <a:alpha val="65000"/>
              </a:srgbClr>
            </a:outerShdw>
          </a:effectLst>
        </p:spPr>
      </p:pic>
      <p:sp>
        <p:nvSpPr>
          <p:cNvPr id="7" name="矩形: 圆角 6">
            <a:extLst>
              <a:ext uri="{FF2B5EF4-FFF2-40B4-BE49-F238E27FC236}">
                <a16:creationId xmlns:a16="http://schemas.microsoft.com/office/drawing/2014/main" id="{D7FA6764-8D9F-4473-9652-F6F2C655DDBB}"/>
              </a:ext>
            </a:extLst>
          </p:cNvPr>
          <p:cNvSpPr/>
          <p:nvPr/>
        </p:nvSpPr>
        <p:spPr>
          <a:xfrm>
            <a:off x="758456" y="2394148"/>
            <a:ext cx="2509284" cy="1063256"/>
          </a:xfrm>
          <a:prstGeom prst="roundRect">
            <a:avLst>
              <a:gd name="adj" fmla="val 6667"/>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深圳通的核心系统</a:t>
            </a:r>
          </a:p>
        </p:txBody>
      </p:sp>
      <p:sp>
        <p:nvSpPr>
          <p:cNvPr id="8" name="矩形: 圆角 7">
            <a:extLst>
              <a:ext uri="{FF2B5EF4-FFF2-40B4-BE49-F238E27FC236}">
                <a16:creationId xmlns:a16="http://schemas.microsoft.com/office/drawing/2014/main" id="{ECEDF25A-CE05-4359-AAA5-AB385BDADCA4}"/>
              </a:ext>
            </a:extLst>
          </p:cNvPr>
          <p:cNvSpPr/>
          <p:nvPr/>
        </p:nvSpPr>
        <p:spPr>
          <a:xfrm>
            <a:off x="758456" y="3909237"/>
            <a:ext cx="2509284" cy="1063256"/>
          </a:xfrm>
          <a:prstGeom prst="roundRect">
            <a:avLst>
              <a:gd name="adj" fmla="val 6667"/>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深圳通的用户钱包</a:t>
            </a:r>
          </a:p>
        </p:txBody>
      </p:sp>
      <p:cxnSp>
        <p:nvCxnSpPr>
          <p:cNvPr id="11" name="直接箭头连接符 10">
            <a:extLst>
              <a:ext uri="{FF2B5EF4-FFF2-40B4-BE49-F238E27FC236}">
                <a16:creationId xmlns:a16="http://schemas.microsoft.com/office/drawing/2014/main" id="{67C44D7A-3EAD-4975-AA7B-D971B1C9F524}"/>
              </a:ext>
            </a:extLst>
          </p:cNvPr>
          <p:cNvCxnSpPr>
            <a:cxnSpLocks/>
          </p:cNvCxnSpPr>
          <p:nvPr/>
        </p:nvCxnSpPr>
        <p:spPr>
          <a:xfrm>
            <a:off x="3267740" y="2904511"/>
            <a:ext cx="1226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8089EA9-8754-4116-9A90-9FA961F4E918}"/>
              </a:ext>
            </a:extLst>
          </p:cNvPr>
          <p:cNvSpPr txBox="1"/>
          <p:nvPr/>
        </p:nvSpPr>
        <p:spPr>
          <a:xfrm>
            <a:off x="3203943" y="2522164"/>
            <a:ext cx="985284"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拉码</a:t>
            </a:r>
          </a:p>
        </p:txBody>
      </p:sp>
      <p:cxnSp>
        <p:nvCxnSpPr>
          <p:cNvPr id="15" name="直接箭头连接符 14">
            <a:extLst>
              <a:ext uri="{FF2B5EF4-FFF2-40B4-BE49-F238E27FC236}">
                <a16:creationId xmlns:a16="http://schemas.microsoft.com/office/drawing/2014/main" id="{DD2CFB3B-7B11-4C88-AB0A-16EA4681FE26}"/>
              </a:ext>
            </a:extLst>
          </p:cNvPr>
          <p:cNvCxnSpPr>
            <a:cxnSpLocks/>
          </p:cNvCxnSpPr>
          <p:nvPr/>
        </p:nvCxnSpPr>
        <p:spPr>
          <a:xfrm>
            <a:off x="3267740" y="4444409"/>
            <a:ext cx="1226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CAE7950-02A0-497D-B902-8202A7029B0A}"/>
              </a:ext>
            </a:extLst>
          </p:cNvPr>
          <p:cNvSpPr txBox="1"/>
          <p:nvPr/>
        </p:nvSpPr>
        <p:spPr>
          <a:xfrm>
            <a:off x="3203943" y="3991832"/>
            <a:ext cx="985284"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扣费</a:t>
            </a:r>
          </a:p>
        </p:txBody>
      </p:sp>
      <p:grpSp>
        <p:nvGrpSpPr>
          <p:cNvPr id="23" name="组合 22">
            <a:extLst>
              <a:ext uri="{FF2B5EF4-FFF2-40B4-BE49-F238E27FC236}">
                <a16:creationId xmlns:a16="http://schemas.microsoft.com/office/drawing/2014/main" id="{C0ED303F-3C2D-40E5-B581-4D4575C23F8E}"/>
              </a:ext>
            </a:extLst>
          </p:cNvPr>
          <p:cNvGrpSpPr/>
          <p:nvPr/>
        </p:nvGrpSpPr>
        <p:grpSpPr>
          <a:xfrm>
            <a:off x="6046382" y="2806996"/>
            <a:ext cx="460745" cy="517450"/>
            <a:chOff x="5550195" y="2799908"/>
            <a:chExt cx="460745" cy="517450"/>
          </a:xfrm>
        </p:grpSpPr>
        <p:pic>
          <p:nvPicPr>
            <p:cNvPr id="1026" name="Picture 2" descr="https://timgsa.baidu.com/timg?image&amp;quality=80&amp;size=b9999_10000&amp;sec=1537639592846&amp;di=167e7a240a10f3c7cd3b32b89c98e9d2&amp;imgtype=0&amp;src=http%3A%2F%2Fpic29.photophoto.cn%2F20131108%2F0007019975055509_b.jpg">
              <a:extLst>
                <a:ext uri="{FF2B5EF4-FFF2-40B4-BE49-F238E27FC236}">
                  <a16:creationId xmlns:a16="http://schemas.microsoft.com/office/drawing/2014/main" id="{7278E82E-4677-45FF-956F-CA8157A79EB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69" t="14430" r="59520" b="22080"/>
            <a:stretch/>
          </p:blipFill>
          <p:spPr bwMode="auto">
            <a:xfrm>
              <a:off x="5631712" y="2799908"/>
              <a:ext cx="290623" cy="361796"/>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id="{F7F21068-9A77-4490-ABA1-269476F138DF}"/>
                </a:ext>
              </a:extLst>
            </p:cNvPr>
            <p:cNvSpPr/>
            <p:nvPr/>
          </p:nvSpPr>
          <p:spPr>
            <a:xfrm>
              <a:off x="5550195" y="3161704"/>
              <a:ext cx="460745" cy="1556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dirty="0">
                  <a:solidFill>
                    <a:schemeClr val="tx1"/>
                  </a:solidFill>
                  <a:latin typeface="微软雅黑" panose="020B0503020204020204" pitchFamily="34" charset="-122"/>
                  <a:ea typeface="微软雅黑" panose="020B0503020204020204" pitchFamily="34" charset="-122"/>
                </a:rPr>
                <a:t>深圳通</a:t>
              </a:r>
            </a:p>
          </p:txBody>
        </p:sp>
      </p:grpSp>
      <p:pic>
        <p:nvPicPr>
          <p:cNvPr id="20" name="图片 19">
            <a:extLst>
              <a:ext uri="{FF2B5EF4-FFF2-40B4-BE49-F238E27FC236}">
                <a16:creationId xmlns:a16="http://schemas.microsoft.com/office/drawing/2014/main" id="{EAD4E2DA-F027-4503-B77E-5298658484A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5840"/>
          <a:stretch/>
        </p:blipFill>
        <p:spPr>
          <a:xfrm>
            <a:off x="8551540" y="1446028"/>
            <a:ext cx="2577203" cy="4988178"/>
          </a:xfrm>
          <a:prstGeom prst="rect">
            <a:avLst/>
          </a:prstGeom>
          <a:ln>
            <a:noFill/>
          </a:ln>
          <a:effectLst>
            <a:outerShdw blurRad="292100" dist="139700" dir="2700000" algn="tl" rotWithShape="0">
              <a:srgbClr val="333333">
                <a:alpha val="65000"/>
              </a:srgbClr>
            </a:outerShdw>
          </a:effectLst>
        </p:spPr>
      </p:pic>
      <p:sp>
        <p:nvSpPr>
          <p:cNvPr id="21" name="文本框 20">
            <a:extLst>
              <a:ext uri="{FF2B5EF4-FFF2-40B4-BE49-F238E27FC236}">
                <a16:creationId xmlns:a16="http://schemas.microsoft.com/office/drawing/2014/main" id="{9B644783-A425-45BA-94B5-C01E1E3CDD60}"/>
              </a:ext>
            </a:extLst>
          </p:cNvPr>
          <p:cNvSpPr txBox="1"/>
          <p:nvPr/>
        </p:nvSpPr>
        <p:spPr>
          <a:xfrm>
            <a:off x="616688" y="5567503"/>
            <a:ext cx="3693041" cy="954107"/>
          </a:xfrm>
          <a:prstGeom prst="rect">
            <a:avLst/>
          </a:prstGeom>
          <a:noFill/>
        </p:spPr>
        <p:txBody>
          <a:bodyPr wrap="square" rtlCol="0">
            <a:spAutoFit/>
          </a:bodyPr>
          <a:lstStyle/>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深圳通乘车二维码以“</a:t>
            </a:r>
            <a:r>
              <a:rPr lang="zh-CN" altLang="en-US" sz="2000" b="1" dirty="0">
                <a:solidFill>
                  <a:srgbClr val="4472C4"/>
                </a:solidFill>
                <a:latin typeface="微软雅黑" panose="020B0503020204020204" pitchFamily="34" charset="-122"/>
                <a:ea typeface="微软雅黑" panose="020B0503020204020204" pitchFamily="34" charset="-122"/>
              </a:rPr>
              <a:t>小应用</a:t>
            </a:r>
            <a:r>
              <a:rPr lang="zh-CN" altLang="en-US" dirty="0">
                <a:solidFill>
                  <a:schemeClr val="bg1">
                    <a:lumMod val="50000"/>
                  </a:schemeClr>
                </a:solidFill>
                <a:latin typeface="微软雅黑" panose="020B0503020204020204" pitchFamily="34" charset="-122"/>
                <a:ea typeface="微软雅黑" panose="020B0503020204020204" pitchFamily="34" charset="-122"/>
              </a:rPr>
              <a:t>”的方式，进入“我的深圳”</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二维码、支付过程，深圳通均可控</a:t>
            </a:r>
          </a:p>
        </p:txBody>
      </p:sp>
      <p:sp>
        <p:nvSpPr>
          <p:cNvPr id="22" name="矩形 21">
            <a:extLst>
              <a:ext uri="{FF2B5EF4-FFF2-40B4-BE49-F238E27FC236}">
                <a16:creationId xmlns:a16="http://schemas.microsoft.com/office/drawing/2014/main" id="{E5265E41-7BDE-4946-98AF-C63CD83A1EF8}"/>
              </a:ext>
            </a:extLst>
          </p:cNvPr>
          <p:cNvSpPr/>
          <p:nvPr/>
        </p:nvSpPr>
        <p:spPr>
          <a:xfrm>
            <a:off x="4125430" y="2643963"/>
            <a:ext cx="496409" cy="2062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小应用</a:t>
            </a:r>
          </a:p>
        </p:txBody>
      </p:sp>
      <p:cxnSp>
        <p:nvCxnSpPr>
          <p:cNvPr id="25" name="直接箭头连接符 24">
            <a:extLst>
              <a:ext uri="{FF2B5EF4-FFF2-40B4-BE49-F238E27FC236}">
                <a16:creationId xmlns:a16="http://schemas.microsoft.com/office/drawing/2014/main" id="{138FD9DB-8CF1-42B9-AECE-A011662E5695}"/>
              </a:ext>
            </a:extLst>
          </p:cNvPr>
          <p:cNvCxnSpPr/>
          <p:nvPr/>
        </p:nvCxnSpPr>
        <p:spPr>
          <a:xfrm>
            <a:off x="4621839" y="2987894"/>
            <a:ext cx="1424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562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s://timgsa.baidu.com/timg?image&amp;quality=80&amp;size=b9999_10000&amp;sec=1535906189080&amp;di=43354156bfa7b2237da3fb86d8a34ebc&amp;imgtype=0&amp;src=http%3A%2F%2F5b0988e595225.cdn.sohucs.com%2Fimages%2F20180105%2F4db5791d106a400b9023d07aed359bb1.jpg">
            <a:extLst>
              <a:ext uri="{FF2B5EF4-FFF2-40B4-BE49-F238E27FC236}">
                <a16:creationId xmlns:a16="http://schemas.microsoft.com/office/drawing/2014/main" id="{63ABF86E-58B4-4AE6-BF32-3A3C613CEE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215"/>
          <a:stretch/>
        </p:blipFill>
        <p:spPr bwMode="auto">
          <a:xfrm>
            <a:off x="2706854" y="3429000"/>
            <a:ext cx="6778292" cy="29897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3" name="矩形 2">
            <a:extLst>
              <a:ext uri="{FF2B5EF4-FFF2-40B4-BE49-F238E27FC236}">
                <a16:creationId xmlns:a16="http://schemas.microsoft.com/office/drawing/2014/main" id="{0EFB3419-BFAE-41A1-AF3F-98945EE20B0C}"/>
              </a:ext>
            </a:extLst>
          </p:cNvPr>
          <p:cNvSpPr/>
          <p:nvPr/>
        </p:nvSpPr>
        <p:spPr>
          <a:xfrm>
            <a:off x="3541978" y="2209246"/>
            <a:ext cx="5745484" cy="646331"/>
          </a:xfrm>
          <a:prstGeom prst="rect">
            <a:avLst/>
          </a:prstGeom>
        </p:spPr>
        <p:txBody>
          <a:bodyPr wrap="none">
            <a:spAutoFit/>
          </a:bodyPr>
          <a:lstStyle/>
          <a:p>
            <a:r>
              <a:rPr lang="zh-CN" altLang="en-US" sz="3600" b="1" dirty="0">
                <a:solidFill>
                  <a:srgbClr val="4472C4"/>
                </a:solidFill>
                <a:latin typeface="微软雅黑" panose="020B0503020204020204" pitchFamily="34" charset="-122"/>
                <a:ea typeface="微软雅黑" panose="020B0503020204020204" pitchFamily="34" charset="-122"/>
              </a:rPr>
              <a:t>科技</a:t>
            </a:r>
            <a:r>
              <a:rPr lang="zh-CN" altLang="en-US" sz="3200" b="1" dirty="0">
                <a:solidFill>
                  <a:schemeClr val="bg1">
                    <a:lumMod val="50000"/>
                  </a:schemeClr>
                </a:solidFill>
                <a:latin typeface="微软雅黑" panose="020B0503020204020204" pitchFamily="34" charset="-122"/>
                <a:ea typeface="微软雅黑" panose="020B0503020204020204" pitchFamily="34" charset="-122"/>
              </a:rPr>
              <a:t>引领金融，金融服务</a:t>
            </a:r>
            <a:r>
              <a:rPr lang="zh-CN" altLang="en-US" sz="3600" b="1" dirty="0">
                <a:solidFill>
                  <a:srgbClr val="4472C4"/>
                </a:solidFill>
                <a:latin typeface="微软雅黑" panose="020B0503020204020204" pitchFamily="34" charset="-122"/>
                <a:ea typeface="微软雅黑" panose="020B0503020204020204" pitchFamily="34" charset="-122"/>
              </a:rPr>
              <a:t>生活</a:t>
            </a:r>
            <a:endParaRPr lang="zh-CN" altLang="en-US" sz="3200" b="1" dirty="0">
              <a:solidFill>
                <a:srgbClr val="4472C4"/>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32FD6424-FE9E-4AA8-98DE-C73D8E160565}"/>
              </a:ext>
            </a:extLst>
          </p:cNvPr>
          <p:cNvSpPr/>
          <p:nvPr/>
        </p:nvSpPr>
        <p:spPr>
          <a:xfrm>
            <a:off x="3541978" y="1351536"/>
            <a:ext cx="8392041" cy="584775"/>
          </a:xfrm>
          <a:prstGeom prst="rect">
            <a:avLst/>
          </a:prstGeom>
        </p:spPr>
        <p:txBody>
          <a:bodyPr wrap="none">
            <a:spAutoFit/>
          </a:bodyPr>
          <a:lstStyle/>
          <a:p>
            <a:r>
              <a:rPr lang="zh-CN" altLang="en-US" sz="3200" b="1" dirty="0">
                <a:solidFill>
                  <a:schemeClr val="bg1">
                    <a:lumMod val="50000"/>
                  </a:schemeClr>
                </a:solidFill>
                <a:latin typeface="微软雅黑" panose="020B0503020204020204" pitchFamily="34" charset="-122"/>
                <a:ea typeface="微软雅黑" panose="020B0503020204020204" pitchFamily="34" charset="-122"/>
              </a:rPr>
              <a:t>单一产险、综合金融、金融科技的转型与跨越</a:t>
            </a:r>
          </a:p>
        </p:txBody>
      </p:sp>
      <p:sp>
        <p:nvSpPr>
          <p:cNvPr id="5" name="文本框 4">
            <a:extLst>
              <a:ext uri="{FF2B5EF4-FFF2-40B4-BE49-F238E27FC236}">
                <a16:creationId xmlns:a16="http://schemas.microsoft.com/office/drawing/2014/main" id="{C227039F-F89F-48A7-BC76-A1820DD5F7C1}"/>
              </a:ext>
            </a:extLst>
          </p:cNvPr>
          <p:cNvSpPr txBox="1"/>
          <p:nvPr/>
        </p:nvSpPr>
        <p:spPr>
          <a:xfrm>
            <a:off x="257981" y="1007560"/>
            <a:ext cx="3331395" cy="2215991"/>
          </a:xfrm>
          <a:prstGeom prst="rect">
            <a:avLst/>
          </a:prstGeom>
          <a:noFill/>
        </p:spPr>
        <p:txBody>
          <a:bodyPr wrap="square" rtlCol="0">
            <a:spAutoFit/>
          </a:bodyPr>
          <a:lstStyle/>
          <a:p>
            <a:pPr algn="ctr"/>
            <a:r>
              <a:rPr lang="en-US" altLang="zh-CN" sz="13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a:t>
            </a:r>
            <a:endParaRPr lang="zh-CN" altLang="en-US" sz="13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8A28846D-CC00-4795-B6DD-FA661E691212}"/>
              </a:ext>
            </a:extLst>
          </p:cNvPr>
          <p:cNvSpPr txBox="1"/>
          <p:nvPr/>
        </p:nvSpPr>
        <p:spPr>
          <a:xfrm>
            <a:off x="173861" y="590747"/>
            <a:ext cx="2417379" cy="646331"/>
          </a:xfrm>
          <a:prstGeom prst="rect">
            <a:avLst/>
          </a:prstGeom>
          <a:noFill/>
        </p:spPr>
        <p:txBody>
          <a:bodyPr wrap="square" rtlCol="0">
            <a:spAutoFit/>
          </a:bodyPr>
          <a:lstStyle/>
          <a:p>
            <a:pPr algn="ctr"/>
            <a:r>
              <a:rPr lang="en-US" altLang="zh-CN" sz="3600" i="1" dirty="0">
                <a:solidFill>
                  <a:srgbClr val="4472C4"/>
                </a:solidFill>
                <a:latin typeface="微软雅黑" panose="020B0503020204020204" pitchFamily="34" charset="-122"/>
                <a:ea typeface="微软雅黑" panose="020B0503020204020204" pitchFamily="34" charset="-122"/>
              </a:rPr>
              <a:t>Last</a:t>
            </a:r>
            <a:endParaRPr lang="zh-CN" altLang="en-US" sz="3600" i="1" dirty="0">
              <a:solidFill>
                <a:srgbClr val="4472C4"/>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86C864FF-B37F-42E9-96BE-2DDDE9497C3F}"/>
              </a:ext>
            </a:extLst>
          </p:cNvPr>
          <p:cNvSpPr txBox="1"/>
          <p:nvPr/>
        </p:nvSpPr>
        <p:spPr>
          <a:xfrm>
            <a:off x="995608" y="2770450"/>
            <a:ext cx="2417379" cy="646331"/>
          </a:xfrm>
          <a:prstGeom prst="rect">
            <a:avLst/>
          </a:prstGeom>
          <a:noFill/>
        </p:spPr>
        <p:txBody>
          <a:bodyPr wrap="square" rtlCol="0">
            <a:spAutoFit/>
          </a:bodyPr>
          <a:lstStyle/>
          <a:p>
            <a:pPr algn="ctr"/>
            <a:r>
              <a:rPr lang="en-US" altLang="zh-CN" sz="3600" i="1" dirty="0">
                <a:solidFill>
                  <a:srgbClr val="4472C4"/>
                </a:solidFill>
                <a:latin typeface="微软雅黑" panose="020B0503020204020204" pitchFamily="34" charset="-122"/>
                <a:ea typeface="微软雅黑" panose="020B0503020204020204" pitchFamily="34" charset="-122"/>
              </a:rPr>
              <a:t>Years</a:t>
            </a:r>
            <a:endParaRPr lang="zh-CN" altLang="en-US" sz="3600" i="1" dirty="0">
              <a:solidFill>
                <a:srgbClr val="4472C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9063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598BB3C-5401-4F7D-905D-B6CE1FE57B1C}"/>
              </a:ext>
            </a:extLst>
          </p:cNvPr>
          <p:cNvSpPr>
            <a:spLocks noGrp="1"/>
          </p:cNvSpPr>
          <p:nvPr>
            <p:ph sz="quarter" idx="10"/>
          </p:nvPr>
        </p:nvSpPr>
        <p:spPr/>
        <p:txBody>
          <a:bodyPr/>
          <a:lstStyle/>
          <a:p>
            <a:r>
              <a:rPr lang="zh-CN" altLang="en-US" dirty="0"/>
              <a:t>与“我的深圳”的联合运营</a:t>
            </a:r>
          </a:p>
        </p:txBody>
      </p:sp>
      <p:sp>
        <p:nvSpPr>
          <p:cNvPr id="3" name="内容占位符 2">
            <a:extLst>
              <a:ext uri="{FF2B5EF4-FFF2-40B4-BE49-F238E27FC236}">
                <a16:creationId xmlns:a16="http://schemas.microsoft.com/office/drawing/2014/main" id="{588BC43E-D770-4FDE-A0C8-DFC9A33F5900}"/>
              </a:ext>
            </a:extLst>
          </p:cNvPr>
          <p:cNvSpPr>
            <a:spLocks noGrp="1"/>
          </p:cNvSpPr>
          <p:nvPr>
            <p:ph sz="quarter" idx="11"/>
          </p:nvPr>
        </p:nvSpPr>
        <p:spPr/>
        <p:txBody>
          <a:bodyPr/>
          <a:lstStyle/>
          <a:p>
            <a:r>
              <a:rPr lang="zh-CN" altLang="en-US" dirty="0"/>
              <a:t>运营活动，通过“我的深圳”深圳通小应用首次充值，平安补贴</a:t>
            </a:r>
          </a:p>
        </p:txBody>
      </p:sp>
      <p:sp>
        <p:nvSpPr>
          <p:cNvPr id="4" name="文本框 3">
            <a:extLst>
              <a:ext uri="{FF2B5EF4-FFF2-40B4-BE49-F238E27FC236}">
                <a16:creationId xmlns:a16="http://schemas.microsoft.com/office/drawing/2014/main" id="{1B065123-3C5C-4141-9644-984DDBCE848B}"/>
              </a:ext>
            </a:extLst>
          </p:cNvPr>
          <p:cNvSpPr txBox="1"/>
          <p:nvPr/>
        </p:nvSpPr>
        <p:spPr>
          <a:xfrm>
            <a:off x="725510" y="2247364"/>
            <a:ext cx="10740981" cy="1200329"/>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例如</a:t>
            </a:r>
            <a:r>
              <a:rPr lang="zh-CN" altLang="en-US" sz="7200" dirty="0">
                <a:latin typeface="微软雅黑" panose="020B0503020204020204" pitchFamily="34" charset="-122"/>
                <a:ea typeface="微软雅黑" panose="020B0503020204020204" pitchFamily="34" charset="-122"/>
              </a:rPr>
              <a:t>充</a:t>
            </a:r>
            <a:r>
              <a:rPr lang="en-US" altLang="zh-CN" sz="7200" dirty="0">
                <a:latin typeface="微软雅黑" panose="020B0503020204020204" pitchFamily="34" charset="-122"/>
                <a:ea typeface="微软雅黑" panose="020B0503020204020204" pitchFamily="34" charset="-122"/>
              </a:rPr>
              <a:t>100</a:t>
            </a:r>
            <a:r>
              <a:rPr lang="zh-CN" altLang="en-US" sz="7200" dirty="0">
                <a:latin typeface="微软雅黑" panose="020B0503020204020204" pitchFamily="34" charset="-122"/>
                <a:ea typeface="微软雅黑" panose="020B0503020204020204" pitchFamily="34" charset="-122"/>
              </a:rPr>
              <a:t>送</a:t>
            </a:r>
            <a:r>
              <a:rPr lang="en-US" altLang="zh-CN" sz="7200" dirty="0">
                <a:latin typeface="微软雅黑" panose="020B0503020204020204" pitchFamily="34" charset="-122"/>
                <a:ea typeface="微软雅黑" panose="020B0503020204020204" pitchFamily="34" charset="-122"/>
              </a:rPr>
              <a:t>10</a:t>
            </a:r>
            <a:r>
              <a:rPr lang="zh-CN" altLang="en-US" sz="7200" dirty="0">
                <a:latin typeface="微软雅黑" panose="020B0503020204020204" pitchFamily="34" charset="-122"/>
                <a:ea typeface="微软雅黑" panose="020B0503020204020204" pitchFamily="34" charset="-122"/>
              </a:rPr>
              <a:t>元</a:t>
            </a:r>
            <a:endParaRPr lang="zh-CN" altLang="en-US" sz="4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4E3A3BAE-7509-46D6-A3D8-C9FF595CE335}"/>
              </a:ext>
            </a:extLst>
          </p:cNvPr>
          <p:cNvSpPr txBox="1"/>
          <p:nvPr/>
        </p:nvSpPr>
        <p:spPr>
          <a:xfrm>
            <a:off x="2332150" y="3561008"/>
            <a:ext cx="7527701" cy="874407"/>
          </a:xfrm>
          <a:prstGeom prst="rect">
            <a:avLst/>
          </a:prstGeom>
          <a:noFill/>
        </p:spPr>
        <p:txBody>
          <a:bodyPr wrap="square" rtlCol="0">
            <a:spAutoFit/>
          </a:bodyPr>
          <a:lstStyle/>
          <a:p>
            <a:pPr algn="ct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“我的深圳”不定期的运营活动</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拉动用户积极性，完成预付费充值。充值金额进入深圳通见证企业账户</a:t>
            </a:r>
          </a:p>
        </p:txBody>
      </p:sp>
    </p:spTree>
    <p:extLst>
      <p:ext uri="{BB962C8B-B14F-4D97-AF65-F5344CB8AC3E}">
        <p14:creationId xmlns:p14="http://schemas.microsoft.com/office/powerpoint/2010/main" val="426798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598BB3C-5401-4F7D-905D-B6CE1FE57B1C}"/>
              </a:ext>
            </a:extLst>
          </p:cNvPr>
          <p:cNvSpPr>
            <a:spLocks noGrp="1"/>
          </p:cNvSpPr>
          <p:nvPr>
            <p:ph sz="quarter" idx="10"/>
          </p:nvPr>
        </p:nvSpPr>
        <p:spPr/>
        <p:txBody>
          <a:bodyPr/>
          <a:lstStyle/>
          <a:p>
            <a:r>
              <a:rPr lang="zh-CN" altLang="en-US" dirty="0"/>
              <a:t>与“我的深圳”的联合运营</a:t>
            </a:r>
          </a:p>
        </p:txBody>
      </p:sp>
      <p:sp>
        <p:nvSpPr>
          <p:cNvPr id="3" name="内容占位符 2">
            <a:extLst>
              <a:ext uri="{FF2B5EF4-FFF2-40B4-BE49-F238E27FC236}">
                <a16:creationId xmlns:a16="http://schemas.microsoft.com/office/drawing/2014/main" id="{588BC43E-D770-4FDE-A0C8-DFC9A33F5900}"/>
              </a:ext>
            </a:extLst>
          </p:cNvPr>
          <p:cNvSpPr>
            <a:spLocks noGrp="1"/>
          </p:cNvSpPr>
          <p:nvPr>
            <p:ph sz="quarter" idx="11"/>
          </p:nvPr>
        </p:nvSpPr>
        <p:spPr/>
        <p:txBody>
          <a:bodyPr/>
          <a:lstStyle/>
          <a:p>
            <a:r>
              <a:rPr lang="zh-CN" altLang="en-US" dirty="0"/>
              <a:t>通过我的深圳，获得更多的支付应用场景</a:t>
            </a:r>
          </a:p>
        </p:txBody>
      </p:sp>
      <p:pic>
        <p:nvPicPr>
          <p:cNvPr id="5" name="图片 4">
            <a:extLst>
              <a:ext uri="{FF2B5EF4-FFF2-40B4-BE49-F238E27FC236}">
                <a16:creationId xmlns:a16="http://schemas.microsoft.com/office/drawing/2014/main" id="{299A03DE-5664-4773-A72A-51865CDAB4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7039" y="1535407"/>
            <a:ext cx="2599661" cy="4621619"/>
          </a:xfrm>
          <a:prstGeom prst="rect">
            <a:avLst/>
          </a:prstGeom>
          <a:ln>
            <a:noFill/>
          </a:ln>
          <a:effectLst>
            <a:outerShdw blurRad="292100" dist="139700" dir="2700000" algn="tl" rotWithShape="0">
              <a:srgbClr val="333333">
                <a:alpha val="65000"/>
              </a:srgbClr>
            </a:outerShdw>
          </a:effectLst>
        </p:spPr>
      </p:pic>
      <p:sp>
        <p:nvSpPr>
          <p:cNvPr id="9" name="文本框 8">
            <a:extLst>
              <a:ext uri="{FF2B5EF4-FFF2-40B4-BE49-F238E27FC236}">
                <a16:creationId xmlns:a16="http://schemas.microsoft.com/office/drawing/2014/main" id="{8C10B069-C2B6-4B81-BC9E-4EB419D17625}"/>
              </a:ext>
            </a:extLst>
          </p:cNvPr>
          <p:cNvSpPr txBox="1"/>
          <p:nvPr/>
        </p:nvSpPr>
        <p:spPr>
          <a:xfrm>
            <a:off x="5328864" y="4685201"/>
            <a:ext cx="5110717" cy="646331"/>
          </a:xfrm>
          <a:prstGeom prst="rect">
            <a:avLst/>
          </a:prstGeom>
          <a:noFill/>
        </p:spPr>
        <p:txBody>
          <a:bodyPr wrap="square" rtlCol="0">
            <a:spAutoFit/>
          </a:bodyPr>
          <a:lstStyle/>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我的深圳中，所有支付类的场景，均把深圳通用户钱包余额支付，作为一个支付选项</a:t>
            </a:r>
          </a:p>
        </p:txBody>
      </p:sp>
      <p:grpSp>
        <p:nvGrpSpPr>
          <p:cNvPr id="12" name="组合 11">
            <a:extLst>
              <a:ext uri="{FF2B5EF4-FFF2-40B4-BE49-F238E27FC236}">
                <a16:creationId xmlns:a16="http://schemas.microsoft.com/office/drawing/2014/main" id="{908763DE-5802-409B-AB3E-0B02ABF29CE2}"/>
              </a:ext>
            </a:extLst>
          </p:cNvPr>
          <p:cNvGrpSpPr/>
          <p:nvPr/>
        </p:nvGrpSpPr>
        <p:grpSpPr>
          <a:xfrm>
            <a:off x="4958337" y="1593947"/>
            <a:ext cx="2599662" cy="1829670"/>
            <a:chOff x="5337781" y="2311213"/>
            <a:chExt cx="2599662" cy="1829670"/>
          </a:xfrm>
        </p:grpSpPr>
        <p:pic>
          <p:nvPicPr>
            <p:cNvPr id="6" name="图片 5">
              <a:extLst>
                <a:ext uri="{FF2B5EF4-FFF2-40B4-BE49-F238E27FC236}">
                  <a16:creationId xmlns:a16="http://schemas.microsoft.com/office/drawing/2014/main" id="{4CA4885C-F6E4-450D-924B-02C9050AD46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3976" b="6434"/>
            <a:stretch/>
          </p:blipFill>
          <p:spPr>
            <a:xfrm>
              <a:off x="5337782" y="2311213"/>
              <a:ext cx="2599661" cy="1829670"/>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79AE175E-9CAA-4759-901A-C135D1BE20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3188" b="20525"/>
            <a:stretch/>
          </p:blipFill>
          <p:spPr>
            <a:xfrm>
              <a:off x="5337781" y="3093547"/>
              <a:ext cx="2599661" cy="752669"/>
            </a:xfrm>
            <a:prstGeom prst="rect">
              <a:avLst/>
            </a:prstGeom>
          </p:spPr>
        </p:pic>
        <p:pic>
          <p:nvPicPr>
            <p:cNvPr id="10" name="Picture 2" descr="https://timgsa.baidu.com/timg?image&amp;quality=80&amp;size=b9999_10000&amp;sec=1537639592846&amp;di=167e7a240a10f3c7cd3b32b89c98e9d2&amp;imgtype=0&amp;src=http%3A%2F%2Fpic29.photophoto.cn%2F20131108%2F0007019975055509_b.jpg">
              <a:extLst>
                <a:ext uri="{FF2B5EF4-FFF2-40B4-BE49-F238E27FC236}">
                  <a16:creationId xmlns:a16="http://schemas.microsoft.com/office/drawing/2014/main" id="{C7DCF04C-662E-4028-8F0A-529771D33A4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69" t="14430" r="59520" b="22080"/>
            <a:stretch/>
          </p:blipFill>
          <p:spPr bwMode="auto">
            <a:xfrm>
              <a:off x="5418772" y="2793801"/>
              <a:ext cx="216917" cy="27004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813ED78C-E04D-4D0A-AF22-FBD2E3824E6D}"/>
                </a:ext>
              </a:extLst>
            </p:cNvPr>
            <p:cNvSpPr/>
            <p:nvPr/>
          </p:nvSpPr>
          <p:spPr>
            <a:xfrm>
              <a:off x="5654480" y="2842153"/>
              <a:ext cx="750520" cy="2216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800" dirty="0">
                  <a:solidFill>
                    <a:schemeClr val="tx1"/>
                  </a:solidFill>
                  <a:latin typeface="微软雅黑" panose="020B0503020204020204" pitchFamily="34" charset="-122"/>
                  <a:ea typeface="微软雅黑" panose="020B0503020204020204" pitchFamily="34" charset="-122"/>
                </a:rPr>
                <a:t>深圳通钱包</a:t>
              </a:r>
            </a:p>
          </p:txBody>
        </p:sp>
        <p:sp>
          <p:nvSpPr>
            <p:cNvPr id="11" name="矩形 10">
              <a:extLst>
                <a:ext uri="{FF2B5EF4-FFF2-40B4-BE49-F238E27FC236}">
                  <a16:creationId xmlns:a16="http://schemas.microsoft.com/office/drawing/2014/main" id="{86AE54B6-B31D-4EB9-922F-F096DA464EC7}"/>
                </a:ext>
              </a:extLst>
            </p:cNvPr>
            <p:cNvSpPr/>
            <p:nvPr/>
          </p:nvSpPr>
          <p:spPr>
            <a:xfrm flipH="1">
              <a:off x="7707188" y="3168105"/>
              <a:ext cx="211594" cy="2245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32646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2DBF202-4A15-4655-AB87-E59C745E789C}"/>
              </a:ext>
            </a:extLst>
          </p:cNvPr>
          <p:cNvSpPr>
            <a:spLocks noGrp="1"/>
          </p:cNvSpPr>
          <p:nvPr>
            <p:ph sz="quarter" idx="10"/>
          </p:nvPr>
        </p:nvSpPr>
        <p:spPr/>
        <p:txBody>
          <a:bodyPr/>
          <a:lstStyle/>
          <a:p>
            <a:r>
              <a:rPr lang="zh-CN" altLang="en-US" dirty="0"/>
              <a:t>改造费用支持</a:t>
            </a:r>
          </a:p>
        </p:txBody>
      </p:sp>
      <p:sp>
        <p:nvSpPr>
          <p:cNvPr id="3" name="内容占位符 2">
            <a:extLst>
              <a:ext uri="{FF2B5EF4-FFF2-40B4-BE49-F238E27FC236}">
                <a16:creationId xmlns:a16="http://schemas.microsoft.com/office/drawing/2014/main" id="{5A810EA1-E14E-4047-B7A8-2CD006654896}"/>
              </a:ext>
            </a:extLst>
          </p:cNvPr>
          <p:cNvSpPr>
            <a:spLocks noGrp="1"/>
          </p:cNvSpPr>
          <p:nvPr>
            <p:ph sz="quarter" idx="11"/>
          </p:nvPr>
        </p:nvSpPr>
        <p:spPr/>
        <p:txBody>
          <a:bodyPr/>
          <a:lstStyle/>
          <a:p>
            <a:r>
              <a:rPr lang="zh-CN" altLang="en-US" dirty="0"/>
              <a:t>提供费用支持，帮助深圳通快速扩张到其他场景</a:t>
            </a:r>
          </a:p>
        </p:txBody>
      </p:sp>
      <p:pic>
        <p:nvPicPr>
          <p:cNvPr id="5" name="图片 4">
            <a:extLst>
              <a:ext uri="{FF2B5EF4-FFF2-40B4-BE49-F238E27FC236}">
                <a16:creationId xmlns:a16="http://schemas.microsoft.com/office/drawing/2014/main" id="{A32E2BAB-CF55-4D77-93B3-5D242E4A49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8686" y="2576725"/>
            <a:ext cx="3557333" cy="2656114"/>
          </a:xfrm>
          <a:prstGeom prst="rect">
            <a:avLst/>
          </a:prstGeom>
        </p:spPr>
      </p:pic>
      <p:sp>
        <p:nvSpPr>
          <p:cNvPr id="6" name="文本框 5">
            <a:extLst>
              <a:ext uri="{FF2B5EF4-FFF2-40B4-BE49-F238E27FC236}">
                <a16:creationId xmlns:a16="http://schemas.microsoft.com/office/drawing/2014/main" id="{B124B5BF-3F73-4449-B4AC-D952444DCB9A}"/>
              </a:ext>
            </a:extLst>
          </p:cNvPr>
          <p:cNvSpPr txBox="1"/>
          <p:nvPr/>
        </p:nvSpPr>
        <p:spPr>
          <a:xfrm>
            <a:off x="684246" y="3337255"/>
            <a:ext cx="6557554" cy="1297984"/>
          </a:xfrm>
          <a:prstGeom prst="rect">
            <a:avLst/>
          </a:prstGeom>
          <a:noFill/>
        </p:spPr>
        <p:txBody>
          <a:bodyPr wrap="square" rtlCol="0">
            <a:spAutoFit/>
          </a:bodyPr>
          <a:lstStyle/>
          <a:p>
            <a:pPr algn="l">
              <a:lnSpc>
                <a:spcPct val="150000"/>
              </a:lnSpc>
            </a:pPr>
            <a:r>
              <a:rPr lang="zh-CN" altLang="en-US" sz="2400" dirty="0">
                <a:solidFill>
                  <a:schemeClr val="bg1">
                    <a:lumMod val="50000"/>
                  </a:schemeClr>
                </a:solidFill>
                <a:latin typeface="微软雅黑" panose="020B0503020204020204" pitchFamily="34" charset="-122"/>
                <a:ea typeface="微软雅黑" panose="020B0503020204020204" pitchFamily="34" charset="-122"/>
              </a:rPr>
              <a:t>如地铁场景，需要对目前的机具进行软件改造</a:t>
            </a:r>
            <a:endParaRPr lang="en-US" altLang="zh-CN" sz="2400" dirty="0">
              <a:solidFill>
                <a:schemeClr val="bg1">
                  <a:lumMod val="50000"/>
                </a:schemeClr>
              </a:solidFill>
              <a:latin typeface="微软雅黑" panose="020B0503020204020204" pitchFamily="34" charset="-122"/>
              <a:ea typeface="微软雅黑" panose="020B0503020204020204" pitchFamily="34" charset="-122"/>
            </a:endParaRPr>
          </a:p>
          <a:p>
            <a:pPr algn="l">
              <a:lnSpc>
                <a:spcPct val="150000"/>
              </a:lnSpc>
            </a:pPr>
            <a:r>
              <a:rPr lang="zh-CN" altLang="en-US" sz="3200" dirty="0">
                <a:solidFill>
                  <a:srgbClr val="C00000"/>
                </a:solidFill>
                <a:latin typeface="微软雅黑" panose="020B0503020204020204" pitchFamily="34" charset="-122"/>
                <a:ea typeface="微软雅黑" panose="020B0503020204020204" pitchFamily="34" charset="-122"/>
              </a:rPr>
              <a:t>平安愿意全部承担</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278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2B690F3-2B10-4886-853B-0B738195F626}"/>
              </a:ext>
            </a:extLst>
          </p:cNvPr>
          <p:cNvSpPr>
            <a:spLocks noGrp="1"/>
          </p:cNvSpPr>
          <p:nvPr>
            <p:ph sz="quarter" idx="10"/>
          </p:nvPr>
        </p:nvSpPr>
        <p:spPr/>
        <p:txBody>
          <a:bodyPr/>
          <a:lstStyle/>
          <a:p>
            <a:r>
              <a:rPr lang="zh-CN" altLang="en-US" dirty="0"/>
              <a:t>运营不干涉</a:t>
            </a:r>
          </a:p>
        </p:txBody>
      </p:sp>
      <p:sp>
        <p:nvSpPr>
          <p:cNvPr id="3" name="内容占位符 2">
            <a:extLst>
              <a:ext uri="{FF2B5EF4-FFF2-40B4-BE49-F238E27FC236}">
                <a16:creationId xmlns:a16="http://schemas.microsoft.com/office/drawing/2014/main" id="{3F43E4D8-F96B-4EEA-B77C-3EDA00196A42}"/>
              </a:ext>
            </a:extLst>
          </p:cNvPr>
          <p:cNvSpPr>
            <a:spLocks noGrp="1"/>
          </p:cNvSpPr>
          <p:nvPr>
            <p:ph sz="quarter" idx="11"/>
          </p:nvPr>
        </p:nvSpPr>
        <p:spPr/>
        <p:txBody>
          <a:bodyPr/>
          <a:lstStyle/>
          <a:p>
            <a:r>
              <a:rPr lang="zh-CN" altLang="en-US" dirty="0"/>
              <a:t>这是深圳通自己的内容</a:t>
            </a:r>
          </a:p>
        </p:txBody>
      </p:sp>
      <p:grpSp>
        <p:nvGrpSpPr>
          <p:cNvPr id="24" name="组合 23">
            <a:extLst>
              <a:ext uri="{FF2B5EF4-FFF2-40B4-BE49-F238E27FC236}">
                <a16:creationId xmlns:a16="http://schemas.microsoft.com/office/drawing/2014/main" id="{83772536-2964-4E37-BF2D-135D0A817F8A}"/>
              </a:ext>
            </a:extLst>
          </p:cNvPr>
          <p:cNvGrpSpPr/>
          <p:nvPr/>
        </p:nvGrpSpPr>
        <p:grpSpPr>
          <a:xfrm>
            <a:off x="2977957" y="2375441"/>
            <a:ext cx="6539530" cy="2107118"/>
            <a:chOff x="3683351" y="2365408"/>
            <a:chExt cx="6539530" cy="2107118"/>
          </a:xfrm>
        </p:grpSpPr>
        <p:grpSp>
          <p:nvGrpSpPr>
            <p:cNvPr id="6" name="Group 344">
              <a:extLst>
                <a:ext uri="{FF2B5EF4-FFF2-40B4-BE49-F238E27FC236}">
                  <a16:creationId xmlns:a16="http://schemas.microsoft.com/office/drawing/2014/main" id="{C744EB16-D17B-4787-8C05-E73C360378E1}"/>
                </a:ext>
              </a:extLst>
            </p:cNvPr>
            <p:cNvGrpSpPr/>
            <p:nvPr/>
          </p:nvGrpSpPr>
          <p:grpSpPr>
            <a:xfrm>
              <a:off x="3683352" y="2365408"/>
              <a:ext cx="5173265" cy="406939"/>
              <a:chOff x="4643438" y="2786064"/>
              <a:chExt cx="3912655" cy="307777"/>
            </a:xfrm>
          </p:grpSpPr>
          <p:sp>
            <p:nvSpPr>
              <p:cNvPr id="18" name="Rectangle 28">
                <a:extLst>
                  <a:ext uri="{FF2B5EF4-FFF2-40B4-BE49-F238E27FC236}">
                    <a16:creationId xmlns:a16="http://schemas.microsoft.com/office/drawing/2014/main" id="{80302453-E1E7-407A-834E-DDE7A968EC56}"/>
                  </a:ext>
                </a:extLst>
              </p:cNvPr>
              <p:cNvSpPr/>
              <p:nvPr/>
            </p:nvSpPr>
            <p:spPr>
              <a:xfrm>
                <a:off x="5072066" y="2786064"/>
                <a:ext cx="3484027"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平台产品私有云部署，源码移交</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19" name="Group 332">
                <a:extLst>
                  <a:ext uri="{FF2B5EF4-FFF2-40B4-BE49-F238E27FC236}">
                    <a16:creationId xmlns:a16="http://schemas.microsoft.com/office/drawing/2014/main" id="{22FAF450-BD72-490A-A5B3-59B522F4E92E}"/>
                  </a:ext>
                </a:extLst>
              </p:cNvPr>
              <p:cNvGrpSpPr/>
              <p:nvPr/>
            </p:nvGrpSpPr>
            <p:grpSpPr>
              <a:xfrm>
                <a:off x="4643438" y="2786064"/>
                <a:ext cx="288476" cy="288476"/>
                <a:chOff x="4643438" y="2786064"/>
                <a:chExt cx="288476" cy="288476"/>
              </a:xfrm>
            </p:grpSpPr>
            <p:sp>
              <p:nvSpPr>
                <p:cNvPr id="20" name="Oval 30">
                  <a:extLst>
                    <a:ext uri="{FF2B5EF4-FFF2-40B4-BE49-F238E27FC236}">
                      <a16:creationId xmlns:a16="http://schemas.microsoft.com/office/drawing/2014/main" id="{D9D56C14-4A53-49C3-9BD2-B300ADE0515C}"/>
                    </a:ext>
                  </a:extLst>
                </p:cNvPr>
                <p:cNvSpPr/>
                <p:nvPr/>
              </p:nvSpPr>
              <p:spPr>
                <a:xfrm>
                  <a:off x="4643438" y="2786064"/>
                  <a:ext cx="288476" cy="2884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21" name="Freeform 26">
                  <a:extLst>
                    <a:ext uri="{FF2B5EF4-FFF2-40B4-BE49-F238E27FC236}">
                      <a16:creationId xmlns:a16="http://schemas.microsoft.com/office/drawing/2014/main" id="{425F94AF-A428-4BF5-80AB-79F90307B5CA}"/>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7" name="Group 347">
              <a:extLst>
                <a:ext uri="{FF2B5EF4-FFF2-40B4-BE49-F238E27FC236}">
                  <a16:creationId xmlns:a16="http://schemas.microsoft.com/office/drawing/2014/main" id="{74D4749C-CB07-4CA6-8F19-D150D1F72521}"/>
                </a:ext>
              </a:extLst>
            </p:cNvPr>
            <p:cNvGrpSpPr/>
            <p:nvPr/>
          </p:nvGrpSpPr>
          <p:grpSpPr>
            <a:xfrm>
              <a:off x="3683352" y="4065587"/>
              <a:ext cx="6539529" cy="406939"/>
              <a:chOff x="4643438" y="4071948"/>
              <a:chExt cx="4945992" cy="307777"/>
            </a:xfrm>
          </p:grpSpPr>
          <p:sp>
            <p:nvSpPr>
              <p:cNvPr id="16" name="Rectangle 24">
                <a:extLst>
                  <a:ext uri="{FF2B5EF4-FFF2-40B4-BE49-F238E27FC236}">
                    <a16:creationId xmlns:a16="http://schemas.microsoft.com/office/drawing/2014/main" id="{D27A9236-D76E-492C-89B5-2AEB32464503}"/>
                  </a:ext>
                </a:extLst>
              </p:cNvPr>
              <p:cNvSpPr/>
              <p:nvPr/>
            </p:nvSpPr>
            <p:spPr>
              <a:xfrm>
                <a:off x="5072066" y="4071948"/>
                <a:ext cx="4517364"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不排他，</a:t>
                </a:r>
                <a:r>
                  <a:rPr lang="zh-CN" altLang="en-US" dirty="0">
                    <a:solidFill>
                      <a:srgbClr val="44546A"/>
                    </a:solidFill>
                    <a:latin typeface="微软雅黑" panose="020B0503020204020204" pitchFamily="34" charset="-122"/>
                    <a:ea typeface="微软雅黑" panose="020B0503020204020204" pitchFamily="34" charset="-122"/>
                  </a:rPr>
                  <a:t>即使</a:t>
                </a: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双方合作，深圳通可以在选择其他合作伙伴</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sp>
            <p:nvSpPr>
              <p:cNvPr id="17" name="Oval 26">
                <a:extLst>
                  <a:ext uri="{FF2B5EF4-FFF2-40B4-BE49-F238E27FC236}">
                    <a16:creationId xmlns:a16="http://schemas.microsoft.com/office/drawing/2014/main" id="{F9B9FFA2-E368-4DB4-BE2B-07534CE6B248}"/>
                  </a:ext>
                </a:extLst>
              </p:cNvPr>
              <p:cNvSpPr/>
              <p:nvPr/>
            </p:nvSpPr>
            <p:spPr>
              <a:xfrm>
                <a:off x="4643438" y="4071948"/>
                <a:ext cx="288476" cy="2884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nvGrpSpPr>
            <p:cNvPr id="8" name="Group 346">
              <a:extLst>
                <a:ext uri="{FF2B5EF4-FFF2-40B4-BE49-F238E27FC236}">
                  <a16:creationId xmlns:a16="http://schemas.microsoft.com/office/drawing/2014/main" id="{755B3EC5-DF59-424D-97D2-5722DFA8DB58}"/>
                </a:ext>
              </a:extLst>
            </p:cNvPr>
            <p:cNvGrpSpPr/>
            <p:nvPr/>
          </p:nvGrpSpPr>
          <p:grpSpPr>
            <a:xfrm>
              <a:off x="3683351" y="3498860"/>
              <a:ext cx="6444717" cy="406939"/>
              <a:chOff x="4643438" y="3643320"/>
              <a:chExt cx="4874284" cy="307777"/>
            </a:xfrm>
          </p:grpSpPr>
          <p:sp>
            <p:nvSpPr>
              <p:cNvPr id="12" name="Rectangle 20">
                <a:extLst>
                  <a:ext uri="{FF2B5EF4-FFF2-40B4-BE49-F238E27FC236}">
                    <a16:creationId xmlns:a16="http://schemas.microsoft.com/office/drawing/2014/main" id="{0E9B6A9D-2BF5-4509-B26A-0DE0465AF682}"/>
                  </a:ext>
                </a:extLst>
              </p:cNvPr>
              <p:cNvSpPr/>
              <p:nvPr/>
            </p:nvSpPr>
            <p:spPr>
              <a:xfrm>
                <a:off x="5072066" y="3643320"/>
                <a:ext cx="4445656"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所有平台提供的商业小应用，深圳通自主决定是否上线</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13" name="Group 341">
                <a:extLst>
                  <a:ext uri="{FF2B5EF4-FFF2-40B4-BE49-F238E27FC236}">
                    <a16:creationId xmlns:a16="http://schemas.microsoft.com/office/drawing/2014/main" id="{3835BFF1-BA61-4943-8CCC-5741E3C59D1E}"/>
                  </a:ext>
                </a:extLst>
              </p:cNvPr>
              <p:cNvGrpSpPr/>
              <p:nvPr/>
            </p:nvGrpSpPr>
            <p:grpSpPr>
              <a:xfrm>
                <a:off x="4643438" y="3643320"/>
                <a:ext cx="288476" cy="288476"/>
                <a:chOff x="4643438" y="3643320"/>
                <a:chExt cx="288476" cy="288476"/>
              </a:xfrm>
            </p:grpSpPr>
            <p:sp>
              <p:nvSpPr>
                <p:cNvPr id="14" name="Oval 22">
                  <a:extLst>
                    <a:ext uri="{FF2B5EF4-FFF2-40B4-BE49-F238E27FC236}">
                      <a16:creationId xmlns:a16="http://schemas.microsoft.com/office/drawing/2014/main" id="{075D326D-49F2-4F0C-80B1-8C14F637B426}"/>
                    </a:ext>
                  </a:extLst>
                </p:cNvPr>
                <p:cNvSpPr/>
                <p:nvPr/>
              </p:nvSpPr>
              <p:spPr>
                <a:xfrm>
                  <a:off x="4643438" y="3643320"/>
                  <a:ext cx="288476" cy="2884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15" name="Freeform 26">
                  <a:extLst>
                    <a:ext uri="{FF2B5EF4-FFF2-40B4-BE49-F238E27FC236}">
                      <a16:creationId xmlns:a16="http://schemas.microsoft.com/office/drawing/2014/main" id="{2532F484-C6A9-4C74-9173-3B73F4AA9A69}"/>
                    </a:ext>
                  </a:extLst>
                </p:cNvPr>
                <p:cNvSpPr>
                  <a:spLocks/>
                </p:cNvSpPr>
                <p:nvPr/>
              </p:nvSpPr>
              <p:spPr bwMode="auto">
                <a:xfrm>
                  <a:off x="4735506" y="3729002"/>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9" name="Group 345">
              <a:extLst>
                <a:ext uri="{FF2B5EF4-FFF2-40B4-BE49-F238E27FC236}">
                  <a16:creationId xmlns:a16="http://schemas.microsoft.com/office/drawing/2014/main" id="{9BD7737C-4E87-46F6-B42B-FBF55A5198AE}"/>
                </a:ext>
              </a:extLst>
            </p:cNvPr>
            <p:cNvGrpSpPr/>
            <p:nvPr/>
          </p:nvGrpSpPr>
          <p:grpSpPr>
            <a:xfrm>
              <a:off x="3683352" y="2932134"/>
              <a:ext cx="5835117" cy="406939"/>
              <a:chOff x="4643438" y="3214692"/>
              <a:chExt cx="4413229" cy="307777"/>
            </a:xfrm>
          </p:grpSpPr>
          <p:sp>
            <p:nvSpPr>
              <p:cNvPr id="10" name="Rectangle 16">
                <a:extLst>
                  <a:ext uri="{FF2B5EF4-FFF2-40B4-BE49-F238E27FC236}">
                    <a16:creationId xmlns:a16="http://schemas.microsoft.com/office/drawing/2014/main" id="{2FE3A3EB-0B38-4192-91E0-16C0A04F528B}"/>
                  </a:ext>
                </a:extLst>
              </p:cNvPr>
              <p:cNvSpPr/>
              <p:nvPr/>
            </p:nvSpPr>
            <p:spPr>
              <a:xfrm>
                <a:off x="5072066" y="3214692"/>
                <a:ext cx="3984601" cy="307777"/>
              </a:xfrm>
              <a:prstGeom prst="rect">
                <a:avLst/>
              </a:prstGeom>
            </p:spPr>
            <p:txBody>
              <a:bodyPr wrap="none">
                <a:noAutofit/>
              </a:bodyPr>
              <a:lstStyle/>
              <a:p>
                <a:pPr lvl="0">
                  <a:defRPr/>
                </a:pPr>
                <a:r>
                  <a:rPr lang="zh-CN" altLang="en-US" dirty="0">
                    <a:solidFill>
                      <a:srgbClr val="44546A"/>
                    </a:solidFill>
                    <a:latin typeface="微软雅黑" panose="020B0503020204020204" pitchFamily="34" charset="-122"/>
                    <a:ea typeface="微软雅黑" panose="020B0503020204020204" pitchFamily="34" charset="-122"/>
                  </a:rPr>
                  <a:t>所有小应用源码移交，是否采用深圳通自主决定</a:t>
                </a:r>
                <a:endParaRPr lang="en-US" altLang="zh-CN" dirty="0">
                  <a:solidFill>
                    <a:srgbClr val="44546A"/>
                  </a:solidFill>
                  <a:latin typeface="微软雅黑" panose="020B0503020204020204" pitchFamily="34" charset="-122"/>
                  <a:ea typeface="微软雅黑" panose="020B0503020204020204" pitchFamily="34" charset="-122"/>
                  <a:cs typeface="Open Sans" pitchFamily="34" charset="0"/>
                </a:endParaRPr>
              </a:p>
            </p:txBody>
          </p:sp>
          <p:sp>
            <p:nvSpPr>
              <p:cNvPr id="11" name="Oval 18">
                <a:extLst>
                  <a:ext uri="{FF2B5EF4-FFF2-40B4-BE49-F238E27FC236}">
                    <a16:creationId xmlns:a16="http://schemas.microsoft.com/office/drawing/2014/main" id="{22DC0BBB-B635-46A1-B38C-665C7311E770}"/>
                  </a:ext>
                </a:extLst>
              </p:cNvPr>
              <p:cNvSpPr/>
              <p:nvPr/>
            </p:nvSpPr>
            <p:spPr>
              <a:xfrm>
                <a:off x="4643438" y="3214692"/>
                <a:ext cx="288476" cy="2884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872702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2B690F3-2B10-4886-853B-0B738195F626}"/>
              </a:ext>
            </a:extLst>
          </p:cNvPr>
          <p:cNvSpPr>
            <a:spLocks noGrp="1"/>
          </p:cNvSpPr>
          <p:nvPr>
            <p:ph sz="quarter" idx="10"/>
          </p:nvPr>
        </p:nvSpPr>
        <p:spPr/>
        <p:txBody>
          <a:bodyPr/>
          <a:lstStyle/>
          <a:p>
            <a:r>
              <a:rPr lang="zh-CN" altLang="en-US" dirty="0"/>
              <a:t>项目建设免费</a:t>
            </a:r>
          </a:p>
        </p:txBody>
      </p:sp>
      <p:sp>
        <p:nvSpPr>
          <p:cNvPr id="3" name="内容占位符 2">
            <a:extLst>
              <a:ext uri="{FF2B5EF4-FFF2-40B4-BE49-F238E27FC236}">
                <a16:creationId xmlns:a16="http://schemas.microsoft.com/office/drawing/2014/main" id="{3F43E4D8-F96B-4EEA-B77C-3EDA00196A42}"/>
              </a:ext>
            </a:extLst>
          </p:cNvPr>
          <p:cNvSpPr>
            <a:spLocks noGrp="1"/>
          </p:cNvSpPr>
          <p:nvPr>
            <p:ph sz="quarter" idx="11"/>
          </p:nvPr>
        </p:nvSpPr>
        <p:spPr/>
        <p:txBody>
          <a:bodyPr/>
          <a:lstStyle/>
          <a:p>
            <a:r>
              <a:rPr lang="zh-CN" altLang="en-US" dirty="0"/>
              <a:t>平安智慧城愿意投入所有项目开发、实施的费用与成本</a:t>
            </a:r>
          </a:p>
        </p:txBody>
      </p:sp>
      <p:grpSp>
        <p:nvGrpSpPr>
          <p:cNvPr id="4" name="组合 3">
            <a:extLst>
              <a:ext uri="{FF2B5EF4-FFF2-40B4-BE49-F238E27FC236}">
                <a16:creationId xmlns:a16="http://schemas.microsoft.com/office/drawing/2014/main" id="{85A25EEA-3A36-4E7D-BB67-EA6ACB338766}"/>
              </a:ext>
            </a:extLst>
          </p:cNvPr>
          <p:cNvGrpSpPr/>
          <p:nvPr/>
        </p:nvGrpSpPr>
        <p:grpSpPr>
          <a:xfrm>
            <a:off x="505923" y="1295282"/>
            <a:ext cx="11529433" cy="5476271"/>
            <a:chOff x="488506" y="816311"/>
            <a:chExt cx="11529433" cy="5476271"/>
          </a:xfrm>
        </p:grpSpPr>
        <p:sp>
          <p:nvSpPr>
            <p:cNvPr id="69" name="Freeform 1176">
              <a:extLst>
                <a:ext uri="{FF2B5EF4-FFF2-40B4-BE49-F238E27FC236}">
                  <a16:creationId xmlns:a16="http://schemas.microsoft.com/office/drawing/2014/main" id="{2D7362FA-9169-434A-8F39-923A6FDCD25A}"/>
                </a:ext>
              </a:extLst>
            </p:cNvPr>
            <p:cNvSpPr>
              <a:spLocks/>
            </p:cNvSpPr>
            <p:nvPr/>
          </p:nvSpPr>
          <p:spPr bwMode="auto">
            <a:xfrm>
              <a:off x="5733956" y="4141040"/>
              <a:ext cx="2819138" cy="2151542"/>
            </a:xfrm>
            <a:custGeom>
              <a:avLst/>
              <a:gdLst>
                <a:gd name="T0" fmla="*/ 353 w 1330"/>
                <a:gd name="T1" fmla="*/ 0 h 1015"/>
                <a:gd name="T2" fmla="*/ 0 w 1330"/>
                <a:gd name="T3" fmla="*/ 934 h 1015"/>
                <a:gd name="T4" fmla="*/ 792 w 1330"/>
                <a:gd name="T5" fmla="*/ 889 h 1015"/>
                <a:gd name="T6" fmla="*/ 1330 w 1330"/>
                <a:gd name="T7" fmla="*/ 370 h 1015"/>
                <a:gd name="T8" fmla="*/ 353 w 1330"/>
                <a:gd name="T9" fmla="*/ 0 h 1015"/>
              </a:gdLst>
              <a:ahLst/>
              <a:cxnLst>
                <a:cxn ang="0">
                  <a:pos x="T0" y="T1"/>
                </a:cxn>
                <a:cxn ang="0">
                  <a:pos x="T2" y="T3"/>
                </a:cxn>
                <a:cxn ang="0">
                  <a:pos x="T4" y="T5"/>
                </a:cxn>
                <a:cxn ang="0">
                  <a:pos x="T6" y="T7"/>
                </a:cxn>
                <a:cxn ang="0">
                  <a:pos x="T8" y="T9"/>
                </a:cxn>
              </a:cxnLst>
              <a:rect l="0" t="0" r="r" b="b"/>
              <a:pathLst>
                <a:path w="1330" h="1015">
                  <a:moveTo>
                    <a:pt x="353" y="0"/>
                  </a:moveTo>
                  <a:cubicBezTo>
                    <a:pt x="0" y="934"/>
                    <a:pt x="0" y="934"/>
                    <a:pt x="0" y="934"/>
                  </a:cubicBezTo>
                  <a:cubicBezTo>
                    <a:pt x="252" y="1015"/>
                    <a:pt x="533" y="1006"/>
                    <a:pt x="792" y="889"/>
                  </a:cubicBezTo>
                  <a:cubicBezTo>
                    <a:pt x="1036" y="779"/>
                    <a:pt x="1220" y="592"/>
                    <a:pt x="1330" y="370"/>
                  </a:cubicBezTo>
                  <a:lnTo>
                    <a:pt x="353" y="0"/>
                  </a:lnTo>
                  <a:close/>
                </a:path>
              </a:pathLst>
            </a:custGeom>
            <a:solidFill>
              <a:sysClr val="window" lastClr="FFFFFF">
                <a:lumMod val="6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70" name="Freeform 1177">
              <a:extLst>
                <a:ext uri="{FF2B5EF4-FFF2-40B4-BE49-F238E27FC236}">
                  <a16:creationId xmlns:a16="http://schemas.microsoft.com/office/drawing/2014/main" id="{30409865-4F04-4B3F-9348-C1A36C6EA200}"/>
                </a:ext>
              </a:extLst>
            </p:cNvPr>
            <p:cNvSpPr>
              <a:spLocks/>
            </p:cNvSpPr>
            <p:nvPr/>
          </p:nvSpPr>
          <p:spPr bwMode="auto">
            <a:xfrm>
              <a:off x="3982615" y="2407689"/>
              <a:ext cx="2121075" cy="1746503"/>
            </a:xfrm>
            <a:custGeom>
              <a:avLst/>
              <a:gdLst>
                <a:gd name="T0" fmla="*/ 292 w 1001"/>
                <a:gd name="T1" fmla="*/ 0 h 824"/>
                <a:gd name="T2" fmla="*/ 47 w 1001"/>
                <a:gd name="T3" fmla="*/ 824 h 824"/>
                <a:gd name="T4" fmla="*/ 1001 w 1001"/>
                <a:gd name="T5" fmla="*/ 707 h 824"/>
                <a:gd name="T6" fmla="*/ 292 w 1001"/>
                <a:gd name="T7" fmla="*/ 0 h 824"/>
              </a:gdLst>
              <a:ahLst/>
              <a:cxnLst>
                <a:cxn ang="0">
                  <a:pos x="T0" y="T1"/>
                </a:cxn>
                <a:cxn ang="0">
                  <a:pos x="T2" y="T3"/>
                </a:cxn>
                <a:cxn ang="0">
                  <a:pos x="T4" y="T5"/>
                </a:cxn>
                <a:cxn ang="0">
                  <a:pos x="T6" y="T7"/>
                </a:cxn>
              </a:cxnLst>
              <a:rect l="0" t="0" r="r" b="b"/>
              <a:pathLst>
                <a:path w="1001" h="824">
                  <a:moveTo>
                    <a:pt x="292" y="0"/>
                  </a:moveTo>
                  <a:cubicBezTo>
                    <a:pt x="145" y="162"/>
                    <a:pt x="0" y="477"/>
                    <a:pt x="47" y="824"/>
                  </a:cubicBezTo>
                  <a:cubicBezTo>
                    <a:pt x="1001" y="707"/>
                    <a:pt x="1001" y="707"/>
                    <a:pt x="1001" y="707"/>
                  </a:cubicBezTo>
                  <a:lnTo>
                    <a:pt x="292" y="0"/>
                  </a:lnTo>
                  <a:close/>
                </a:path>
              </a:pathLst>
            </a:custGeom>
            <a:solidFill>
              <a:sysClr val="window" lastClr="FFFFFF">
                <a:lumMod val="6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nvGrpSpPr>
            <p:cNvPr id="71" name="组合 70">
              <a:extLst>
                <a:ext uri="{FF2B5EF4-FFF2-40B4-BE49-F238E27FC236}">
                  <a16:creationId xmlns:a16="http://schemas.microsoft.com/office/drawing/2014/main" id="{1956A299-AAF8-4A7D-903A-500E29A47114}"/>
                </a:ext>
              </a:extLst>
            </p:cNvPr>
            <p:cNvGrpSpPr/>
            <p:nvPr/>
          </p:nvGrpSpPr>
          <p:grpSpPr>
            <a:xfrm>
              <a:off x="4870082" y="816311"/>
              <a:ext cx="5096162" cy="2829184"/>
              <a:chOff x="4870082" y="816311"/>
              <a:chExt cx="5096162" cy="2829184"/>
            </a:xfrm>
          </p:grpSpPr>
          <p:grpSp>
            <p:nvGrpSpPr>
              <p:cNvPr id="72" name="Group 19">
                <a:extLst>
                  <a:ext uri="{FF2B5EF4-FFF2-40B4-BE49-F238E27FC236}">
                    <a16:creationId xmlns:a16="http://schemas.microsoft.com/office/drawing/2014/main" id="{6A95059F-F480-430B-9717-876F632E4202}"/>
                  </a:ext>
                </a:extLst>
              </p:cNvPr>
              <p:cNvGrpSpPr/>
              <p:nvPr/>
            </p:nvGrpSpPr>
            <p:grpSpPr>
              <a:xfrm>
                <a:off x="4870082" y="1545031"/>
                <a:ext cx="3060190" cy="2100464"/>
                <a:chOff x="4565904" y="1584605"/>
                <a:chExt cx="3060190" cy="2100464"/>
              </a:xfrm>
            </p:grpSpPr>
            <p:sp>
              <p:nvSpPr>
                <p:cNvPr id="77" name="Freeform 1174">
                  <a:extLst>
                    <a:ext uri="{FF2B5EF4-FFF2-40B4-BE49-F238E27FC236}">
                      <a16:creationId xmlns:a16="http://schemas.microsoft.com/office/drawing/2014/main" id="{0A70CE1D-D138-41E7-AD7B-48C02EDE4C06}"/>
                    </a:ext>
                  </a:extLst>
                </p:cNvPr>
                <p:cNvSpPr>
                  <a:spLocks/>
                </p:cNvSpPr>
                <p:nvPr/>
              </p:nvSpPr>
              <p:spPr bwMode="auto">
                <a:xfrm>
                  <a:off x="4565904" y="1584605"/>
                  <a:ext cx="3060190" cy="2100464"/>
                </a:xfrm>
                <a:custGeom>
                  <a:avLst/>
                  <a:gdLst>
                    <a:gd name="T0" fmla="*/ 706 w 1444"/>
                    <a:gd name="T1" fmla="*/ 991 h 991"/>
                    <a:gd name="T2" fmla="*/ 1444 w 1444"/>
                    <a:gd name="T3" fmla="*/ 252 h 991"/>
                    <a:gd name="T4" fmla="*/ 741 w 1444"/>
                    <a:gd name="T5" fmla="*/ 0 h 991"/>
                    <a:gd name="T6" fmla="*/ 0 w 1444"/>
                    <a:gd name="T7" fmla="*/ 284 h 991"/>
                    <a:gd name="T8" fmla="*/ 706 w 1444"/>
                    <a:gd name="T9" fmla="*/ 991 h 991"/>
                  </a:gdLst>
                  <a:ahLst/>
                  <a:cxnLst>
                    <a:cxn ang="0">
                      <a:pos x="T0" y="T1"/>
                    </a:cxn>
                    <a:cxn ang="0">
                      <a:pos x="T2" y="T3"/>
                    </a:cxn>
                    <a:cxn ang="0">
                      <a:pos x="T4" y="T5"/>
                    </a:cxn>
                    <a:cxn ang="0">
                      <a:pos x="T6" y="T7"/>
                    </a:cxn>
                    <a:cxn ang="0">
                      <a:pos x="T8" y="T9"/>
                    </a:cxn>
                  </a:cxnLst>
                  <a:rect l="0" t="0" r="r" b="b"/>
                  <a:pathLst>
                    <a:path w="1444" h="991">
                      <a:moveTo>
                        <a:pt x="706" y="991"/>
                      </a:moveTo>
                      <a:cubicBezTo>
                        <a:pt x="1444" y="252"/>
                        <a:pt x="1444" y="252"/>
                        <a:pt x="1444" y="252"/>
                      </a:cubicBezTo>
                      <a:cubicBezTo>
                        <a:pt x="1253" y="94"/>
                        <a:pt x="1008" y="0"/>
                        <a:pt x="741" y="0"/>
                      </a:cubicBezTo>
                      <a:cubicBezTo>
                        <a:pt x="456" y="0"/>
                        <a:pt x="196" y="107"/>
                        <a:pt x="0" y="284"/>
                      </a:cubicBezTo>
                      <a:lnTo>
                        <a:pt x="706" y="991"/>
                      </a:lnTo>
                      <a:close/>
                    </a:path>
                  </a:pathLst>
                </a:custGeom>
                <a:solidFill>
                  <a:sysClr val="window" lastClr="FFFFFF">
                    <a:lumMod val="50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78" name="TextBox 14">
                  <a:extLst>
                    <a:ext uri="{FF2B5EF4-FFF2-40B4-BE49-F238E27FC236}">
                      <a16:creationId xmlns:a16="http://schemas.microsoft.com/office/drawing/2014/main" id="{0A32DF92-24CD-41BE-AF86-FDDC602AAF99}"/>
                    </a:ext>
                  </a:extLst>
                </p:cNvPr>
                <p:cNvSpPr txBox="1"/>
                <p:nvPr/>
              </p:nvSpPr>
              <p:spPr>
                <a:xfrm>
                  <a:off x="5593299" y="1856057"/>
                  <a:ext cx="1005403"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产品</a:t>
                  </a:r>
                  <a:endParaRPr kumimoji="0" lang="en-GB"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sp>
            <p:nvSpPr>
              <p:cNvPr id="73" name="Rectangle 35">
                <a:extLst>
                  <a:ext uri="{FF2B5EF4-FFF2-40B4-BE49-F238E27FC236}">
                    <a16:creationId xmlns:a16="http://schemas.microsoft.com/office/drawing/2014/main" id="{1B6D5B31-5B3F-478B-ABD5-3412D0B3BEF5}"/>
                  </a:ext>
                </a:extLst>
              </p:cNvPr>
              <p:cNvSpPr/>
              <p:nvPr/>
            </p:nvSpPr>
            <p:spPr>
              <a:xfrm>
                <a:off x="7275443" y="816311"/>
                <a:ext cx="2690801" cy="40011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APP</a:t>
                </a: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产品</a:t>
                </a:r>
                <a:r>
                  <a:rPr kumimoji="0" lang="zh-CN" altLang="en-US" sz="20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免费</a:t>
                </a:r>
                <a:endParaRPr kumimoji="0" lang="en-GB"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cxnSp>
            <p:nvCxnSpPr>
              <p:cNvPr id="74" name="直接连接符 73">
                <a:extLst>
                  <a:ext uri="{FF2B5EF4-FFF2-40B4-BE49-F238E27FC236}">
                    <a16:creationId xmlns:a16="http://schemas.microsoft.com/office/drawing/2014/main" id="{593C2227-FAE6-496C-B7B9-CC15D7604914}"/>
                  </a:ext>
                </a:extLst>
              </p:cNvPr>
              <p:cNvCxnSpPr/>
              <p:nvPr/>
            </p:nvCxnSpPr>
            <p:spPr>
              <a:xfrm>
                <a:off x="7275443" y="1124088"/>
                <a:ext cx="2623931" cy="0"/>
              </a:xfrm>
              <a:prstGeom prst="line">
                <a:avLst/>
              </a:prstGeom>
              <a:noFill/>
              <a:ln w="6350" cap="flat" cmpd="sng" algn="ctr">
                <a:solidFill>
                  <a:srgbClr val="FF6600"/>
                </a:solidFill>
                <a:prstDash val="solid"/>
                <a:miter lim="800000"/>
              </a:ln>
              <a:effectLst/>
            </p:spPr>
          </p:cxnSp>
          <p:cxnSp>
            <p:nvCxnSpPr>
              <p:cNvPr id="75" name="直接连接符 74">
                <a:extLst>
                  <a:ext uri="{FF2B5EF4-FFF2-40B4-BE49-F238E27FC236}">
                    <a16:creationId xmlns:a16="http://schemas.microsoft.com/office/drawing/2014/main" id="{148B8B69-7D1C-4727-800B-C0ED94DFAC47}"/>
                  </a:ext>
                </a:extLst>
              </p:cNvPr>
              <p:cNvCxnSpPr/>
              <p:nvPr/>
            </p:nvCxnSpPr>
            <p:spPr>
              <a:xfrm>
                <a:off x="8053718" y="1124088"/>
                <a:ext cx="0" cy="409827"/>
              </a:xfrm>
              <a:prstGeom prst="line">
                <a:avLst/>
              </a:prstGeom>
              <a:noFill/>
              <a:ln w="6350" cap="flat" cmpd="sng" algn="ctr">
                <a:solidFill>
                  <a:srgbClr val="FF6600"/>
                </a:solidFill>
                <a:prstDash val="solid"/>
                <a:miter lim="800000"/>
              </a:ln>
              <a:effectLst/>
            </p:spPr>
          </p:cxnSp>
          <p:cxnSp>
            <p:nvCxnSpPr>
              <p:cNvPr id="76" name="直接连接符 75">
                <a:extLst>
                  <a:ext uri="{FF2B5EF4-FFF2-40B4-BE49-F238E27FC236}">
                    <a16:creationId xmlns:a16="http://schemas.microsoft.com/office/drawing/2014/main" id="{AEE329CC-DE21-4381-B06B-ED3200B56735}"/>
                  </a:ext>
                </a:extLst>
              </p:cNvPr>
              <p:cNvCxnSpPr/>
              <p:nvPr/>
            </p:nvCxnSpPr>
            <p:spPr>
              <a:xfrm flipH="1">
                <a:off x="7685907" y="1533915"/>
                <a:ext cx="367812" cy="328275"/>
              </a:xfrm>
              <a:prstGeom prst="line">
                <a:avLst/>
              </a:prstGeom>
              <a:noFill/>
              <a:ln w="6350" cap="flat" cmpd="sng" algn="ctr">
                <a:solidFill>
                  <a:srgbClr val="FF6600"/>
                </a:solidFill>
                <a:prstDash val="solid"/>
                <a:miter lim="800000"/>
              </a:ln>
              <a:effectLst/>
            </p:spPr>
          </p:cxnSp>
        </p:grpSp>
        <p:grpSp>
          <p:nvGrpSpPr>
            <p:cNvPr id="79" name="组合 78">
              <a:extLst>
                <a:ext uri="{FF2B5EF4-FFF2-40B4-BE49-F238E27FC236}">
                  <a16:creationId xmlns:a16="http://schemas.microsoft.com/office/drawing/2014/main" id="{4956BFDA-F2C9-4A8C-BC1E-27EE3402C0D5}"/>
                </a:ext>
              </a:extLst>
            </p:cNvPr>
            <p:cNvGrpSpPr/>
            <p:nvPr/>
          </p:nvGrpSpPr>
          <p:grpSpPr>
            <a:xfrm>
              <a:off x="6616586" y="1965735"/>
              <a:ext cx="5401353" cy="2690563"/>
              <a:chOff x="6616586" y="1965735"/>
              <a:chExt cx="5401353" cy="2690563"/>
            </a:xfrm>
          </p:grpSpPr>
          <p:grpSp>
            <p:nvGrpSpPr>
              <p:cNvPr id="80" name="Group 20">
                <a:extLst>
                  <a:ext uri="{FF2B5EF4-FFF2-40B4-BE49-F238E27FC236}">
                    <a16:creationId xmlns:a16="http://schemas.microsoft.com/office/drawing/2014/main" id="{BD780C96-032F-43F0-A0E0-EFD367063F51}"/>
                  </a:ext>
                </a:extLst>
              </p:cNvPr>
              <p:cNvGrpSpPr/>
              <p:nvPr/>
            </p:nvGrpSpPr>
            <p:grpSpPr>
              <a:xfrm>
                <a:off x="6616586" y="2322848"/>
                <a:ext cx="2189179" cy="2333450"/>
                <a:chOff x="6312408" y="2362422"/>
                <a:chExt cx="2189179" cy="2333450"/>
              </a:xfrm>
            </p:grpSpPr>
            <p:sp>
              <p:nvSpPr>
                <p:cNvPr id="85" name="Freeform 1175">
                  <a:extLst>
                    <a:ext uri="{FF2B5EF4-FFF2-40B4-BE49-F238E27FC236}">
                      <a16:creationId xmlns:a16="http://schemas.microsoft.com/office/drawing/2014/main" id="{E8C1DCC6-01DF-45AF-8A24-2A8187E4BB08}"/>
                    </a:ext>
                  </a:extLst>
                </p:cNvPr>
                <p:cNvSpPr>
                  <a:spLocks/>
                </p:cNvSpPr>
                <p:nvPr/>
              </p:nvSpPr>
              <p:spPr bwMode="auto">
                <a:xfrm>
                  <a:off x="6312408" y="2362422"/>
                  <a:ext cx="2189179" cy="2333450"/>
                </a:xfrm>
                <a:custGeom>
                  <a:avLst/>
                  <a:gdLst>
                    <a:gd name="T0" fmla="*/ 964 w 1033"/>
                    <a:gd name="T1" fmla="*/ 1101 h 1101"/>
                    <a:gd name="T2" fmla="*/ 1025 w 1033"/>
                    <a:gd name="T3" fmla="*/ 741 h 1101"/>
                    <a:gd name="T4" fmla="*/ 740 w 1033"/>
                    <a:gd name="T5" fmla="*/ 0 h 1101"/>
                    <a:gd name="T6" fmla="*/ 0 w 1033"/>
                    <a:gd name="T7" fmla="*/ 741 h 1101"/>
                    <a:gd name="T8" fmla="*/ 964 w 1033"/>
                    <a:gd name="T9" fmla="*/ 1101 h 1101"/>
                  </a:gdLst>
                  <a:ahLst/>
                  <a:cxnLst>
                    <a:cxn ang="0">
                      <a:pos x="T0" y="T1"/>
                    </a:cxn>
                    <a:cxn ang="0">
                      <a:pos x="T2" y="T3"/>
                    </a:cxn>
                    <a:cxn ang="0">
                      <a:pos x="T4" y="T5"/>
                    </a:cxn>
                    <a:cxn ang="0">
                      <a:pos x="T6" y="T7"/>
                    </a:cxn>
                    <a:cxn ang="0">
                      <a:pos x="T8" y="T9"/>
                    </a:cxn>
                  </a:cxnLst>
                  <a:rect l="0" t="0" r="r" b="b"/>
                  <a:pathLst>
                    <a:path w="1033" h="1101">
                      <a:moveTo>
                        <a:pt x="964" y="1101"/>
                      </a:moveTo>
                      <a:cubicBezTo>
                        <a:pt x="1028" y="931"/>
                        <a:pt x="1020" y="923"/>
                        <a:pt x="1025" y="741"/>
                      </a:cubicBezTo>
                      <a:cubicBezTo>
                        <a:pt x="1033" y="439"/>
                        <a:pt x="917" y="196"/>
                        <a:pt x="740" y="0"/>
                      </a:cubicBezTo>
                      <a:cubicBezTo>
                        <a:pt x="0" y="741"/>
                        <a:pt x="0" y="741"/>
                        <a:pt x="0" y="741"/>
                      </a:cubicBezTo>
                      <a:lnTo>
                        <a:pt x="964" y="1101"/>
                      </a:lnTo>
                      <a:close/>
                    </a:path>
                  </a:pathLst>
                </a:custGeom>
                <a:solidFill>
                  <a:sysClr val="window" lastClr="FFFFFF">
                    <a:lumMod val="6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86" name="TextBox 18">
                  <a:extLst>
                    <a:ext uri="{FF2B5EF4-FFF2-40B4-BE49-F238E27FC236}">
                      <a16:creationId xmlns:a16="http://schemas.microsoft.com/office/drawing/2014/main" id="{87DC4837-9796-4D55-9505-8485F6A5449E}"/>
                    </a:ext>
                  </a:extLst>
                </p:cNvPr>
                <p:cNvSpPr txBox="1"/>
                <p:nvPr/>
              </p:nvSpPr>
              <p:spPr>
                <a:xfrm>
                  <a:off x="7381729" y="3274534"/>
                  <a:ext cx="1008609"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开发</a:t>
                  </a:r>
                  <a:endParaRPr kumimoji="0" lang="en-GB"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sp>
            <p:nvSpPr>
              <p:cNvPr id="81" name="Rectangle 49">
                <a:extLst>
                  <a:ext uri="{FF2B5EF4-FFF2-40B4-BE49-F238E27FC236}">
                    <a16:creationId xmlns:a16="http://schemas.microsoft.com/office/drawing/2014/main" id="{6E473134-00E8-4432-A909-C32C9D42690E}"/>
                  </a:ext>
                </a:extLst>
              </p:cNvPr>
              <p:cNvSpPr/>
              <p:nvPr/>
            </p:nvSpPr>
            <p:spPr>
              <a:xfrm>
                <a:off x="9560918" y="1965735"/>
                <a:ext cx="2457021" cy="499624"/>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业务服务功能模块</a:t>
                </a:r>
                <a:r>
                  <a:rPr kumimoji="0" lang="zh-CN" altLang="en-US" sz="20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免费</a:t>
                </a:r>
                <a:endParaRPr kumimoji="0" lang="en-US" altLang="zh-CN"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cxnSp>
            <p:nvCxnSpPr>
              <p:cNvPr id="82" name="直接连接符 81">
                <a:extLst>
                  <a:ext uri="{FF2B5EF4-FFF2-40B4-BE49-F238E27FC236}">
                    <a16:creationId xmlns:a16="http://schemas.microsoft.com/office/drawing/2014/main" id="{557CC6F8-C9A5-4CA9-A3D7-335F4FDC101F}"/>
                  </a:ext>
                </a:extLst>
              </p:cNvPr>
              <p:cNvCxnSpPr/>
              <p:nvPr/>
            </p:nvCxnSpPr>
            <p:spPr>
              <a:xfrm>
                <a:off x="9526478" y="1972106"/>
                <a:ext cx="0" cy="1017371"/>
              </a:xfrm>
              <a:prstGeom prst="line">
                <a:avLst/>
              </a:prstGeom>
              <a:noFill/>
              <a:ln w="6350" cap="flat" cmpd="sng" algn="ctr">
                <a:solidFill>
                  <a:srgbClr val="FF6600"/>
                </a:solidFill>
                <a:prstDash val="solid"/>
                <a:miter lim="800000"/>
              </a:ln>
              <a:effectLst/>
            </p:spPr>
          </p:cxnSp>
          <p:cxnSp>
            <p:nvCxnSpPr>
              <p:cNvPr id="83" name="直接连接符 82">
                <a:extLst>
                  <a:ext uri="{FF2B5EF4-FFF2-40B4-BE49-F238E27FC236}">
                    <a16:creationId xmlns:a16="http://schemas.microsoft.com/office/drawing/2014/main" id="{3E636F99-AC27-4327-8FA2-668794A5FE17}"/>
                  </a:ext>
                </a:extLst>
              </p:cNvPr>
              <p:cNvCxnSpPr/>
              <p:nvPr/>
            </p:nvCxnSpPr>
            <p:spPr>
              <a:xfrm flipH="1">
                <a:off x="9027813" y="2513878"/>
                <a:ext cx="498665" cy="0"/>
              </a:xfrm>
              <a:prstGeom prst="line">
                <a:avLst/>
              </a:prstGeom>
              <a:noFill/>
              <a:ln w="6350" cap="flat" cmpd="sng" algn="ctr">
                <a:solidFill>
                  <a:srgbClr val="FF6600"/>
                </a:solidFill>
                <a:prstDash val="solid"/>
                <a:miter lim="800000"/>
              </a:ln>
              <a:effectLst/>
            </p:spPr>
          </p:cxnSp>
          <p:cxnSp>
            <p:nvCxnSpPr>
              <p:cNvPr id="84" name="直接连接符 83">
                <a:extLst>
                  <a:ext uri="{FF2B5EF4-FFF2-40B4-BE49-F238E27FC236}">
                    <a16:creationId xmlns:a16="http://schemas.microsoft.com/office/drawing/2014/main" id="{32E3850B-EE62-4575-94FF-C19B8FF451CB}"/>
                  </a:ext>
                </a:extLst>
              </p:cNvPr>
              <p:cNvCxnSpPr/>
              <p:nvPr/>
            </p:nvCxnSpPr>
            <p:spPr>
              <a:xfrm flipH="1">
                <a:off x="8628983" y="2508981"/>
                <a:ext cx="398830" cy="549362"/>
              </a:xfrm>
              <a:prstGeom prst="line">
                <a:avLst/>
              </a:prstGeom>
              <a:noFill/>
              <a:ln w="6350" cap="flat" cmpd="sng" algn="ctr">
                <a:solidFill>
                  <a:srgbClr val="FF6600"/>
                </a:solidFill>
                <a:prstDash val="solid"/>
                <a:miter lim="800000"/>
              </a:ln>
              <a:effectLst/>
            </p:spPr>
          </p:cxnSp>
        </p:grpSp>
        <p:grpSp>
          <p:nvGrpSpPr>
            <p:cNvPr id="87" name="组合 86">
              <a:extLst>
                <a:ext uri="{FF2B5EF4-FFF2-40B4-BE49-F238E27FC236}">
                  <a16:creationId xmlns:a16="http://schemas.microsoft.com/office/drawing/2014/main" id="{C079E39D-028D-4071-9F23-A64CA975D983}"/>
                </a:ext>
              </a:extLst>
            </p:cNvPr>
            <p:cNvGrpSpPr/>
            <p:nvPr/>
          </p:nvGrpSpPr>
          <p:grpSpPr>
            <a:xfrm>
              <a:off x="5724068" y="4141040"/>
              <a:ext cx="6293871" cy="2151542"/>
              <a:chOff x="5724068" y="4141040"/>
              <a:chExt cx="6293871" cy="2151542"/>
            </a:xfrm>
          </p:grpSpPr>
          <p:grpSp>
            <p:nvGrpSpPr>
              <p:cNvPr id="88" name="Group 21">
                <a:extLst>
                  <a:ext uri="{FF2B5EF4-FFF2-40B4-BE49-F238E27FC236}">
                    <a16:creationId xmlns:a16="http://schemas.microsoft.com/office/drawing/2014/main" id="{95607584-49E9-4FE5-9EC8-8A673153EE5B}"/>
                  </a:ext>
                </a:extLst>
              </p:cNvPr>
              <p:cNvGrpSpPr/>
              <p:nvPr/>
            </p:nvGrpSpPr>
            <p:grpSpPr>
              <a:xfrm>
                <a:off x="5724068" y="4141040"/>
                <a:ext cx="2819138" cy="2151542"/>
                <a:chOff x="5419890" y="4180614"/>
                <a:chExt cx="2819138" cy="2151542"/>
              </a:xfrm>
            </p:grpSpPr>
            <p:sp>
              <p:nvSpPr>
                <p:cNvPr id="93" name="Freeform 1176">
                  <a:extLst>
                    <a:ext uri="{FF2B5EF4-FFF2-40B4-BE49-F238E27FC236}">
                      <a16:creationId xmlns:a16="http://schemas.microsoft.com/office/drawing/2014/main" id="{A254FA4B-480E-4BA1-B45B-12C7794FB223}"/>
                    </a:ext>
                  </a:extLst>
                </p:cNvPr>
                <p:cNvSpPr>
                  <a:spLocks/>
                </p:cNvSpPr>
                <p:nvPr/>
              </p:nvSpPr>
              <p:spPr bwMode="auto">
                <a:xfrm>
                  <a:off x="5419890" y="4180614"/>
                  <a:ext cx="2819138" cy="2151542"/>
                </a:xfrm>
                <a:custGeom>
                  <a:avLst/>
                  <a:gdLst>
                    <a:gd name="T0" fmla="*/ 353 w 1330"/>
                    <a:gd name="T1" fmla="*/ 0 h 1015"/>
                    <a:gd name="T2" fmla="*/ 0 w 1330"/>
                    <a:gd name="T3" fmla="*/ 934 h 1015"/>
                    <a:gd name="T4" fmla="*/ 792 w 1330"/>
                    <a:gd name="T5" fmla="*/ 889 h 1015"/>
                    <a:gd name="T6" fmla="*/ 1330 w 1330"/>
                    <a:gd name="T7" fmla="*/ 370 h 1015"/>
                    <a:gd name="T8" fmla="*/ 353 w 1330"/>
                    <a:gd name="T9" fmla="*/ 0 h 1015"/>
                  </a:gdLst>
                  <a:ahLst/>
                  <a:cxnLst>
                    <a:cxn ang="0">
                      <a:pos x="T0" y="T1"/>
                    </a:cxn>
                    <a:cxn ang="0">
                      <a:pos x="T2" y="T3"/>
                    </a:cxn>
                    <a:cxn ang="0">
                      <a:pos x="T4" y="T5"/>
                    </a:cxn>
                    <a:cxn ang="0">
                      <a:pos x="T6" y="T7"/>
                    </a:cxn>
                    <a:cxn ang="0">
                      <a:pos x="T8" y="T9"/>
                    </a:cxn>
                  </a:cxnLst>
                  <a:rect l="0" t="0" r="r" b="b"/>
                  <a:pathLst>
                    <a:path w="1330" h="1015">
                      <a:moveTo>
                        <a:pt x="353" y="0"/>
                      </a:moveTo>
                      <a:cubicBezTo>
                        <a:pt x="0" y="934"/>
                        <a:pt x="0" y="934"/>
                        <a:pt x="0" y="934"/>
                      </a:cubicBezTo>
                      <a:cubicBezTo>
                        <a:pt x="252" y="1015"/>
                        <a:pt x="533" y="1006"/>
                        <a:pt x="792" y="889"/>
                      </a:cubicBezTo>
                      <a:cubicBezTo>
                        <a:pt x="1036" y="779"/>
                        <a:pt x="1220" y="592"/>
                        <a:pt x="1330" y="370"/>
                      </a:cubicBezTo>
                      <a:lnTo>
                        <a:pt x="353" y="0"/>
                      </a:lnTo>
                      <a:close/>
                    </a:path>
                  </a:pathLst>
                </a:custGeom>
                <a:solidFill>
                  <a:sysClr val="window" lastClr="FFFFFF">
                    <a:lumMod val="7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94" name="TextBox 15">
                  <a:extLst>
                    <a:ext uri="{FF2B5EF4-FFF2-40B4-BE49-F238E27FC236}">
                      <a16:creationId xmlns:a16="http://schemas.microsoft.com/office/drawing/2014/main" id="{FDB7959F-C099-40D6-9C6F-BD59DD498DFA}"/>
                    </a:ext>
                  </a:extLst>
                </p:cNvPr>
                <p:cNvSpPr txBox="1"/>
                <p:nvPr/>
              </p:nvSpPr>
              <p:spPr>
                <a:xfrm>
                  <a:off x="6288685" y="5246255"/>
                  <a:ext cx="1005403"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3200" b="1" kern="0" dirty="0">
                      <a:solidFill>
                        <a:schemeClr val="tx1">
                          <a:lumMod val="95000"/>
                          <a:lumOff val="5000"/>
                        </a:schemeClr>
                      </a:solidFill>
                      <a:latin typeface="微软雅黑" panose="020B0503020204020204" pitchFamily="34" charset="-122"/>
                      <a:ea typeface="微软雅黑" panose="020B0503020204020204" pitchFamily="34" charset="-122"/>
                    </a:rPr>
                    <a:t>实施</a:t>
                  </a:r>
                  <a:endParaRPr kumimoji="0" lang="en-GB"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sp>
            <p:nvSpPr>
              <p:cNvPr id="89" name="Rectangle 52">
                <a:extLst>
                  <a:ext uri="{FF2B5EF4-FFF2-40B4-BE49-F238E27FC236}">
                    <a16:creationId xmlns:a16="http://schemas.microsoft.com/office/drawing/2014/main" id="{4BFFA4F4-D91E-4CCB-A529-CA968573392C}"/>
                  </a:ext>
                </a:extLst>
              </p:cNvPr>
              <p:cNvSpPr/>
              <p:nvPr/>
            </p:nvSpPr>
            <p:spPr>
              <a:xfrm>
                <a:off x="9560918" y="4261257"/>
                <a:ext cx="2457021" cy="822789"/>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运行环境的安装配置和部署</a:t>
                </a:r>
                <a:r>
                  <a:rPr kumimoji="0" lang="zh-CN" altLang="en-US" sz="20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免费</a:t>
                </a:r>
                <a:endParaRPr kumimoji="0" lang="en-GB"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cxnSp>
            <p:nvCxnSpPr>
              <p:cNvPr id="90" name="直接连接符 89">
                <a:extLst>
                  <a:ext uri="{FF2B5EF4-FFF2-40B4-BE49-F238E27FC236}">
                    <a16:creationId xmlns:a16="http://schemas.microsoft.com/office/drawing/2014/main" id="{211B8A27-231E-4F81-A787-C68C0CEE699D}"/>
                  </a:ext>
                </a:extLst>
              </p:cNvPr>
              <p:cNvCxnSpPr/>
              <p:nvPr/>
            </p:nvCxnSpPr>
            <p:spPr>
              <a:xfrm>
                <a:off x="9526478" y="4403002"/>
                <a:ext cx="0" cy="881997"/>
              </a:xfrm>
              <a:prstGeom prst="line">
                <a:avLst/>
              </a:prstGeom>
              <a:noFill/>
              <a:ln w="6350" cap="flat" cmpd="sng" algn="ctr">
                <a:solidFill>
                  <a:srgbClr val="FF6600"/>
                </a:solidFill>
                <a:prstDash val="solid"/>
                <a:miter lim="800000"/>
              </a:ln>
              <a:effectLst/>
            </p:spPr>
          </p:cxnSp>
          <p:cxnSp>
            <p:nvCxnSpPr>
              <p:cNvPr id="91" name="直接连接符 90">
                <a:extLst>
                  <a:ext uri="{FF2B5EF4-FFF2-40B4-BE49-F238E27FC236}">
                    <a16:creationId xmlns:a16="http://schemas.microsoft.com/office/drawing/2014/main" id="{F3912B80-FEEB-42BD-BB14-EA301DC1B34B}"/>
                  </a:ext>
                </a:extLst>
              </p:cNvPr>
              <p:cNvCxnSpPr/>
              <p:nvPr/>
            </p:nvCxnSpPr>
            <p:spPr>
              <a:xfrm flipH="1">
                <a:off x="8945258" y="4953755"/>
                <a:ext cx="581220" cy="545313"/>
              </a:xfrm>
              <a:prstGeom prst="line">
                <a:avLst/>
              </a:prstGeom>
              <a:noFill/>
              <a:ln w="6350" cap="flat" cmpd="sng" algn="ctr">
                <a:solidFill>
                  <a:srgbClr val="FF6600"/>
                </a:solidFill>
                <a:prstDash val="solid"/>
                <a:miter lim="800000"/>
              </a:ln>
              <a:effectLst/>
            </p:spPr>
          </p:cxnSp>
          <p:cxnSp>
            <p:nvCxnSpPr>
              <p:cNvPr id="92" name="直接连接符 91">
                <a:extLst>
                  <a:ext uri="{FF2B5EF4-FFF2-40B4-BE49-F238E27FC236}">
                    <a16:creationId xmlns:a16="http://schemas.microsoft.com/office/drawing/2014/main" id="{9C3B7ABB-F3C3-4BF8-BE8D-A84213B1D917}"/>
                  </a:ext>
                </a:extLst>
              </p:cNvPr>
              <p:cNvCxnSpPr/>
              <p:nvPr/>
            </p:nvCxnSpPr>
            <p:spPr>
              <a:xfrm flipH="1" flipV="1">
                <a:off x="8190211" y="5499068"/>
                <a:ext cx="755047" cy="1"/>
              </a:xfrm>
              <a:prstGeom prst="line">
                <a:avLst/>
              </a:prstGeom>
              <a:noFill/>
              <a:ln w="6350" cap="flat" cmpd="sng" algn="ctr">
                <a:solidFill>
                  <a:srgbClr val="FF6600"/>
                </a:solidFill>
                <a:prstDash val="solid"/>
                <a:miter lim="800000"/>
              </a:ln>
              <a:effectLst/>
            </p:spPr>
          </p:cxnSp>
        </p:grpSp>
        <p:grpSp>
          <p:nvGrpSpPr>
            <p:cNvPr id="95" name="组合 94">
              <a:extLst>
                <a:ext uri="{FF2B5EF4-FFF2-40B4-BE49-F238E27FC236}">
                  <a16:creationId xmlns:a16="http://schemas.microsoft.com/office/drawing/2014/main" id="{902FBD82-C878-4BD4-A424-06EE08AADA18}"/>
                </a:ext>
              </a:extLst>
            </p:cNvPr>
            <p:cNvGrpSpPr/>
            <p:nvPr/>
          </p:nvGrpSpPr>
          <p:grpSpPr>
            <a:xfrm>
              <a:off x="488506" y="2394537"/>
              <a:ext cx="5627159" cy="1746503"/>
              <a:chOff x="488506" y="2394537"/>
              <a:chExt cx="5627159" cy="1746503"/>
            </a:xfrm>
          </p:grpSpPr>
          <p:grpSp>
            <p:nvGrpSpPr>
              <p:cNvPr id="96" name="Group 23">
                <a:extLst>
                  <a:ext uri="{FF2B5EF4-FFF2-40B4-BE49-F238E27FC236}">
                    <a16:creationId xmlns:a16="http://schemas.microsoft.com/office/drawing/2014/main" id="{E0DA62FE-D404-4DEF-99BC-616B2E7350D4}"/>
                  </a:ext>
                </a:extLst>
              </p:cNvPr>
              <p:cNvGrpSpPr/>
              <p:nvPr/>
            </p:nvGrpSpPr>
            <p:grpSpPr>
              <a:xfrm>
                <a:off x="3994590" y="2394537"/>
                <a:ext cx="2121075" cy="1746503"/>
                <a:chOff x="3690412" y="2434111"/>
                <a:chExt cx="2121075" cy="1746503"/>
              </a:xfrm>
            </p:grpSpPr>
            <p:sp>
              <p:nvSpPr>
                <p:cNvPr id="101" name="Freeform 1177">
                  <a:extLst>
                    <a:ext uri="{FF2B5EF4-FFF2-40B4-BE49-F238E27FC236}">
                      <a16:creationId xmlns:a16="http://schemas.microsoft.com/office/drawing/2014/main" id="{024165E3-1C1E-4F63-A356-7C56D7A11976}"/>
                    </a:ext>
                  </a:extLst>
                </p:cNvPr>
                <p:cNvSpPr>
                  <a:spLocks/>
                </p:cNvSpPr>
                <p:nvPr/>
              </p:nvSpPr>
              <p:spPr bwMode="auto">
                <a:xfrm>
                  <a:off x="3690412" y="2434111"/>
                  <a:ext cx="2121075" cy="1746503"/>
                </a:xfrm>
                <a:custGeom>
                  <a:avLst/>
                  <a:gdLst>
                    <a:gd name="T0" fmla="*/ 292 w 1001"/>
                    <a:gd name="T1" fmla="*/ 0 h 824"/>
                    <a:gd name="T2" fmla="*/ 47 w 1001"/>
                    <a:gd name="T3" fmla="*/ 824 h 824"/>
                    <a:gd name="T4" fmla="*/ 1001 w 1001"/>
                    <a:gd name="T5" fmla="*/ 707 h 824"/>
                    <a:gd name="T6" fmla="*/ 292 w 1001"/>
                    <a:gd name="T7" fmla="*/ 0 h 824"/>
                  </a:gdLst>
                  <a:ahLst/>
                  <a:cxnLst>
                    <a:cxn ang="0">
                      <a:pos x="T0" y="T1"/>
                    </a:cxn>
                    <a:cxn ang="0">
                      <a:pos x="T2" y="T3"/>
                    </a:cxn>
                    <a:cxn ang="0">
                      <a:pos x="T4" y="T5"/>
                    </a:cxn>
                    <a:cxn ang="0">
                      <a:pos x="T6" y="T7"/>
                    </a:cxn>
                  </a:cxnLst>
                  <a:rect l="0" t="0" r="r" b="b"/>
                  <a:pathLst>
                    <a:path w="1001" h="824">
                      <a:moveTo>
                        <a:pt x="292" y="0"/>
                      </a:moveTo>
                      <a:cubicBezTo>
                        <a:pt x="145" y="162"/>
                        <a:pt x="0" y="477"/>
                        <a:pt x="47" y="824"/>
                      </a:cubicBezTo>
                      <a:cubicBezTo>
                        <a:pt x="1001" y="707"/>
                        <a:pt x="1001" y="707"/>
                        <a:pt x="1001" y="707"/>
                      </a:cubicBezTo>
                      <a:lnTo>
                        <a:pt x="292" y="0"/>
                      </a:lnTo>
                      <a:close/>
                    </a:path>
                  </a:pathLst>
                </a:custGeom>
                <a:solidFill>
                  <a:sysClr val="window" lastClr="FFFFFF">
                    <a:lumMod val="9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102" name="TextBox 17">
                  <a:extLst>
                    <a:ext uri="{FF2B5EF4-FFF2-40B4-BE49-F238E27FC236}">
                      <a16:creationId xmlns:a16="http://schemas.microsoft.com/office/drawing/2014/main" id="{43B9A4C1-7A41-4FC1-AB90-EA3160988993}"/>
                    </a:ext>
                  </a:extLst>
                </p:cNvPr>
                <p:cNvSpPr txBox="1"/>
                <p:nvPr/>
              </p:nvSpPr>
              <p:spPr>
                <a:xfrm>
                  <a:off x="3866749" y="3097917"/>
                  <a:ext cx="1005403"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运营</a:t>
                  </a:r>
                  <a:endParaRPr kumimoji="0" lang="en-GB"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sp>
            <p:nvSpPr>
              <p:cNvPr id="97" name="Rectangle 39">
                <a:extLst>
                  <a:ext uri="{FF2B5EF4-FFF2-40B4-BE49-F238E27FC236}">
                    <a16:creationId xmlns:a16="http://schemas.microsoft.com/office/drawing/2014/main" id="{266FDEBB-2D50-4C5F-96DB-076AAD58D491}"/>
                  </a:ext>
                </a:extLst>
              </p:cNvPr>
              <p:cNvSpPr/>
              <p:nvPr/>
            </p:nvSpPr>
            <p:spPr>
              <a:xfrm>
                <a:off x="488506" y="2511722"/>
                <a:ext cx="2833186" cy="499624"/>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提供</a:t>
                </a:r>
                <a:r>
                  <a:rPr kumimoji="0" lang="zh-CN" altLang="en-US" sz="20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免费</a:t>
                </a: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联合运营服务</a:t>
                </a:r>
                <a:endParaRPr kumimoji="0" lang="en-US" altLang="zh-CN"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cxnSp>
            <p:nvCxnSpPr>
              <p:cNvPr id="98" name="直接连接符 97">
                <a:extLst>
                  <a:ext uri="{FF2B5EF4-FFF2-40B4-BE49-F238E27FC236}">
                    <a16:creationId xmlns:a16="http://schemas.microsoft.com/office/drawing/2014/main" id="{9476CC56-E736-407D-8521-0FC38F8E7C18}"/>
                  </a:ext>
                </a:extLst>
              </p:cNvPr>
              <p:cNvCxnSpPr/>
              <p:nvPr/>
            </p:nvCxnSpPr>
            <p:spPr>
              <a:xfrm>
                <a:off x="3173108" y="2508981"/>
                <a:ext cx="0" cy="1026483"/>
              </a:xfrm>
              <a:prstGeom prst="line">
                <a:avLst/>
              </a:prstGeom>
              <a:noFill/>
              <a:ln w="6350" cap="flat" cmpd="sng" algn="ctr">
                <a:solidFill>
                  <a:srgbClr val="FF6600"/>
                </a:solidFill>
                <a:prstDash val="solid"/>
                <a:miter lim="800000"/>
              </a:ln>
              <a:effectLst/>
            </p:spPr>
          </p:cxnSp>
          <p:cxnSp>
            <p:nvCxnSpPr>
              <p:cNvPr id="99" name="直接连接符 98">
                <a:extLst>
                  <a:ext uri="{FF2B5EF4-FFF2-40B4-BE49-F238E27FC236}">
                    <a16:creationId xmlns:a16="http://schemas.microsoft.com/office/drawing/2014/main" id="{84F2EB5D-6028-44D2-878E-6B0A2FE9498C}"/>
                  </a:ext>
                </a:extLst>
              </p:cNvPr>
              <p:cNvCxnSpPr/>
              <p:nvPr/>
            </p:nvCxnSpPr>
            <p:spPr>
              <a:xfrm>
                <a:off x="3173108" y="2865006"/>
                <a:ext cx="662940" cy="0"/>
              </a:xfrm>
              <a:prstGeom prst="line">
                <a:avLst/>
              </a:prstGeom>
              <a:noFill/>
              <a:ln w="6350" cap="flat" cmpd="sng" algn="ctr">
                <a:solidFill>
                  <a:srgbClr val="FF6600"/>
                </a:solidFill>
                <a:prstDash val="solid"/>
                <a:miter lim="800000"/>
              </a:ln>
              <a:effectLst/>
            </p:spPr>
          </p:cxnSp>
          <p:cxnSp>
            <p:nvCxnSpPr>
              <p:cNvPr id="100" name="直接连接符 99">
                <a:extLst>
                  <a:ext uri="{FF2B5EF4-FFF2-40B4-BE49-F238E27FC236}">
                    <a16:creationId xmlns:a16="http://schemas.microsoft.com/office/drawing/2014/main" id="{AE54A51D-BEA9-4B7B-87D8-96F0F6AE356B}"/>
                  </a:ext>
                </a:extLst>
              </p:cNvPr>
              <p:cNvCxnSpPr/>
              <p:nvPr/>
            </p:nvCxnSpPr>
            <p:spPr>
              <a:xfrm>
                <a:off x="3824618" y="2858873"/>
                <a:ext cx="346309" cy="346309"/>
              </a:xfrm>
              <a:prstGeom prst="line">
                <a:avLst/>
              </a:prstGeom>
              <a:noFill/>
              <a:ln w="6350" cap="flat" cmpd="sng" algn="ctr">
                <a:solidFill>
                  <a:srgbClr val="FF6600"/>
                </a:solidFill>
                <a:prstDash val="solid"/>
                <a:miter lim="800000"/>
              </a:ln>
              <a:effectLst/>
            </p:spPr>
          </p:cxnSp>
        </p:grpSp>
        <p:grpSp>
          <p:nvGrpSpPr>
            <p:cNvPr id="103" name="组合 102">
              <a:extLst>
                <a:ext uri="{FF2B5EF4-FFF2-40B4-BE49-F238E27FC236}">
                  <a16:creationId xmlns:a16="http://schemas.microsoft.com/office/drawing/2014/main" id="{B9D804B2-AB24-431F-9D1D-E0A07C36D23C}"/>
                </a:ext>
              </a:extLst>
            </p:cNvPr>
            <p:cNvGrpSpPr/>
            <p:nvPr/>
          </p:nvGrpSpPr>
          <p:grpSpPr>
            <a:xfrm>
              <a:off x="516179" y="4141040"/>
              <a:ext cx="5714724" cy="1841674"/>
              <a:chOff x="564928" y="4158066"/>
              <a:chExt cx="5714724" cy="1841674"/>
            </a:xfrm>
          </p:grpSpPr>
          <p:grpSp>
            <p:nvGrpSpPr>
              <p:cNvPr id="104" name="Group 22">
                <a:extLst>
                  <a:ext uri="{FF2B5EF4-FFF2-40B4-BE49-F238E27FC236}">
                    <a16:creationId xmlns:a16="http://schemas.microsoft.com/office/drawing/2014/main" id="{28423A76-5002-42E9-BB24-05CFA618883E}"/>
                  </a:ext>
                </a:extLst>
              </p:cNvPr>
              <p:cNvGrpSpPr/>
              <p:nvPr/>
            </p:nvGrpSpPr>
            <p:grpSpPr>
              <a:xfrm>
                <a:off x="4157681" y="4158066"/>
                <a:ext cx="2121971" cy="1831633"/>
                <a:chOff x="3853503" y="4197640"/>
                <a:chExt cx="2121971" cy="1831633"/>
              </a:xfrm>
              <a:solidFill>
                <a:srgbClr val="FF3399"/>
              </a:solidFill>
            </p:grpSpPr>
            <p:sp>
              <p:nvSpPr>
                <p:cNvPr id="109" name="Freeform 1178">
                  <a:extLst>
                    <a:ext uri="{FF2B5EF4-FFF2-40B4-BE49-F238E27FC236}">
                      <a16:creationId xmlns:a16="http://schemas.microsoft.com/office/drawing/2014/main" id="{28FA4BAB-52DB-40B6-B3B4-06FF2C91FC03}"/>
                    </a:ext>
                  </a:extLst>
                </p:cNvPr>
                <p:cNvSpPr>
                  <a:spLocks/>
                </p:cNvSpPr>
                <p:nvPr/>
              </p:nvSpPr>
              <p:spPr bwMode="auto">
                <a:xfrm>
                  <a:off x="3853503" y="4197640"/>
                  <a:ext cx="2121971" cy="1831633"/>
                </a:xfrm>
                <a:custGeom>
                  <a:avLst/>
                  <a:gdLst>
                    <a:gd name="T0" fmla="*/ 0 w 1001"/>
                    <a:gd name="T1" fmla="*/ 158 h 864"/>
                    <a:gd name="T2" fmla="*/ 579 w 1001"/>
                    <a:gd name="T3" fmla="*/ 864 h 864"/>
                    <a:gd name="T4" fmla="*/ 1001 w 1001"/>
                    <a:gd name="T5" fmla="*/ 0 h 864"/>
                    <a:gd name="T6" fmla="*/ 0 w 1001"/>
                    <a:gd name="T7" fmla="*/ 158 h 864"/>
                  </a:gdLst>
                  <a:ahLst/>
                  <a:cxnLst>
                    <a:cxn ang="0">
                      <a:pos x="T0" y="T1"/>
                    </a:cxn>
                    <a:cxn ang="0">
                      <a:pos x="T2" y="T3"/>
                    </a:cxn>
                    <a:cxn ang="0">
                      <a:pos x="T4" y="T5"/>
                    </a:cxn>
                    <a:cxn ang="0">
                      <a:pos x="T6" y="T7"/>
                    </a:cxn>
                  </a:cxnLst>
                  <a:rect l="0" t="0" r="r" b="b"/>
                  <a:pathLst>
                    <a:path w="1001" h="864">
                      <a:moveTo>
                        <a:pt x="0" y="158"/>
                      </a:moveTo>
                      <a:cubicBezTo>
                        <a:pt x="68" y="414"/>
                        <a:pt x="262" y="714"/>
                        <a:pt x="579" y="864"/>
                      </a:cubicBezTo>
                      <a:cubicBezTo>
                        <a:pt x="1001" y="0"/>
                        <a:pt x="1001" y="0"/>
                        <a:pt x="1001" y="0"/>
                      </a:cubicBezTo>
                      <a:lnTo>
                        <a:pt x="0" y="158"/>
                      </a:lnTo>
                      <a:close/>
                    </a:path>
                  </a:pathLst>
                </a:custGeom>
                <a:solidFill>
                  <a:sysClr val="window" lastClr="FFFFFF">
                    <a:lumMod val="8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110" name="TextBox 16">
                  <a:extLst>
                    <a:ext uri="{FF2B5EF4-FFF2-40B4-BE49-F238E27FC236}">
                      <a16:creationId xmlns:a16="http://schemas.microsoft.com/office/drawing/2014/main" id="{07CDB44C-E394-464B-B102-811F7450FC1E}"/>
                    </a:ext>
                  </a:extLst>
                </p:cNvPr>
                <p:cNvSpPr txBox="1"/>
                <p:nvPr/>
              </p:nvSpPr>
              <p:spPr>
                <a:xfrm>
                  <a:off x="4221492" y="4699660"/>
                  <a:ext cx="1008609"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推广</a:t>
                  </a:r>
                  <a:endParaRPr kumimoji="0" lang="en-GB"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sp>
            <p:nvSpPr>
              <p:cNvPr id="105" name="Rectangle 42">
                <a:extLst>
                  <a:ext uri="{FF2B5EF4-FFF2-40B4-BE49-F238E27FC236}">
                    <a16:creationId xmlns:a16="http://schemas.microsoft.com/office/drawing/2014/main" id="{48E7C492-9B04-46D7-8210-0A424CFE6F80}"/>
                  </a:ext>
                </a:extLst>
              </p:cNvPr>
              <p:cNvSpPr/>
              <p:nvPr/>
            </p:nvSpPr>
            <p:spPr>
              <a:xfrm>
                <a:off x="564928" y="4907943"/>
                <a:ext cx="3065536" cy="499624"/>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免费</a:t>
                </a:r>
                <a:r>
                  <a:rPr kumimoji="0" lang="zh-CN" altLang="zh-CN"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整合</a:t>
                </a: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平安渠道资源共同推广</a:t>
                </a:r>
                <a:endParaRPr kumimoji="0" lang="en-US" altLang="zh-CN"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cxnSp>
            <p:nvCxnSpPr>
              <p:cNvPr id="106" name="直接连接符 105">
                <a:extLst>
                  <a:ext uri="{FF2B5EF4-FFF2-40B4-BE49-F238E27FC236}">
                    <a16:creationId xmlns:a16="http://schemas.microsoft.com/office/drawing/2014/main" id="{7A66B515-87C7-4262-A964-A9DEB9C51120}"/>
                  </a:ext>
                </a:extLst>
              </p:cNvPr>
              <p:cNvCxnSpPr/>
              <p:nvPr/>
            </p:nvCxnSpPr>
            <p:spPr>
              <a:xfrm>
                <a:off x="3630464" y="4966907"/>
                <a:ext cx="0" cy="1032833"/>
              </a:xfrm>
              <a:prstGeom prst="line">
                <a:avLst/>
              </a:prstGeom>
              <a:noFill/>
              <a:ln w="6350" cap="flat" cmpd="sng" algn="ctr">
                <a:solidFill>
                  <a:srgbClr val="FF6600"/>
                </a:solidFill>
                <a:prstDash val="solid"/>
                <a:miter lim="800000"/>
              </a:ln>
              <a:effectLst/>
            </p:spPr>
          </p:cxnSp>
          <p:cxnSp>
            <p:nvCxnSpPr>
              <p:cNvPr id="107" name="直接连接符 106">
                <a:extLst>
                  <a:ext uri="{FF2B5EF4-FFF2-40B4-BE49-F238E27FC236}">
                    <a16:creationId xmlns:a16="http://schemas.microsoft.com/office/drawing/2014/main" id="{94D35CD7-D861-4818-8F94-E6B87DD8E8FC}"/>
                  </a:ext>
                </a:extLst>
              </p:cNvPr>
              <p:cNvCxnSpPr/>
              <p:nvPr/>
            </p:nvCxnSpPr>
            <p:spPr>
              <a:xfrm flipV="1">
                <a:off x="3630464" y="5233837"/>
                <a:ext cx="412307" cy="412712"/>
              </a:xfrm>
              <a:prstGeom prst="line">
                <a:avLst/>
              </a:prstGeom>
              <a:noFill/>
              <a:ln w="6350" cap="flat" cmpd="sng" algn="ctr">
                <a:solidFill>
                  <a:srgbClr val="FF6600"/>
                </a:solidFill>
                <a:prstDash val="solid"/>
                <a:miter lim="800000"/>
              </a:ln>
              <a:effectLst/>
            </p:spPr>
          </p:cxnSp>
          <p:cxnSp>
            <p:nvCxnSpPr>
              <p:cNvPr id="108" name="直接连接符 107">
                <a:extLst>
                  <a:ext uri="{FF2B5EF4-FFF2-40B4-BE49-F238E27FC236}">
                    <a16:creationId xmlns:a16="http://schemas.microsoft.com/office/drawing/2014/main" id="{9A989F56-8FE0-47EE-A88C-ECA55BCAFA98}"/>
                  </a:ext>
                </a:extLst>
              </p:cNvPr>
              <p:cNvCxnSpPr/>
              <p:nvPr/>
            </p:nvCxnSpPr>
            <p:spPr>
              <a:xfrm>
                <a:off x="4042771" y="5243437"/>
                <a:ext cx="499927" cy="0"/>
              </a:xfrm>
              <a:prstGeom prst="line">
                <a:avLst/>
              </a:prstGeom>
              <a:noFill/>
              <a:ln w="6350" cap="flat" cmpd="sng" algn="ctr">
                <a:solidFill>
                  <a:srgbClr val="FF6600"/>
                </a:solidFill>
                <a:prstDash val="solid"/>
                <a:miter lim="800000"/>
              </a:ln>
              <a:effectLst/>
            </p:spPr>
          </p:cxnSp>
        </p:grpSp>
        <p:grpSp>
          <p:nvGrpSpPr>
            <p:cNvPr id="111" name="Group 10">
              <a:extLst>
                <a:ext uri="{FF2B5EF4-FFF2-40B4-BE49-F238E27FC236}">
                  <a16:creationId xmlns:a16="http://schemas.microsoft.com/office/drawing/2014/main" id="{0B2651AB-77D6-497E-8BE6-8270DFAD9573}"/>
                </a:ext>
              </a:extLst>
            </p:cNvPr>
            <p:cNvGrpSpPr/>
            <p:nvPr/>
          </p:nvGrpSpPr>
          <p:grpSpPr>
            <a:xfrm>
              <a:off x="5126258" y="2608803"/>
              <a:ext cx="2608891" cy="2608891"/>
              <a:chOff x="4791554" y="2653936"/>
              <a:chExt cx="2608891" cy="2608891"/>
            </a:xfrm>
          </p:grpSpPr>
          <p:sp>
            <p:nvSpPr>
              <p:cNvPr id="112" name="Oval 9">
                <a:extLst>
                  <a:ext uri="{FF2B5EF4-FFF2-40B4-BE49-F238E27FC236}">
                    <a16:creationId xmlns:a16="http://schemas.microsoft.com/office/drawing/2014/main" id="{870D65D9-AC50-4AF2-AD81-F67B6F6EC562}"/>
                  </a:ext>
                </a:extLst>
              </p:cNvPr>
              <p:cNvSpPr/>
              <p:nvPr/>
            </p:nvSpPr>
            <p:spPr>
              <a:xfrm>
                <a:off x="4791554" y="2653936"/>
                <a:ext cx="2608891" cy="2608891"/>
              </a:xfrm>
              <a:prstGeom prst="ellipse">
                <a:avLst/>
              </a:prstGeom>
              <a:solidFill>
                <a:srgbClr val="FF66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lumMod val="95000"/>
                      <a:lumOff val="5000"/>
                    </a:schemeClr>
                  </a:solidFill>
                  <a:effectLst/>
                  <a:uLnTx/>
                  <a:uFillTx/>
                  <a:latin typeface="DengXian" panose="020F0502020204030204"/>
                  <a:ea typeface="+mn-ea"/>
                  <a:cs typeface="+mn-cs"/>
                </a:endParaRPr>
              </a:p>
            </p:txBody>
          </p:sp>
          <p:sp>
            <p:nvSpPr>
              <p:cNvPr id="113" name="TextBox 11">
                <a:extLst>
                  <a:ext uri="{FF2B5EF4-FFF2-40B4-BE49-F238E27FC236}">
                    <a16:creationId xmlns:a16="http://schemas.microsoft.com/office/drawing/2014/main" id="{71A0E4B7-572A-4EE0-8DC5-5BFD49F25389}"/>
                  </a:ext>
                </a:extLst>
              </p:cNvPr>
              <p:cNvSpPr txBox="1"/>
              <p:nvPr/>
            </p:nvSpPr>
            <p:spPr>
              <a:xfrm>
                <a:off x="5214902" y="3906938"/>
                <a:ext cx="1832554"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合作方式</a:t>
                </a:r>
                <a:endParaRPr kumimoji="0" lang="en-GB" sz="3200" b="1" i="0" u="none" strike="noStrike" kern="0" cap="none" spc="0" normalizeH="0" baseline="0" noProof="0" dirty="0">
                  <a:ln>
                    <a:noFill/>
                  </a:ln>
                  <a:solidFill>
                    <a:schemeClr val="tx1">
                      <a:lumMod val="95000"/>
                      <a:lumOff val="5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sp>
            <p:nvSpPr>
              <p:cNvPr id="114" name="Freeform 12">
                <a:extLst>
                  <a:ext uri="{FF2B5EF4-FFF2-40B4-BE49-F238E27FC236}">
                    <a16:creationId xmlns:a16="http://schemas.microsoft.com/office/drawing/2014/main" id="{62648F0C-A769-46BA-BB23-C4B04C57448C}"/>
                  </a:ext>
                </a:extLst>
              </p:cNvPr>
              <p:cNvSpPr>
                <a:spLocks noEditPoints="1"/>
              </p:cNvSpPr>
              <p:nvPr/>
            </p:nvSpPr>
            <p:spPr bwMode="auto">
              <a:xfrm>
                <a:off x="5642336" y="3065147"/>
                <a:ext cx="977687" cy="790472"/>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ysClr val="window" lastClr="FFFFFF"/>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95000"/>
                      <a:lumOff val="5000"/>
                    </a:schemeClr>
                  </a:solidFill>
                  <a:effectLst/>
                  <a:uLnTx/>
                  <a:uFillTx/>
                  <a:latin typeface="DengXian" panose="020F0502020204030204"/>
                  <a:ea typeface="DengXian" panose="02010600030101010101" pitchFamily="2" charset="-122"/>
                  <a:cs typeface="+mn-cs"/>
                </a:endParaRPr>
              </a:p>
            </p:txBody>
          </p:sp>
        </p:grpSp>
      </p:grpSp>
    </p:spTree>
    <p:extLst>
      <p:ext uri="{BB962C8B-B14F-4D97-AF65-F5344CB8AC3E}">
        <p14:creationId xmlns:p14="http://schemas.microsoft.com/office/powerpoint/2010/main" val="3108738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5">
            <a:extLst>
              <a:ext uri="{FF2B5EF4-FFF2-40B4-BE49-F238E27FC236}">
                <a16:creationId xmlns:a16="http://schemas.microsoft.com/office/drawing/2014/main" id="{A1890033-DEA7-4E18-8179-307E94E928F8}"/>
              </a:ext>
            </a:extLst>
          </p:cNvPr>
          <p:cNvSpPr>
            <a:spLocks noEditPoints="1"/>
          </p:cNvSpPr>
          <p:nvPr/>
        </p:nvSpPr>
        <p:spPr bwMode="auto">
          <a:xfrm>
            <a:off x="7094122" y="4821042"/>
            <a:ext cx="4419600" cy="1295178"/>
          </a:xfrm>
          <a:custGeom>
            <a:avLst/>
            <a:gdLst/>
            <a:ahLst/>
            <a:cxnLst>
              <a:cxn ang="0">
                <a:pos x="1192" y="292"/>
              </a:cxn>
              <a:cxn ang="0">
                <a:pos x="583" y="487"/>
              </a:cxn>
              <a:cxn ang="0">
                <a:pos x="353" y="565"/>
              </a:cxn>
              <a:cxn ang="0">
                <a:pos x="108" y="713"/>
              </a:cxn>
              <a:cxn ang="0">
                <a:pos x="274" y="663"/>
              </a:cxn>
              <a:cxn ang="0">
                <a:pos x="292" y="698"/>
              </a:cxn>
              <a:cxn ang="0">
                <a:pos x="289" y="769"/>
              </a:cxn>
              <a:cxn ang="0">
                <a:pos x="476" y="566"/>
              </a:cxn>
              <a:cxn ang="0">
                <a:pos x="385" y="681"/>
              </a:cxn>
              <a:cxn ang="0">
                <a:pos x="493" y="658"/>
              </a:cxn>
              <a:cxn ang="0">
                <a:pos x="558" y="929"/>
              </a:cxn>
              <a:cxn ang="0">
                <a:pos x="634" y="856"/>
              </a:cxn>
              <a:cxn ang="0">
                <a:pos x="685" y="969"/>
              </a:cxn>
              <a:cxn ang="0">
                <a:pos x="829" y="634"/>
              </a:cxn>
              <a:cxn ang="0">
                <a:pos x="845" y="590"/>
              </a:cxn>
              <a:cxn ang="0">
                <a:pos x="837" y="812"/>
              </a:cxn>
              <a:cxn ang="0">
                <a:pos x="917" y="887"/>
              </a:cxn>
              <a:cxn ang="0">
                <a:pos x="913" y="1008"/>
              </a:cxn>
              <a:cxn ang="0">
                <a:pos x="969" y="1030"/>
              </a:cxn>
              <a:cxn ang="0">
                <a:pos x="1003" y="921"/>
              </a:cxn>
              <a:cxn ang="0">
                <a:pos x="999" y="759"/>
              </a:cxn>
              <a:cxn ang="0">
                <a:pos x="1027" y="668"/>
              </a:cxn>
              <a:cxn ang="0">
                <a:pos x="1088" y="806"/>
              </a:cxn>
              <a:cxn ang="0">
                <a:pos x="1159" y="975"/>
              </a:cxn>
              <a:cxn ang="0">
                <a:pos x="1201" y="878"/>
              </a:cxn>
              <a:cxn ang="0">
                <a:pos x="1185" y="686"/>
              </a:cxn>
              <a:cxn ang="0">
                <a:pos x="1276" y="913"/>
              </a:cxn>
              <a:cxn ang="0">
                <a:pos x="1376" y="783"/>
              </a:cxn>
              <a:cxn ang="0">
                <a:pos x="1442" y="992"/>
              </a:cxn>
              <a:cxn ang="0">
                <a:pos x="1488" y="802"/>
              </a:cxn>
              <a:cxn ang="0">
                <a:pos x="1540" y="768"/>
              </a:cxn>
              <a:cxn ang="0">
                <a:pos x="1540" y="703"/>
              </a:cxn>
              <a:cxn ang="0">
                <a:pos x="1629" y="642"/>
              </a:cxn>
              <a:cxn ang="0">
                <a:pos x="1801" y="725"/>
              </a:cxn>
              <a:cxn ang="0">
                <a:pos x="1699" y="656"/>
              </a:cxn>
              <a:cxn ang="0">
                <a:pos x="1773" y="641"/>
              </a:cxn>
              <a:cxn ang="0">
                <a:pos x="1905" y="633"/>
              </a:cxn>
              <a:cxn ang="0">
                <a:pos x="1938" y="550"/>
              </a:cxn>
              <a:cxn ang="0">
                <a:pos x="558" y="730"/>
              </a:cxn>
              <a:cxn ang="0">
                <a:pos x="780" y="465"/>
              </a:cxn>
              <a:cxn ang="0">
                <a:pos x="692" y="685"/>
              </a:cxn>
              <a:cxn ang="0">
                <a:pos x="707" y="770"/>
              </a:cxn>
              <a:cxn ang="0">
                <a:pos x="819" y="606"/>
              </a:cxn>
              <a:cxn ang="0">
                <a:pos x="779" y="547"/>
              </a:cxn>
              <a:cxn ang="0">
                <a:pos x="957" y="585"/>
              </a:cxn>
              <a:cxn ang="0">
                <a:pos x="1034" y="516"/>
              </a:cxn>
              <a:cxn ang="0">
                <a:pos x="1171" y="620"/>
              </a:cxn>
              <a:cxn ang="0">
                <a:pos x="1468" y="469"/>
              </a:cxn>
              <a:cxn ang="0">
                <a:pos x="1246" y="675"/>
              </a:cxn>
              <a:cxn ang="0">
                <a:pos x="1290" y="691"/>
              </a:cxn>
              <a:cxn ang="0">
                <a:pos x="1413" y="691"/>
              </a:cxn>
              <a:cxn ang="0">
                <a:pos x="1404" y="767"/>
              </a:cxn>
              <a:cxn ang="0">
                <a:pos x="1434" y="736"/>
              </a:cxn>
              <a:cxn ang="0">
                <a:pos x="1543" y="726"/>
              </a:cxn>
              <a:cxn ang="0">
                <a:pos x="1573" y="640"/>
              </a:cxn>
              <a:cxn ang="0">
                <a:pos x="1571" y="592"/>
              </a:cxn>
              <a:cxn ang="0">
                <a:pos x="1440" y="582"/>
              </a:cxn>
              <a:cxn ang="0">
                <a:pos x="1649" y="548"/>
              </a:cxn>
            </a:cxnLst>
            <a:rect l="0" t="0" r="r" b="b"/>
            <a:pathLst>
              <a:path w="2016" h="1175">
                <a:moveTo>
                  <a:pt x="1950" y="511"/>
                </a:moveTo>
                <a:cubicBezTo>
                  <a:pt x="1972" y="503"/>
                  <a:pt x="1992" y="497"/>
                  <a:pt x="2016" y="502"/>
                </a:cubicBezTo>
                <a:cubicBezTo>
                  <a:pt x="2003" y="498"/>
                  <a:pt x="1990" y="497"/>
                  <a:pt x="1976" y="500"/>
                </a:cubicBezTo>
                <a:cubicBezTo>
                  <a:pt x="1958" y="503"/>
                  <a:pt x="1940" y="511"/>
                  <a:pt x="1921" y="511"/>
                </a:cubicBezTo>
                <a:cubicBezTo>
                  <a:pt x="1898" y="512"/>
                  <a:pt x="1876" y="504"/>
                  <a:pt x="1854" y="499"/>
                </a:cubicBezTo>
                <a:cubicBezTo>
                  <a:pt x="1795" y="487"/>
                  <a:pt x="1735" y="483"/>
                  <a:pt x="1676" y="473"/>
                </a:cubicBezTo>
                <a:cubicBezTo>
                  <a:pt x="1656" y="469"/>
                  <a:pt x="1636" y="468"/>
                  <a:pt x="1616" y="465"/>
                </a:cubicBezTo>
                <a:cubicBezTo>
                  <a:pt x="1588" y="460"/>
                  <a:pt x="1562" y="449"/>
                  <a:pt x="1535" y="440"/>
                </a:cubicBezTo>
                <a:cubicBezTo>
                  <a:pt x="1477" y="422"/>
                  <a:pt x="1419" y="405"/>
                  <a:pt x="1359" y="393"/>
                </a:cubicBezTo>
                <a:cubicBezTo>
                  <a:pt x="1325" y="386"/>
                  <a:pt x="1220" y="374"/>
                  <a:pt x="1192" y="292"/>
                </a:cubicBezTo>
                <a:cubicBezTo>
                  <a:pt x="1176" y="245"/>
                  <a:pt x="1149" y="232"/>
                  <a:pt x="1136" y="203"/>
                </a:cubicBezTo>
                <a:cubicBezTo>
                  <a:pt x="1129" y="188"/>
                  <a:pt x="1128" y="160"/>
                  <a:pt x="1127" y="0"/>
                </a:cubicBezTo>
                <a:cubicBezTo>
                  <a:pt x="906" y="0"/>
                  <a:pt x="906" y="0"/>
                  <a:pt x="906" y="0"/>
                </a:cubicBezTo>
                <a:cubicBezTo>
                  <a:pt x="905" y="144"/>
                  <a:pt x="904" y="134"/>
                  <a:pt x="904" y="148"/>
                </a:cubicBezTo>
                <a:cubicBezTo>
                  <a:pt x="903" y="177"/>
                  <a:pt x="908" y="206"/>
                  <a:pt x="902" y="235"/>
                </a:cubicBezTo>
                <a:cubicBezTo>
                  <a:pt x="894" y="272"/>
                  <a:pt x="875" y="290"/>
                  <a:pt x="847" y="312"/>
                </a:cubicBezTo>
                <a:cubicBezTo>
                  <a:pt x="785" y="359"/>
                  <a:pt x="721" y="404"/>
                  <a:pt x="662" y="454"/>
                </a:cubicBezTo>
                <a:cubicBezTo>
                  <a:pt x="656" y="460"/>
                  <a:pt x="650" y="465"/>
                  <a:pt x="644" y="471"/>
                </a:cubicBezTo>
                <a:cubicBezTo>
                  <a:pt x="638" y="476"/>
                  <a:pt x="631" y="477"/>
                  <a:pt x="624" y="479"/>
                </a:cubicBezTo>
                <a:cubicBezTo>
                  <a:pt x="611" y="482"/>
                  <a:pt x="597" y="485"/>
                  <a:pt x="583" y="487"/>
                </a:cubicBezTo>
                <a:cubicBezTo>
                  <a:pt x="562" y="490"/>
                  <a:pt x="543" y="497"/>
                  <a:pt x="524" y="506"/>
                </a:cubicBezTo>
                <a:cubicBezTo>
                  <a:pt x="495" y="520"/>
                  <a:pt x="468" y="537"/>
                  <a:pt x="436" y="544"/>
                </a:cubicBezTo>
                <a:cubicBezTo>
                  <a:pt x="404" y="550"/>
                  <a:pt x="371" y="539"/>
                  <a:pt x="339" y="542"/>
                </a:cubicBezTo>
                <a:cubicBezTo>
                  <a:pt x="283" y="547"/>
                  <a:pt x="227" y="565"/>
                  <a:pt x="172" y="577"/>
                </a:cubicBezTo>
                <a:cubicBezTo>
                  <a:pt x="115" y="589"/>
                  <a:pt x="53" y="565"/>
                  <a:pt x="0" y="597"/>
                </a:cubicBezTo>
                <a:cubicBezTo>
                  <a:pt x="52" y="570"/>
                  <a:pt x="106" y="596"/>
                  <a:pt x="161" y="590"/>
                </a:cubicBezTo>
                <a:cubicBezTo>
                  <a:pt x="126" y="608"/>
                  <a:pt x="94" y="628"/>
                  <a:pt x="53" y="627"/>
                </a:cubicBezTo>
                <a:cubicBezTo>
                  <a:pt x="106" y="632"/>
                  <a:pt x="146" y="600"/>
                  <a:pt x="194" y="586"/>
                </a:cubicBezTo>
                <a:cubicBezTo>
                  <a:pt x="219" y="579"/>
                  <a:pt x="246" y="577"/>
                  <a:pt x="271" y="573"/>
                </a:cubicBezTo>
                <a:cubicBezTo>
                  <a:pt x="298" y="568"/>
                  <a:pt x="326" y="563"/>
                  <a:pt x="353" y="565"/>
                </a:cubicBezTo>
                <a:cubicBezTo>
                  <a:pt x="306" y="579"/>
                  <a:pt x="265" y="607"/>
                  <a:pt x="219" y="623"/>
                </a:cubicBezTo>
                <a:cubicBezTo>
                  <a:pt x="182" y="635"/>
                  <a:pt x="145" y="637"/>
                  <a:pt x="106" y="635"/>
                </a:cubicBezTo>
                <a:cubicBezTo>
                  <a:pt x="133" y="638"/>
                  <a:pt x="159" y="639"/>
                  <a:pt x="186" y="637"/>
                </a:cubicBezTo>
                <a:cubicBezTo>
                  <a:pt x="180" y="658"/>
                  <a:pt x="157" y="666"/>
                  <a:pt x="138" y="672"/>
                </a:cubicBezTo>
                <a:cubicBezTo>
                  <a:pt x="155" y="668"/>
                  <a:pt x="174" y="663"/>
                  <a:pt x="184" y="648"/>
                </a:cubicBezTo>
                <a:cubicBezTo>
                  <a:pt x="187" y="645"/>
                  <a:pt x="189" y="640"/>
                  <a:pt x="191" y="636"/>
                </a:cubicBezTo>
                <a:cubicBezTo>
                  <a:pt x="196" y="635"/>
                  <a:pt x="202" y="635"/>
                  <a:pt x="207" y="633"/>
                </a:cubicBezTo>
                <a:cubicBezTo>
                  <a:pt x="219" y="631"/>
                  <a:pt x="231" y="628"/>
                  <a:pt x="242" y="624"/>
                </a:cubicBezTo>
                <a:cubicBezTo>
                  <a:pt x="220" y="645"/>
                  <a:pt x="202" y="669"/>
                  <a:pt x="181" y="690"/>
                </a:cubicBezTo>
                <a:cubicBezTo>
                  <a:pt x="162" y="709"/>
                  <a:pt x="135" y="729"/>
                  <a:pt x="108" y="713"/>
                </a:cubicBezTo>
                <a:cubicBezTo>
                  <a:pt x="123" y="723"/>
                  <a:pt x="140" y="722"/>
                  <a:pt x="156" y="714"/>
                </a:cubicBezTo>
                <a:cubicBezTo>
                  <a:pt x="155" y="729"/>
                  <a:pt x="157" y="740"/>
                  <a:pt x="150" y="754"/>
                </a:cubicBezTo>
                <a:cubicBezTo>
                  <a:pt x="143" y="768"/>
                  <a:pt x="134" y="781"/>
                  <a:pt x="129" y="796"/>
                </a:cubicBezTo>
                <a:cubicBezTo>
                  <a:pt x="137" y="776"/>
                  <a:pt x="153" y="761"/>
                  <a:pt x="159" y="740"/>
                </a:cubicBezTo>
                <a:cubicBezTo>
                  <a:pt x="161" y="735"/>
                  <a:pt x="159" y="714"/>
                  <a:pt x="163" y="711"/>
                </a:cubicBezTo>
                <a:cubicBezTo>
                  <a:pt x="174" y="702"/>
                  <a:pt x="185" y="694"/>
                  <a:pt x="195" y="685"/>
                </a:cubicBezTo>
                <a:cubicBezTo>
                  <a:pt x="216" y="666"/>
                  <a:pt x="235" y="645"/>
                  <a:pt x="256" y="627"/>
                </a:cubicBezTo>
                <a:cubicBezTo>
                  <a:pt x="262" y="622"/>
                  <a:pt x="267" y="616"/>
                  <a:pt x="273" y="612"/>
                </a:cubicBezTo>
                <a:cubicBezTo>
                  <a:pt x="289" y="606"/>
                  <a:pt x="304" y="600"/>
                  <a:pt x="319" y="594"/>
                </a:cubicBezTo>
                <a:cubicBezTo>
                  <a:pt x="303" y="618"/>
                  <a:pt x="298" y="645"/>
                  <a:pt x="274" y="663"/>
                </a:cubicBezTo>
                <a:cubicBezTo>
                  <a:pt x="254" y="678"/>
                  <a:pt x="230" y="686"/>
                  <a:pt x="209" y="698"/>
                </a:cubicBezTo>
                <a:cubicBezTo>
                  <a:pt x="232" y="687"/>
                  <a:pt x="258" y="680"/>
                  <a:pt x="280" y="665"/>
                </a:cubicBezTo>
                <a:cubicBezTo>
                  <a:pt x="267" y="687"/>
                  <a:pt x="249" y="697"/>
                  <a:pt x="226" y="704"/>
                </a:cubicBezTo>
                <a:cubicBezTo>
                  <a:pt x="242" y="700"/>
                  <a:pt x="259" y="695"/>
                  <a:pt x="271" y="683"/>
                </a:cubicBezTo>
                <a:cubicBezTo>
                  <a:pt x="277" y="677"/>
                  <a:pt x="283" y="670"/>
                  <a:pt x="287" y="663"/>
                </a:cubicBezTo>
                <a:cubicBezTo>
                  <a:pt x="291" y="655"/>
                  <a:pt x="298" y="649"/>
                  <a:pt x="303" y="642"/>
                </a:cubicBezTo>
                <a:cubicBezTo>
                  <a:pt x="314" y="626"/>
                  <a:pt x="320" y="602"/>
                  <a:pt x="337" y="590"/>
                </a:cubicBezTo>
                <a:cubicBezTo>
                  <a:pt x="351" y="580"/>
                  <a:pt x="373" y="578"/>
                  <a:pt x="390" y="578"/>
                </a:cubicBezTo>
                <a:cubicBezTo>
                  <a:pt x="370" y="593"/>
                  <a:pt x="353" y="611"/>
                  <a:pt x="339" y="631"/>
                </a:cubicBezTo>
                <a:cubicBezTo>
                  <a:pt x="324" y="655"/>
                  <a:pt x="311" y="678"/>
                  <a:pt x="292" y="698"/>
                </a:cubicBezTo>
                <a:cubicBezTo>
                  <a:pt x="268" y="723"/>
                  <a:pt x="240" y="741"/>
                  <a:pt x="212" y="760"/>
                </a:cubicBezTo>
                <a:cubicBezTo>
                  <a:pt x="189" y="776"/>
                  <a:pt x="171" y="795"/>
                  <a:pt x="165" y="822"/>
                </a:cubicBezTo>
                <a:cubicBezTo>
                  <a:pt x="171" y="800"/>
                  <a:pt x="185" y="785"/>
                  <a:pt x="203" y="772"/>
                </a:cubicBezTo>
                <a:cubicBezTo>
                  <a:pt x="230" y="754"/>
                  <a:pt x="258" y="740"/>
                  <a:pt x="284" y="721"/>
                </a:cubicBezTo>
                <a:cubicBezTo>
                  <a:pt x="282" y="728"/>
                  <a:pt x="282" y="735"/>
                  <a:pt x="281" y="742"/>
                </a:cubicBezTo>
                <a:cubicBezTo>
                  <a:pt x="281" y="752"/>
                  <a:pt x="279" y="754"/>
                  <a:pt x="272" y="762"/>
                </a:cubicBezTo>
                <a:cubicBezTo>
                  <a:pt x="259" y="778"/>
                  <a:pt x="247" y="793"/>
                  <a:pt x="229" y="803"/>
                </a:cubicBezTo>
                <a:cubicBezTo>
                  <a:pt x="251" y="793"/>
                  <a:pt x="265" y="775"/>
                  <a:pt x="282" y="758"/>
                </a:cubicBezTo>
                <a:cubicBezTo>
                  <a:pt x="284" y="797"/>
                  <a:pt x="289" y="836"/>
                  <a:pt x="256" y="864"/>
                </a:cubicBezTo>
                <a:cubicBezTo>
                  <a:pt x="287" y="841"/>
                  <a:pt x="289" y="806"/>
                  <a:pt x="289" y="769"/>
                </a:cubicBezTo>
                <a:cubicBezTo>
                  <a:pt x="301" y="787"/>
                  <a:pt x="321" y="779"/>
                  <a:pt x="335" y="791"/>
                </a:cubicBezTo>
                <a:cubicBezTo>
                  <a:pt x="348" y="801"/>
                  <a:pt x="349" y="820"/>
                  <a:pt x="350" y="835"/>
                </a:cubicBezTo>
                <a:cubicBezTo>
                  <a:pt x="350" y="815"/>
                  <a:pt x="348" y="789"/>
                  <a:pt x="326" y="781"/>
                </a:cubicBezTo>
                <a:cubicBezTo>
                  <a:pt x="316" y="778"/>
                  <a:pt x="305" y="779"/>
                  <a:pt x="298" y="770"/>
                </a:cubicBezTo>
                <a:cubicBezTo>
                  <a:pt x="290" y="761"/>
                  <a:pt x="289" y="748"/>
                  <a:pt x="291" y="737"/>
                </a:cubicBezTo>
                <a:cubicBezTo>
                  <a:pt x="292" y="728"/>
                  <a:pt x="294" y="718"/>
                  <a:pt x="299" y="710"/>
                </a:cubicBezTo>
                <a:cubicBezTo>
                  <a:pt x="304" y="700"/>
                  <a:pt x="315" y="692"/>
                  <a:pt x="323" y="684"/>
                </a:cubicBezTo>
                <a:cubicBezTo>
                  <a:pt x="335" y="669"/>
                  <a:pt x="345" y="653"/>
                  <a:pt x="356" y="638"/>
                </a:cubicBezTo>
                <a:cubicBezTo>
                  <a:pt x="369" y="621"/>
                  <a:pt x="385" y="607"/>
                  <a:pt x="403" y="596"/>
                </a:cubicBezTo>
                <a:cubicBezTo>
                  <a:pt x="427" y="581"/>
                  <a:pt x="451" y="574"/>
                  <a:pt x="476" y="566"/>
                </a:cubicBezTo>
                <a:cubicBezTo>
                  <a:pt x="518" y="552"/>
                  <a:pt x="554" y="530"/>
                  <a:pt x="597" y="523"/>
                </a:cubicBezTo>
                <a:cubicBezTo>
                  <a:pt x="581" y="550"/>
                  <a:pt x="569" y="577"/>
                  <a:pt x="560" y="606"/>
                </a:cubicBezTo>
                <a:cubicBezTo>
                  <a:pt x="557" y="614"/>
                  <a:pt x="558" y="624"/>
                  <a:pt x="549" y="626"/>
                </a:cubicBezTo>
                <a:cubicBezTo>
                  <a:pt x="541" y="627"/>
                  <a:pt x="532" y="630"/>
                  <a:pt x="523" y="632"/>
                </a:cubicBezTo>
                <a:cubicBezTo>
                  <a:pt x="507" y="637"/>
                  <a:pt x="491" y="645"/>
                  <a:pt x="477" y="655"/>
                </a:cubicBezTo>
                <a:cubicBezTo>
                  <a:pt x="457" y="668"/>
                  <a:pt x="434" y="674"/>
                  <a:pt x="410" y="672"/>
                </a:cubicBezTo>
                <a:cubicBezTo>
                  <a:pt x="390" y="671"/>
                  <a:pt x="377" y="678"/>
                  <a:pt x="366" y="695"/>
                </a:cubicBezTo>
                <a:cubicBezTo>
                  <a:pt x="356" y="708"/>
                  <a:pt x="344" y="719"/>
                  <a:pt x="331" y="730"/>
                </a:cubicBezTo>
                <a:cubicBezTo>
                  <a:pt x="339" y="724"/>
                  <a:pt x="347" y="718"/>
                  <a:pt x="355" y="711"/>
                </a:cubicBezTo>
                <a:cubicBezTo>
                  <a:pt x="365" y="702"/>
                  <a:pt x="372" y="688"/>
                  <a:pt x="385" y="681"/>
                </a:cubicBezTo>
                <a:cubicBezTo>
                  <a:pt x="396" y="674"/>
                  <a:pt x="413" y="681"/>
                  <a:pt x="425" y="682"/>
                </a:cubicBezTo>
                <a:cubicBezTo>
                  <a:pt x="433" y="683"/>
                  <a:pt x="444" y="680"/>
                  <a:pt x="452" y="677"/>
                </a:cubicBezTo>
                <a:cubicBezTo>
                  <a:pt x="424" y="709"/>
                  <a:pt x="409" y="749"/>
                  <a:pt x="376" y="777"/>
                </a:cubicBezTo>
                <a:cubicBezTo>
                  <a:pt x="414" y="749"/>
                  <a:pt x="432" y="703"/>
                  <a:pt x="468" y="674"/>
                </a:cubicBezTo>
                <a:cubicBezTo>
                  <a:pt x="468" y="686"/>
                  <a:pt x="474" y="698"/>
                  <a:pt x="478" y="710"/>
                </a:cubicBezTo>
                <a:cubicBezTo>
                  <a:pt x="482" y="723"/>
                  <a:pt x="480" y="735"/>
                  <a:pt x="475" y="747"/>
                </a:cubicBezTo>
                <a:cubicBezTo>
                  <a:pt x="464" y="769"/>
                  <a:pt x="447" y="787"/>
                  <a:pt x="441" y="811"/>
                </a:cubicBezTo>
                <a:cubicBezTo>
                  <a:pt x="453" y="774"/>
                  <a:pt x="496" y="749"/>
                  <a:pt x="485" y="707"/>
                </a:cubicBezTo>
                <a:cubicBezTo>
                  <a:pt x="483" y="698"/>
                  <a:pt x="478" y="688"/>
                  <a:pt x="478" y="678"/>
                </a:cubicBezTo>
                <a:cubicBezTo>
                  <a:pt x="478" y="667"/>
                  <a:pt x="483" y="663"/>
                  <a:pt x="493" y="658"/>
                </a:cubicBezTo>
                <a:cubicBezTo>
                  <a:pt x="511" y="650"/>
                  <a:pt x="530" y="644"/>
                  <a:pt x="550" y="641"/>
                </a:cubicBezTo>
                <a:cubicBezTo>
                  <a:pt x="538" y="693"/>
                  <a:pt x="532" y="746"/>
                  <a:pt x="516" y="796"/>
                </a:cubicBezTo>
                <a:cubicBezTo>
                  <a:pt x="505" y="828"/>
                  <a:pt x="491" y="859"/>
                  <a:pt x="468" y="885"/>
                </a:cubicBezTo>
                <a:cubicBezTo>
                  <a:pt x="449" y="907"/>
                  <a:pt x="424" y="922"/>
                  <a:pt x="398" y="934"/>
                </a:cubicBezTo>
                <a:cubicBezTo>
                  <a:pt x="427" y="923"/>
                  <a:pt x="453" y="908"/>
                  <a:pt x="475" y="886"/>
                </a:cubicBezTo>
                <a:cubicBezTo>
                  <a:pt x="501" y="859"/>
                  <a:pt x="518" y="826"/>
                  <a:pt x="531" y="791"/>
                </a:cubicBezTo>
                <a:cubicBezTo>
                  <a:pt x="532" y="808"/>
                  <a:pt x="536" y="823"/>
                  <a:pt x="542" y="839"/>
                </a:cubicBezTo>
                <a:cubicBezTo>
                  <a:pt x="549" y="856"/>
                  <a:pt x="558" y="872"/>
                  <a:pt x="562" y="889"/>
                </a:cubicBezTo>
                <a:cubicBezTo>
                  <a:pt x="567" y="921"/>
                  <a:pt x="545" y="941"/>
                  <a:pt x="524" y="961"/>
                </a:cubicBezTo>
                <a:cubicBezTo>
                  <a:pt x="536" y="951"/>
                  <a:pt x="549" y="942"/>
                  <a:pt x="558" y="929"/>
                </a:cubicBezTo>
                <a:cubicBezTo>
                  <a:pt x="570" y="911"/>
                  <a:pt x="569" y="890"/>
                  <a:pt x="563" y="870"/>
                </a:cubicBezTo>
                <a:cubicBezTo>
                  <a:pt x="557" y="850"/>
                  <a:pt x="548" y="830"/>
                  <a:pt x="545" y="809"/>
                </a:cubicBezTo>
                <a:cubicBezTo>
                  <a:pt x="542" y="787"/>
                  <a:pt x="545" y="766"/>
                  <a:pt x="549" y="745"/>
                </a:cubicBezTo>
                <a:cubicBezTo>
                  <a:pt x="556" y="755"/>
                  <a:pt x="563" y="766"/>
                  <a:pt x="570" y="777"/>
                </a:cubicBezTo>
                <a:cubicBezTo>
                  <a:pt x="575" y="785"/>
                  <a:pt x="576" y="786"/>
                  <a:pt x="574" y="796"/>
                </a:cubicBezTo>
                <a:cubicBezTo>
                  <a:pt x="571" y="805"/>
                  <a:pt x="569" y="814"/>
                  <a:pt x="569" y="823"/>
                </a:cubicBezTo>
                <a:cubicBezTo>
                  <a:pt x="567" y="846"/>
                  <a:pt x="567" y="884"/>
                  <a:pt x="593" y="894"/>
                </a:cubicBezTo>
                <a:cubicBezTo>
                  <a:pt x="560" y="879"/>
                  <a:pt x="572" y="819"/>
                  <a:pt x="582" y="793"/>
                </a:cubicBezTo>
                <a:cubicBezTo>
                  <a:pt x="591" y="804"/>
                  <a:pt x="603" y="810"/>
                  <a:pt x="613" y="820"/>
                </a:cubicBezTo>
                <a:cubicBezTo>
                  <a:pt x="625" y="830"/>
                  <a:pt x="631" y="842"/>
                  <a:pt x="634" y="856"/>
                </a:cubicBezTo>
                <a:cubicBezTo>
                  <a:pt x="639" y="880"/>
                  <a:pt x="640" y="909"/>
                  <a:pt x="628" y="931"/>
                </a:cubicBezTo>
                <a:cubicBezTo>
                  <a:pt x="646" y="902"/>
                  <a:pt x="647" y="848"/>
                  <a:pt x="625" y="820"/>
                </a:cubicBezTo>
                <a:cubicBezTo>
                  <a:pt x="619" y="812"/>
                  <a:pt x="611" y="806"/>
                  <a:pt x="603" y="800"/>
                </a:cubicBezTo>
                <a:cubicBezTo>
                  <a:pt x="599" y="797"/>
                  <a:pt x="596" y="793"/>
                  <a:pt x="592" y="789"/>
                </a:cubicBezTo>
                <a:cubicBezTo>
                  <a:pt x="587" y="782"/>
                  <a:pt x="587" y="781"/>
                  <a:pt x="591" y="773"/>
                </a:cubicBezTo>
                <a:cubicBezTo>
                  <a:pt x="603" y="753"/>
                  <a:pt x="626" y="740"/>
                  <a:pt x="639" y="720"/>
                </a:cubicBezTo>
                <a:cubicBezTo>
                  <a:pt x="667" y="759"/>
                  <a:pt x="686" y="808"/>
                  <a:pt x="688" y="857"/>
                </a:cubicBezTo>
                <a:cubicBezTo>
                  <a:pt x="690" y="903"/>
                  <a:pt x="672" y="944"/>
                  <a:pt x="640" y="977"/>
                </a:cubicBezTo>
                <a:cubicBezTo>
                  <a:pt x="661" y="958"/>
                  <a:pt x="678" y="937"/>
                  <a:pt x="687" y="910"/>
                </a:cubicBezTo>
                <a:cubicBezTo>
                  <a:pt x="683" y="930"/>
                  <a:pt x="683" y="949"/>
                  <a:pt x="685" y="969"/>
                </a:cubicBezTo>
                <a:cubicBezTo>
                  <a:pt x="684" y="912"/>
                  <a:pt x="708" y="865"/>
                  <a:pt x="734" y="816"/>
                </a:cubicBezTo>
                <a:cubicBezTo>
                  <a:pt x="732" y="838"/>
                  <a:pt x="724" y="859"/>
                  <a:pt x="722" y="881"/>
                </a:cubicBezTo>
                <a:cubicBezTo>
                  <a:pt x="721" y="903"/>
                  <a:pt x="727" y="921"/>
                  <a:pt x="738" y="939"/>
                </a:cubicBezTo>
                <a:cubicBezTo>
                  <a:pt x="724" y="913"/>
                  <a:pt x="723" y="888"/>
                  <a:pt x="731" y="859"/>
                </a:cubicBezTo>
                <a:cubicBezTo>
                  <a:pt x="735" y="844"/>
                  <a:pt x="741" y="829"/>
                  <a:pt x="743" y="814"/>
                </a:cubicBezTo>
                <a:cubicBezTo>
                  <a:pt x="743" y="810"/>
                  <a:pt x="742" y="802"/>
                  <a:pt x="743" y="799"/>
                </a:cubicBezTo>
                <a:cubicBezTo>
                  <a:pt x="747" y="791"/>
                  <a:pt x="752" y="782"/>
                  <a:pt x="755" y="774"/>
                </a:cubicBezTo>
                <a:cubicBezTo>
                  <a:pt x="760" y="848"/>
                  <a:pt x="778" y="921"/>
                  <a:pt x="788" y="996"/>
                </a:cubicBezTo>
                <a:cubicBezTo>
                  <a:pt x="784" y="941"/>
                  <a:pt x="777" y="887"/>
                  <a:pt x="773" y="832"/>
                </a:cubicBezTo>
                <a:cubicBezTo>
                  <a:pt x="802" y="770"/>
                  <a:pt x="813" y="701"/>
                  <a:pt x="829" y="634"/>
                </a:cubicBezTo>
                <a:cubicBezTo>
                  <a:pt x="834" y="644"/>
                  <a:pt x="841" y="654"/>
                  <a:pt x="844" y="665"/>
                </a:cubicBezTo>
                <a:cubicBezTo>
                  <a:pt x="848" y="677"/>
                  <a:pt x="846" y="689"/>
                  <a:pt x="843" y="701"/>
                </a:cubicBezTo>
                <a:cubicBezTo>
                  <a:pt x="839" y="719"/>
                  <a:pt x="831" y="735"/>
                  <a:pt x="824" y="752"/>
                </a:cubicBezTo>
                <a:cubicBezTo>
                  <a:pt x="837" y="727"/>
                  <a:pt x="853" y="700"/>
                  <a:pt x="851" y="671"/>
                </a:cubicBezTo>
                <a:cubicBezTo>
                  <a:pt x="850" y="657"/>
                  <a:pt x="842" y="645"/>
                  <a:pt x="837" y="631"/>
                </a:cubicBezTo>
                <a:cubicBezTo>
                  <a:pt x="834" y="622"/>
                  <a:pt x="836" y="608"/>
                  <a:pt x="838" y="598"/>
                </a:cubicBezTo>
                <a:cubicBezTo>
                  <a:pt x="854" y="618"/>
                  <a:pt x="873" y="628"/>
                  <a:pt x="873" y="656"/>
                </a:cubicBezTo>
                <a:cubicBezTo>
                  <a:pt x="872" y="683"/>
                  <a:pt x="856" y="707"/>
                  <a:pt x="843" y="729"/>
                </a:cubicBezTo>
                <a:cubicBezTo>
                  <a:pt x="866" y="696"/>
                  <a:pt x="896" y="651"/>
                  <a:pt x="865" y="613"/>
                </a:cubicBezTo>
                <a:cubicBezTo>
                  <a:pt x="858" y="605"/>
                  <a:pt x="850" y="599"/>
                  <a:pt x="845" y="590"/>
                </a:cubicBezTo>
                <a:cubicBezTo>
                  <a:pt x="840" y="581"/>
                  <a:pt x="849" y="566"/>
                  <a:pt x="853" y="558"/>
                </a:cubicBezTo>
                <a:cubicBezTo>
                  <a:pt x="858" y="548"/>
                  <a:pt x="874" y="543"/>
                  <a:pt x="882" y="536"/>
                </a:cubicBezTo>
                <a:cubicBezTo>
                  <a:pt x="892" y="529"/>
                  <a:pt x="902" y="522"/>
                  <a:pt x="911" y="514"/>
                </a:cubicBezTo>
                <a:cubicBezTo>
                  <a:pt x="910" y="550"/>
                  <a:pt x="917" y="586"/>
                  <a:pt x="923" y="621"/>
                </a:cubicBezTo>
                <a:cubicBezTo>
                  <a:pt x="927" y="639"/>
                  <a:pt x="930" y="657"/>
                  <a:pt x="933" y="675"/>
                </a:cubicBezTo>
                <a:cubicBezTo>
                  <a:pt x="934" y="684"/>
                  <a:pt x="936" y="690"/>
                  <a:pt x="931" y="698"/>
                </a:cubicBezTo>
                <a:cubicBezTo>
                  <a:pt x="926" y="705"/>
                  <a:pt x="921" y="710"/>
                  <a:pt x="915" y="716"/>
                </a:cubicBezTo>
                <a:cubicBezTo>
                  <a:pt x="889" y="742"/>
                  <a:pt x="860" y="767"/>
                  <a:pt x="840" y="798"/>
                </a:cubicBezTo>
                <a:cubicBezTo>
                  <a:pt x="822" y="825"/>
                  <a:pt x="815" y="854"/>
                  <a:pt x="814" y="886"/>
                </a:cubicBezTo>
                <a:cubicBezTo>
                  <a:pt x="816" y="860"/>
                  <a:pt x="823" y="835"/>
                  <a:pt x="837" y="812"/>
                </a:cubicBezTo>
                <a:cubicBezTo>
                  <a:pt x="854" y="786"/>
                  <a:pt x="878" y="765"/>
                  <a:pt x="902" y="745"/>
                </a:cubicBezTo>
                <a:cubicBezTo>
                  <a:pt x="877" y="785"/>
                  <a:pt x="852" y="822"/>
                  <a:pt x="852" y="871"/>
                </a:cubicBezTo>
                <a:cubicBezTo>
                  <a:pt x="854" y="835"/>
                  <a:pt x="870" y="805"/>
                  <a:pt x="890" y="776"/>
                </a:cubicBezTo>
                <a:cubicBezTo>
                  <a:pt x="885" y="809"/>
                  <a:pt x="882" y="843"/>
                  <a:pt x="891" y="876"/>
                </a:cubicBezTo>
                <a:cubicBezTo>
                  <a:pt x="884" y="842"/>
                  <a:pt x="888" y="803"/>
                  <a:pt x="899" y="770"/>
                </a:cubicBezTo>
                <a:cubicBezTo>
                  <a:pt x="906" y="748"/>
                  <a:pt x="923" y="729"/>
                  <a:pt x="938" y="713"/>
                </a:cubicBezTo>
                <a:cubicBezTo>
                  <a:pt x="941" y="736"/>
                  <a:pt x="943" y="759"/>
                  <a:pt x="945" y="783"/>
                </a:cubicBezTo>
                <a:cubicBezTo>
                  <a:pt x="947" y="810"/>
                  <a:pt x="949" y="837"/>
                  <a:pt x="946" y="865"/>
                </a:cubicBezTo>
                <a:cubicBezTo>
                  <a:pt x="943" y="865"/>
                  <a:pt x="941" y="869"/>
                  <a:pt x="938" y="872"/>
                </a:cubicBezTo>
                <a:cubicBezTo>
                  <a:pt x="932" y="877"/>
                  <a:pt x="924" y="882"/>
                  <a:pt x="917" y="887"/>
                </a:cubicBezTo>
                <a:cubicBezTo>
                  <a:pt x="900" y="897"/>
                  <a:pt x="882" y="905"/>
                  <a:pt x="865" y="915"/>
                </a:cubicBezTo>
                <a:cubicBezTo>
                  <a:pt x="836" y="934"/>
                  <a:pt x="814" y="956"/>
                  <a:pt x="805" y="990"/>
                </a:cubicBezTo>
                <a:cubicBezTo>
                  <a:pt x="815" y="962"/>
                  <a:pt x="832" y="943"/>
                  <a:pt x="857" y="928"/>
                </a:cubicBezTo>
                <a:cubicBezTo>
                  <a:pt x="884" y="911"/>
                  <a:pt x="918" y="903"/>
                  <a:pt x="943" y="883"/>
                </a:cubicBezTo>
                <a:cubicBezTo>
                  <a:pt x="939" y="908"/>
                  <a:pt x="933" y="933"/>
                  <a:pt x="925" y="957"/>
                </a:cubicBezTo>
                <a:cubicBezTo>
                  <a:pt x="919" y="975"/>
                  <a:pt x="903" y="987"/>
                  <a:pt x="889" y="1000"/>
                </a:cubicBezTo>
                <a:cubicBezTo>
                  <a:pt x="849" y="1035"/>
                  <a:pt x="821" y="1075"/>
                  <a:pt x="817" y="1130"/>
                </a:cubicBezTo>
                <a:cubicBezTo>
                  <a:pt x="821" y="1102"/>
                  <a:pt x="830" y="1078"/>
                  <a:pt x="846" y="1055"/>
                </a:cubicBezTo>
                <a:cubicBezTo>
                  <a:pt x="865" y="1028"/>
                  <a:pt x="893" y="1012"/>
                  <a:pt x="917" y="990"/>
                </a:cubicBezTo>
                <a:cubicBezTo>
                  <a:pt x="918" y="995"/>
                  <a:pt x="914" y="1003"/>
                  <a:pt x="913" y="1008"/>
                </a:cubicBezTo>
                <a:cubicBezTo>
                  <a:pt x="911" y="1017"/>
                  <a:pt x="909" y="1027"/>
                  <a:pt x="908" y="1036"/>
                </a:cubicBezTo>
                <a:cubicBezTo>
                  <a:pt x="904" y="1054"/>
                  <a:pt x="902" y="1073"/>
                  <a:pt x="903" y="1092"/>
                </a:cubicBezTo>
                <a:cubicBezTo>
                  <a:pt x="903" y="1121"/>
                  <a:pt x="910" y="1149"/>
                  <a:pt x="923" y="1175"/>
                </a:cubicBezTo>
                <a:cubicBezTo>
                  <a:pt x="901" y="1121"/>
                  <a:pt x="908" y="1066"/>
                  <a:pt x="924" y="1011"/>
                </a:cubicBezTo>
                <a:cubicBezTo>
                  <a:pt x="939" y="1042"/>
                  <a:pt x="959" y="1079"/>
                  <a:pt x="942" y="1113"/>
                </a:cubicBezTo>
                <a:cubicBezTo>
                  <a:pt x="956" y="1090"/>
                  <a:pt x="950" y="1063"/>
                  <a:pt x="943" y="1039"/>
                </a:cubicBezTo>
                <a:cubicBezTo>
                  <a:pt x="939" y="1026"/>
                  <a:pt x="931" y="1014"/>
                  <a:pt x="929" y="1001"/>
                </a:cubicBezTo>
                <a:cubicBezTo>
                  <a:pt x="928" y="995"/>
                  <a:pt x="931" y="989"/>
                  <a:pt x="933" y="984"/>
                </a:cubicBezTo>
                <a:cubicBezTo>
                  <a:pt x="936" y="974"/>
                  <a:pt x="939" y="965"/>
                  <a:pt x="942" y="955"/>
                </a:cubicBezTo>
                <a:cubicBezTo>
                  <a:pt x="948" y="981"/>
                  <a:pt x="962" y="1005"/>
                  <a:pt x="969" y="1030"/>
                </a:cubicBezTo>
                <a:cubicBezTo>
                  <a:pt x="976" y="1053"/>
                  <a:pt x="975" y="1074"/>
                  <a:pt x="966" y="1096"/>
                </a:cubicBezTo>
                <a:cubicBezTo>
                  <a:pt x="985" y="1058"/>
                  <a:pt x="973" y="1022"/>
                  <a:pt x="960" y="984"/>
                </a:cubicBezTo>
                <a:cubicBezTo>
                  <a:pt x="955" y="968"/>
                  <a:pt x="946" y="945"/>
                  <a:pt x="951" y="929"/>
                </a:cubicBezTo>
                <a:cubicBezTo>
                  <a:pt x="958" y="905"/>
                  <a:pt x="965" y="881"/>
                  <a:pt x="969" y="856"/>
                </a:cubicBezTo>
                <a:cubicBezTo>
                  <a:pt x="977" y="866"/>
                  <a:pt x="980" y="881"/>
                  <a:pt x="983" y="893"/>
                </a:cubicBezTo>
                <a:cubicBezTo>
                  <a:pt x="987" y="909"/>
                  <a:pt x="991" y="925"/>
                  <a:pt x="995" y="941"/>
                </a:cubicBezTo>
                <a:cubicBezTo>
                  <a:pt x="1000" y="970"/>
                  <a:pt x="1002" y="1003"/>
                  <a:pt x="981" y="1026"/>
                </a:cubicBezTo>
                <a:cubicBezTo>
                  <a:pt x="1008" y="1000"/>
                  <a:pt x="1004" y="955"/>
                  <a:pt x="997" y="921"/>
                </a:cubicBezTo>
                <a:cubicBezTo>
                  <a:pt x="1014" y="939"/>
                  <a:pt x="1020" y="960"/>
                  <a:pt x="1021" y="983"/>
                </a:cubicBezTo>
                <a:cubicBezTo>
                  <a:pt x="1022" y="960"/>
                  <a:pt x="1017" y="940"/>
                  <a:pt x="1003" y="921"/>
                </a:cubicBezTo>
                <a:cubicBezTo>
                  <a:pt x="1000" y="916"/>
                  <a:pt x="996" y="913"/>
                  <a:pt x="995" y="908"/>
                </a:cubicBezTo>
                <a:cubicBezTo>
                  <a:pt x="994" y="901"/>
                  <a:pt x="993" y="894"/>
                  <a:pt x="992" y="887"/>
                </a:cubicBezTo>
                <a:cubicBezTo>
                  <a:pt x="989" y="875"/>
                  <a:pt x="987" y="862"/>
                  <a:pt x="980" y="851"/>
                </a:cubicBezTo>
                <a:cubicBezTo>
                  <a:pt x="978" y="847"/>
                  <a:pt x="975" y="843"/>
                  <a:pt x="971" y="841"/>
                </a:cubicBezTo>
                <a:cubicBezTo>
                  <a:pt x="971" y="834"/>
                  <a:pt x="971" y="827"/>
                  <a:pt x="972" y="820"/>
                </a:cubicBezTo>
                <a:cubicBezTo>
                  <a:pt x="972" y="808"/>
                  <a:pt x="972" y="797"/>
                  <a:pt x="972" y="785"/>
                </a:cubicBezTo>
                <a:cubicBezTo>
                  <a:pt x="971" y="763"/>
                  <a:pt x="971" y="741"/>
                  <a:pt x="970" y="719"/>
                </a:cubicBezTo>
                <a:cubicBezTo>
                  <a:pt x="976" y="725"/>
                  <a:pt x="982" y="731"/>
                  <a:pt x="988" y="737"/>
                </a:cubicBezTo>
                <a:cubicBezTo>
                  <a:pt x="991" y="740"/>
                  <a:pt x="994" y="743"/>
                  <a:pt x="997" y="746"/>
                </a:cubicBezTo>
                <a:cubicBezTo>
                  <a:pt x="1002" y="751"/>
                  <a:pt x="1000" y="753"/>
                  <a:pt x="999" y="759"/>
                </a:cubicBezTo>
                <a:cubicBezTo>
                  <a:pt x="998" y="774"/>
                  <a:pt x="999" y="788"/>
                  <a:pt x="1002" y="802"/>
                </a:cubicBezTo>
                <a:cubicBezTo>
                  <a:pt x="1000" y="786"/>
                  <a:pt x="1000" y="770"/>
                  <a:pt x="1003" y="753"/>
                </a:cubicBezTo>
                <a:cubicBezTo>
                  <a:pt x="1030" y="784"/>
                  <a:pt x="998" y="819"/>
                  <a:pt x="996" y="853"/>
                </a:cubicBezTo>
                <a:cubicBezTo>
                  <a:pt x="999" y="828"/>
                  <a:pt x="1017" y="806"/>
                  <a:pt x="1020" y="780"/>
                </a:cubicBezTo>
                <a:cubicBezTo>
                  <a:pt x="1036" y="822"/>
                  <a:pt x="1026" y="869"/>
                  <a:pt x="1032" y="912"/>
                </a:cubicBezTo>
                <a:cubicBezTo>
                  <a:pt x="1029" y="871"/>
                  <a:pt x="1039" y="829"/>
                  <a:pt x="1031" y="788"/>
                </a:cubicBezTo>
                <a:cubicBezTo>
                  <a:pt x="1029" y="778"/>
                  <a:pt x="1026" y="768"/>
                  <a:pt x="1021" y="759"/>
                </a:cubicBezTo>
                <a:cubicBezTo>
                  <a:pt x="1018" y="754"/>
                  <a:pt x="1015" y="749"/>
                  <a:pt x="1011" y="745"/>
                </a:cubicBezTo>
                <a:cubicBezTo>
                  <a:pt x="1007" y="739"/>
                  <a:pt x="1007" y="738"/>
                  <a:pt x="1009" y="731"/>
                </a:cubicBezTo>
                <a:cubicBezTo>
                  <a:pt x="1015" y="710"/>
                  <a:pt x="1022" y="689"/>
                  <a:pt x="1027" y="668"/>
                </a:cubicBezTo>
                <a:cubicBezTo>
                  <a:pt x="1038" y="691"/>
                  <a:pt x="1048" y="715"/>
                  <a:pt x="1055" y="739"/>
                </a:cubicBezTo>
                <a:cubicBezTo>
                  <a:pt x="1063" y="765"/>
                  <a:pt x="1062" y="794"/>
                  <a:pt x="1058" y="820"/>
                </a:cubicBezTo>
                <a:cubicBezTo>
                  <a:pt x="1051" y="875"/>
                  <a:pt x="1022" y="926"/>
                  <a:pt x="1024" y="983"/>
                </a:cubicBezTo>
                <a:cubicBezTo>
                  <a:pt x="1035" y="949"/>
                  <a:pt x="1046" y="916"/>
                  <a:pt x="1060" y="884"/>
                </a:cubicBezTo>
                <a:cubicBezTo>
                  <a:pt x="1074" y="930"/>
                  <a:pt x="1098" y="977"/>
                  <a:pt x="1084" y="1026"/>
                </a:cubicBezTo>
                <a:cubicBezTo>
                  <a:pt x="1097" y="989"/>
                  <a:pt x="1089" y="950"/>
                  <a:pt x="1078" y="913"/>
                </a:cubicBezTo>
                <a:cubicBezTo>
                  <a:pt x="1075" y="903"/>
                  <a:pt x="1073" y="894"/>
                  <a:pt x="1070" y="884"/>
                </a:cubicBezTo>
                <a:cubicBezTo>
                  <a:pt x="1069" y="880"/>
                  <a:pt x="1068" y="876"/>
                  <a:pt x="1068" y="872"/>
                </a:cubicBezTo>
                <a:cubicBezTo>
                  <a:pt x="1066" y="867"/>
                  <a:pt x="1070" y="863"/>
                  <a:pt x="1072" y="859"/>
                </a:cubicBezTo>
                <a:cubicBezTo>
                  <a:pt x="1081" y="842"/>
                  <a:pt x="1087" y="825"/>
                  <a:pt x="1088" y="806"/>
                </a:cubicBezTo>
                <a:cubicBezTo>
                  <a:pt x="1100" y="859"/>
                  <a:pt x="1115" y="910"/>
                  <a:pt x="1107" y="965"/>
                </a:cubicBezTo>
                <a:cubicBezTo>
                  <a:pt x="1116" y="924"/>
                  <a:pt x="1112" y="884"/>
                  <a:pt x="1105" y="843"/>
                </a:cubicBezTo>
                <a:cubicBezTo>
                  <a:pt x="1101" y="820"/>
                  <a:pt x="1097" y="796"/>
                  <a:pt x="1094" y="772"/>
                </a:cubicBezTo>
                <a:cubicBezTo>
                  <a:pt x="1092" y="751"/>
                  <a:pt x="1093" y="729"/>
                  <a:pt x="1089" y="707"/>
                </a:cubicBezTo>
                <a:cubicBezTo>
                  <a:pt x="1108" y="740"/>
                  <a:pt x="1131" y="771"/>
                  <a:pt x="1132" y="810"/>
                </a:cubicBezTo>
                <a:cubicBezTo>
                  <a:pt x="1133" y="841"/>
                  <a:pt x="1125" y="870"/>
                  <a:pt x="1116" y="899"/>
                </a:cubicBezTo>
                <a:cubicBezTo>
                  <a:pt x="1124" y="879"/>
                  <a:pt x="1131" y="858"/>
                  <a:pt x="1136" y="836"/>
                </a:cubicBezTo>
                <a:cubicBezTo>
                  <a:pt x="1132" y="886"/>
                  <a:pt x="1123" y="935"/>
                  <a:pt x="1128" y="985"/>
                </a:cubicBezTo>
                <a:cubicBezTo>
                  <a:pt x="1127" y="933"/>
                  <a:pt x="1140" y="883"/>
                  <a:pt x="1146" y="832"/>
                </a:cubicBezTo>
                <a:cubicBezTo>
                  <a:pt x="1157" y="880"/>
                  <a:pt x="1167" y="926"/>
                  <a:pt x="1159" y="975"/>
                </a:cubicBezTo>
                <a:cubicBezTo>
                  <a:pt x="1170" y="927"/>
                  <a:pt x="1164" y="880"/>
                  <a:pt x="1156" y="831"/>
                </a:cubicBezTo>
                <a:cubicBezTo>
                  <a:pt x="1149" y="789"/>
                  <a:pt x="1147" y="747"/>
                  <a:pt x="1145" y="704"/>
                </a:cubicBezTo>
                <a:cubicBezTo>
                  <a:pt x="1161" y="732"/>
                  <a:pt x="1173" y="761"/>
                  <a:pt x="1178" y="793"/>
                </a:cubicBezTo>
                <a:cubicBezTo>
                  <a:pt x="1183" y="826"/>
                  <a:pt x="1182" y="860"/>
                  <a:pt x="1185" y="893"/>
                </a:cubicBezTo>
                <a:cubicBezTo>
                  <a:pt x="1190" y="949"/>
                  <a:pt x="1211" y="999"/>
                  <a:pt x="1236" y="1049"/>
                </a:cubicBezTo>
                <a:cubicBezTo>
                  <a:pt x="1214" y="997"/>
                  <a:pt x="1196" y="945"/>
                  <a:pt x="1196" y="888"/>
                </a:cubicBezTo>
                <a:cubicBezTo>
                  <a:pt x="1247" y="914"/>
                  <a:pt x="1262" y="977"/>
                  <a:pt x="1257" y="1030"/>
                </a:cubicBezTo>
                <a:cubicBezTo>
                  <a:pt x="1264" y="988"/>
                  <a:pt x="1259" y="941"/>
                  <a:pt x="1233" y="906"/>
                </a:cubicBezTo>
                <a:cubicBezTo>
                  <a:pt x="1226" y="898"/>
                  <a:pt x="1219" y="890"/>
                  <a:pt x="1210" y="884"/>
                </a:cubicBezTo>
                <a:cubicBezTo>
                  <a:pt x="1207" y="882"/>
                  <a:pt x="1204" y="880"/>
                  <a:pt x="1201" y="878"/>
                </a:cubicBezTo>
                <a:cubicBezTo>
                  <a:pt x="1194" y="875"/>
                  <a:pt x="1196" y="874"/>
                  <a:pt x="1196" y="867"/>
                </a:cubicBezTo>
                <a:cubicBezTo>
                  <a:pt x="1196" y="841"/>
                  <a:pt x="1198" y="815"/>
                  <a:pt x="1195" y="789"/>
                </a:cubicBezTo>
                <a:cubicBezTo>
                  <a:pt x="1204" y="812"/>
                  <a:pt x="1216" y="835"/>
                  <a:pt x="1230" y="856"/>
                </a:cubicBezTo>
                <a:cubicBezTo>
                  <a:pt x="1207" y="817"/>
                  <a:pt x="1193" y="772"/>
                  <a:pt x="1188" y="727"/>
                </a:cubicBezTo>
                <a:cubicBezTo>
                  <a:pt x="1220" y="745"/>
                  <a:pt x="1243" y="772"/>
                  <a:pt x="1255" y="808"/>
                </a:cubicBezTo>
                <a:cubicBezTo>
                  <a:pt x="1265" y="840"/>
                  <a:pt x="1267" y="874"/>
                  <a:pt x="1268" y="907"/>
                </a:cubicBezTo>
                <a:cubicBezTo>
                  <a:pt x="1270" y="867"/>
                  <a:pt x="1271" y="823"/>
                  <a:pt x="1255" y="785"/>
                </a:cubicBezTo>
                <a:cubicBezTo>
                  <a:pt x="1245" y="764"/>
                  <a:pt x="1234" y="747"/>
                  <a:pt x="1217" y="731"/>
                </a:cubicBezTo>
                <a:cubicBezTo>
                  <a:pt x="1209" y="724"/>
                  <a:pt x="1200" y="718"/>
                  <a:pt x="1192" y="712"/>
                </a:cubicBezTo>
                <a:cubicBezTo>
                  <a:pt x="1183" y="706"/>
                  <a:pt x="1185" y="696"/>
                  <a:pt x="1185" y="686"/>
                </a:cubicBezTo>
                <a:cubicBezTo>
                  <a:pt x="1197" y="696"/>
                  <a:pt x="1208" y="706"/>
                  <a:pt x="1221" y="714"/>
                </a:cubicBezTo>
                <a:cubicBezTo>
                  <a:pt x="1232" y="721"/>
                  <a:pt x="1241" y="730"/>
                  <a:pt x="1251" y="738"/>
                </a:cubicBezTo>
                <a:cubicBezTo>
                  <a:pt x="1257" y="743"/>
                  <a:pt x="1263" y="747"/>
                  <a:pt x="1269" y="751"/>
                </a:cubicBezTo>
                <a:cubicBezTo>
                  <a:pt x="1277" y="756"/>
                  <a:pt x="1278" y="760"/>
                  <a:pt x="1281" y="769"/>
                </a:cubicBezTo>
                <a:cubicBezTo>
                  <a:pt x="1287" y="784"/>
                  <a:pt x="1293" y="799"/>
                  <a:pt x="1299" y="814"/>
                </a:cubicBezTo>
                <a:cubicBezTo>
                  <a:pt x="1302" y="822"/>
                  <a:pt x="1305" y="829"/>
                  <a:pt x="1308" y="837"/>
                </a:cubicBezTo>
                <a:cubicBezTo>
                  <a:pt x="1311" y="845"/>
                  <a:pt x="1311" y="847"/>
                  <a:pt x="1307" y="854"/>
                </a:cubicBezTo>
                <a:cubicBezTo>
                  <a:pt x="1302" y="867"/>
                  <a:pt x="1292" y="878"/>
                  <a:pt x="1285" y="890"/>
                </a:cubicBezTo>
                <a:cubicBezTo>
                  <a:pt x="1270" y="912"/>
                  <a:pt x="1264" y="934"/>
                  <a:pt x="1265" y="961"/>
                </a:cubicBezTo>
                <a:cubicBezTo>
                  <a:pt x="1266" y="944"/>
                  <a:pt x="1268" y="928"/>
                  <a:pt x="1276" y="913"/>
                </a:cubicBezTo>
                <a:cubicBezTo>
                  <a:pt x="1287" y="892"/>
                  <a:pt x="1305" y="877"/>
                  <a:pt x="1315" y="856"/>
                </a:cubicBezTo>
                <a:cubicBezTo>
                  <a:pt x="1340" y="924"/>
                  <a:pt x="1367" y="1000"/>
                  <a:pt x="1311" y="1059"/>
                </a:cubicBezTo>
                <a:cubicBezTo>
                  <a:pt x="1348" y="1025"/>
                  <a:pt x="1357" y="980"/>
                  <a:pt x="1349" y="931"/>
                </a:cubicBezTo>
                <a:cubicBezTo>
                  <a:pt x="1340" y="875"/>
                  <a:pt x="1320" y="820"/>
                  <a:pt x="1303" y="767"/>
                </a:cubicBezTo>
                <a:cubicBezTo>
                  <a:pt x="1315" y="771"/>
                  <a:pt x="1327" y="774"/>
                  <a:pt x="1340" y="777"/>
                </a:cubicBezTo>
                <a:cubicBezTo>
                  <a:pt x="1344" y="778"/>
                  <a:pt x="1351" y="778"/>
                  <a:pt x="1354" y="781"/>
                </a:cubicBezTo>
                <a:cubicBezTo>
                  <a:pt x="1358" y="785"/>
                  <a:pt x="1362" y="790"/>
                  <a:pt x="1365" y="795"/>
                </a:cubicBezTo>
                <a:cubicBezTo>
                  <a:pt x="1379" y="818"/>
                  <a:pt x="1388" y="846"/>
                  <a:pt x="1390" y="873"/>
                </a:cubicBezTo>
                <a:cubicBezTo>
                  <a:pt x="1393" y="920"/>
                  <a:pt x="1382" y="971"/>
                  <a:pt x="1351" y="1008"/>
                </a:cubicBezTo>
                <a:cubicBezTo>
                  <a:pt x="1406" y="952"/>
                  <a:pt x="1415" y="850"/>
                  <a:pt x="1376" y="783"/>
                </a:cubicBezTo>
                <a:cubicBezTo>
                  <a:pt x="1387" y="785"/>
                  <a:pt x="1401" y="785"/>
                  <a:pt x="1411" y="790"/>
                </a:cubicBezTo>
                <a:cubicBezTo>
                  <a:pt x="1422" y="795"/>
                  <a:pt x="1432" y="810"/>
                  <a:pt x="1438" y="819"/>
                </a:cubicBezTo>
                <a:cubicBezTo>
                  <a:pt x="1457" y="850"/>
                  <a:pt x="1455" y="885"/>
                  <a:pt x="1445" y="918"/>
                </a:cubicBezTo>
                <a:cubicBezTo>
                  <a:pt x="1462" y="873"/>
                  <a:pt x="1460" y="827"/>
                  <a:pt x="1425" y="791"/>
                </a:cubicBezTo>
                <a:cubicBezTo>
                  <a:pt x="1433" y="792"/>
                  <a:pt x="1441" y="793"/>
                  <a:pt x="1448" y="794"/>
                </a:cubicBezTo>
                <a:cubicBezTo>
                  <a:pt x="1454" y="795"/>
                  <a:pt x="1472" y="796"/>
                  <a:pt x="1472" y="801"/>
                </a:cubicBezTo>
                <a:cubicBezTo>
                  <a:pt x="1472" y="816"/>
                  <a:pt x="1483" y="828"/>
                  <a:pt x="1489" y="841"/>
                </a:cubicBezTo>
                <a:cubicBezTo>
                  <a:pt x="1493" y="851"/>
                  <a:pt x="1497" y="862"/>
                  <a:pt x="1499" y="872"/>
                </a:cubicBezTo>
                <a:cubicBezTo>
                  <a:pt x="1501" y="882"/>
                  <a:pt x="1488" y="898"/>
                  <a:pt x="1483" y="906"/>
                </a:cubicBezTo>
                <a:cubicBezTo>
                  <a:pt x="1465" y="933"/>
                  <a:pt x="1448" y="960"/>
                  <a:pt x="1442" y="992"/>
                </a:cubicBezTo>
                <a:cubicBezTo>
                  <a:pt x="1436" y="1023"/>
                  <a:pt x="1443" y="1053"/>
                  <a:pt x="1455" y="1081"/>
                </a:cubicBezTo>
                <a:cubicBezTo>
                  <a:pt x="1443" y="1047"/>
                  <a:pt x="1440" y="1013"/>
                  <a:pt x="1452" y="978"/>
                </a:cubicBezTo>
                <a:cubicBezTo>
                  <a:pt x="1465" y="943"/>
                  <a:pt x="1494" y="919"/>
                  <a:pt x="1511" y="886"/>
                </a:cubicBezTo>
                <a:cubicBezTo>
                  <a:pt x="1519" y="912"/>
                  <a:pt x="1520" y="940"/>
                  <a:pt x="1527" y="966"/>
                </a:cubicBezTo>
                <a:cubicBezTo>
                  <a:pt x="1535" y="988"/>
                  <a:pt x="1556" y="1001"/>
                  <a:pt x="1567" y="1021"/>
                </a:cubicBezTo>
                <a:cubicBezTo>
                  <a:pt x="1559" y="1003"/>
                  <a:pt x="1544" y="991"/>
                  <a:pt x="1535" y="974"/>
                </a:cubicBezTo>
                <a:cubicBezTo>
                  <a:pt x="1525" y="959"/>
                  <a:pt x="1527" y="932"/>
                  <a:pt x="1526" y="915"/>
                </a:cubicBezTo>
                <a:cubicBezTo>
                  <a:pt x="1524" y="896"/>
                  <a:pt x="1520" y="878"/>
                  <a:pt x="1513" y="860"/>
                </a:cubicBezTo>
                <a:cubicBezTo>
                  <a:pt x="1508" y="849"/>
                  <a:pt x="1503" y="839"/>
                  <a:pt x="1498" y="828"/>
                </a:cubicBezTo>
                <a:cubicBezTo>
                  <a:pt x="1494" y="821"/>
                  <a:pt x="1487" y="811"/>
                  <a:pt x="1488" y="802"/>
                </a:cubicBezTo>
                <a:cubicBezTo>
                  <a:pt x="1503" y="805"/>
                  <a:pt x="1517" y="810"/>
                  <a:pt x="1531" y="816"/>
                </a:cubicBezTo>
                <a:cubicBezTo>
                  <a:pt x="1531" y="828"/>
                  <a:pt x="1532" y="840"/>
                  <a:pt x="1536" y="852"/>
                </a:cubicBezTo>
                <a:cubicBezTo>
                  <a:pt x="1533" y="841"/>
                  <a:pt x="1532" y="829"/>
                  <a:pt x="1534" y="817"/>
                </a:cubicBezTo>
                <a:cubicBezTo>
                  <a:pt x="1558" y="829"/>
                  <a:pt x="1576" y="848"/>
                  <a:pt x="1577" y="877"/>
                </a:cubicBezTo>
                <a:cubicBezTo>
                  <a:pt x="1577" y="902"/>
                  <a:pt x="1568" y="926"/>
                  <a:pt x="1558" y="949"/>
                </a:cubicBezTo>
                <a:cubicBezTo>
                  <a:pt x="1575" y="916"/>
                  <a:pt x="1593" y="876"/>
                  <a:pt x="1574" y="841"/>
                </a:cubicBezTo>
                <a:cubicBezTo>
                  <a:pt x="1569" y="832"/>
                  <a:pt x="1563" y="825"/>
                  <a:pt x="1555" y="819"/>
                </a:cubicBezTo>
                <a:cubicBezTo>
                  <a:pt x="1552" y="816"/>
                  <a:pt x="1549" y="814"/>
                  <a:pt x="1546" y="812"/>
                </a:cubicBezTo>
                <a:cubicBezTo>
                  <a:pt x="1540" y="808"/>
                  <a:pt x="1535" y="808"/>
                  <a:pt x="1536" y="801"/>
                </a:cubicBezTo>
                <a:cubicBezTo>
                  <a:pt x="1538" y="790"/>
                  <a:pt x="1540" y="779"/>
                  <a:pt x="1540" y="768"/>
                </a:cubicBezTo>
                <a:cubicBezTo>
                  <a:pt x="1540" y="758"/>
                  <a:pt x="1537" y="749"/>
                  <a:pt x="1537" y="739"/>
                </a:cubicBezTo>
                <a:cubicBezTo>
                  <a:pt x="1547" y="751"/>
                  <a:pt x="1556" y="764"/>
                  <a:pt x="1564" y="777"/>
                </a:cubicBezTo>
                <a:cubicBezTo>
                  <a:pt x="1572" y="790"/>
                  <a:pt x="1575" y="803"/>
                  <a:pt x="1578" y="818"/>
                </a:cubicBezTo>
                <a:cubicBezTo>
                  <a:pt x="1583" y="843"/>
                  <a:pt x="1585" y="868"/>
                  <a:pt x="1587" y="893"/>
                </a:cubicBezTo>
                <a:cubicBezTo>
                  <a:pt x="1587" y="863"/>
                  <a:pt x="1586" y="832"/>
                  <a:pt x="1581" y="802"/>
                </a:cubicBezTo>
                <a:cubicBezTo>
                  <a:pt x="1592" y="815"/>
                  <a:pt x="1606" y="823"/>
                  <a:pt x="1623" y="825"/>
                </a:cubicBezTo>
                <a:cubicBezTo>
                  <a:pt x="1613" y="823"/>
                  <a:pt x="1603" y="818"/>
                  <a:pt x="1594" y="811"/>
                </a:cubicBezTo>
                <a:cubicBezTo>
                  <a:pt x="1590" y="808"/>
                  <a:pt x="1586" y="803"/>
                  <a:pt x="1583" y="798"/>
                </a:cubicBezTo>
                <a:cubicBezTo>
                  <a:pt x="1578" y="792"/>
                  <a:pt x="1578" y="783"/>
                  <a:pt x="1576" y="775"/>
                </a:cubicBezTo>
                <a:cubicBezTo>
                  <a:pt x="1569" y="749"/>
                  <a:pt x="1558" y="724"/>
                  <a:pt x="1540" y="703"/>
                </a:cubicBezTo>
                <a:cubicBezTo>
                  <a:pt x="1559" y="705"/>
                  <a:pt x="1578" y="711"/>
                  <a:pt x="1595" y="720"/>
                </a:cubicBezTo>
                <a:cubicBezTo>
                  <a:pt x="1601" y="734"/>
                  <a:pt x="1608" y="746"/>
                  <a:pt x="1619" y="757"/>
                </a:cubicBezTo>
                <a:cubicBezTo>
                  <a:pt x="1610" y="746"/>
                  <a:pt x="1603" y="735"/>
                  <a:pt x="1599" y="722"/>
                </a:cubicBezTo>
                <a:cubicBezTo>
                  <a:pt x="1628" y="738"/>
                  <a:pt x="1653" y="762"/>
                  <a:pt x="1673" y="790"/>
                </a:cubicBezTo>
                <a:cubicBezTo>
                  <a:pt x="1665" y="771"/>
                  <a:pt x="1654" y="754"/>
                  <a:pt x="1641" y="739"/>
                </a:cubicBezTo>
                <a:cubicBezTo>
                  <a:pt x="1629" y="725"/>
                  <a:pt x="1616" y="713"/>
                  <a:pt x="1602" y="704"/>
                </a:cubicBezTo>
                <a:cubicBezTo>
                  <a:pt x="1596" y="701"/>
                  <a:pt x="1592" y="700"/>
                  <a:pt x="1591" y="694"/>
                </a:cubicBezTo>
                <a:cubicBezTo>
                  <a:pt x="1590" y="687"/>
                  <a:pt x="1588" y="681"/>
                  <a:pt x="1587" y="675"/>
                </a:cubicBezTo>
                <a:cubicBezTo>
                  <a:pt x="1585" y="663"/>
                  <a:pt x="1584" y="651"/>
                  <a:pt x="1582" y="640"/>
                </a:cubicBezTo>
                <a:cubicBezTo>
                  <a:pt x="1598" y="639"/>
                  <a:pt x="1613" y="639"/>
                  <a:pt x="1629" y="642"/>
                </a:cubicBezTo>
                <a:cubicBezTo>
                  <a:pt x="1636" y="644"/>
                  <a:pt x="1643" y="645"/>
                  <a:pt x="1650" y="648"/>
                </a:cubicBezTo>
                <a:cubicBezTo>
                  <a:pt x="1659" y="651"/>
                  <a:pt x="1662" y="653"/>
                  <a:pt x="1666" y="661"/>
                </a:cubicBezTo>
                <a:cubicBezTo>
                  <a:pt x="1677" y="685"/>
                  <a:pt x="1680" y="710"/>
                  <a:pt x="1683" y="735"/>
                </a:cubicBezTo>
                <a:cubicBezTo>
                  <a:pt x="1682" y="709"/>
                  <a:pt x="1680" y="682"/>
                  <a:pt x="1670" y="657"/>
                </a:cubicBezTo>
                <a:cubicBezTo>
                  <a:pt x="1673" y="658"/>
                  <a:pt x="1673" y="660"/>
                  <a:pt x="1679" y="662"/>
                </a:cubicBezTo>
                <a:cubicBezTo>
                  <a:pt x="1686" y="666"/>
                  <a:pt x="1693" y="672"/>
                  <a:pt x="1699" y="678"/>
                </a:cubicBezTo>
                <a:cubicBezTo>
                  <a:pt x="1714" y="690"/>
                  <a:pt x="1725" y="706"/>
                  <a:pt x="1735" y="722"/>
                </a:cubicBezTo>
                <a:cubicBezTo>
                  <a:pt x="1750" y="750"/>
                  <a:pt x="1759" y="780"/>
                  <a:pt x="1763" y="812"/>
                </a:cubicBezTo>
                <a:cubicBezTo>
                  <a:pt x="1760" y="765"/>
                  <a:pt x="1747" y="719"/>
                  <a:pt x="1717" y="682"/>
                </a:cubicBezTo>
                <a:cubicBezTo>
                  <a:pt x="1746" y="694"/>
                  <a:pt x="1775" y="707"/>
                  <a:pt x="1801" y="725"/>
                </a:cubicBezTo>
                <a:cubicBezTo>
                  <a:pt x="1815" y="734"/>
                  <a:pt x="1821" y="744"/>
                  <a:pt x="1826" y="760"/>
                </a:cubicBezTo>
                <a:cubicBezTo>
                  <a:pt x="1830" y="773"/>
                  <a:pt x="1834" y="793"/>
                  <a:pt x="1850" y="798"/>
                </a:cubicBezTo>
                <a:cubicBezTo>
                  <a:pt x="1825" y="788"/>
                  <a:pt x="1834" y="750"/>
                  <a:pt x="1818" y="733"/>
                </a:cubicBezTo>
                <a:cubicBezTo>
                  <a:pt x="1802" y="714"/>
                  <a:pt x="1777" y="699"/>
                  <a:pt x="1755" y="689"/>
                </a:cubicBezTo>
                <a:cubicBezTo>
                  <a:pt x="1777" y="691"/>
                  <a:pt x="1793" y="676"/>
                  <a:pt x="1815" y="687"/>
                </a:cubicBezTo>
                <a:cubicBezTo>
                  <a:pt x="1836" y="698"/>
                  <a:pt x="1856" y="707"/>
                  <a:pt x="1879" y="714"/>
                </a:cubicBezTo>
                <a:cubicBezTo>
                  <a:pt x="1866" y="709"/>
                  <a:pt x="1852" y="705"/>
                  <a:pt x="1840" y="698"/>
                </a:cubicBezTo>
                <a:cubicBezTo>
                  <a:pt x="1826" y="690"/>
                  <a:pt x="1813" y="678"/>
                  <a:pt x="1796" y="676"/>
                </a:cubicBezTo>
                <a:cubicBezTo>
                  <a:pt x="1781" y="675"/>
                  <a:pt x="1767" y="683"/>
                  <a:pt x="1751" y="679"/>
                </a:cubicBezTo>
                <a:cubicBezTo>
                  <a:pt x="1732" y="675"/>
                  <a:pt x="1716" y="665"/>
                  <a:pt x="1699" y="656"/>
                </a:cubicBezTo>
                <a:cubicBezTo>
                  <a:pt x="1686" y="649"/>
                  <a:pt x="1673" y="643"/>
                  <a:pt x="1660" y="637"/>
                </a:cubicBezTo>
                <a:cubicBezTo>
                  <a:pt x="1651" y="622"/>
                  <a:pt x="1639" y="610"/>
                  <a:pt x="1625" y="601"/>
                </a:cubicBezTo>
                <a:cubicBezTo>
                  <a:pt x="1610" y="592"/>
                  <a:pt x="1594" y="587"/>
                  <a:pt x="1578" y="580"/>
                </a:cubicBezTo>
                <a:cubicBezTo>
                  <a:pt x="1564" y="574"/>
                  <a:pt x="1562" y="565"/>
                  <a:pt x="1556" y="551"/>
                </a:cubicBezTo>
                <a:cubicBezTo>
                  <a:pt x="1599" y="556"/>
                  <a:pt x="1641" y="565"/>
                  <a:pt x="1682" y="580"/>
                </a:cubicBezTo>
                <a:cubicBezTo>
                  <a:pt x="1718" y="593"/>
                  <a:pt x="1731" y="637"/>
                  <a:pt x="1750" y="667"/>
                </a:cubicBezTo>
                <a:cubicBezTo>
                  <a:pt x="1736" y="642"/>
                  <a:pt x="1727" y="613"/>
                  <a:pt x="1709" y="591"/>
                </a:cubicBezTo>
                <a:cubicBezTo>
                  <a:pt x="1728" y="599"/>
                  <a:pt x="1747" y="608"/>
                  <a:pt x="1765" y="618"/>
                </a:cubicBezTo>
                <a:cubicBezTo>
                  <a:pt x="1769" y="620"/>
                  <a:pt x="1773" y="621"/>
                  <a:pt x="1773" y="625"/>
                </a:cubicBezTo>
                <a:cubicBezTo>
                  <a:pt x="1773" y="631"/>
                  <a:pt x="1773" y="636"/>
                  <a:pt x="1773" y="641"/>
                </a:cubicBezTo>
                <a:cubicBezTo>
                  <a:pt x="1773" y="647"/>
                  <a:pt x="1773" y="652"/>
                  <a:pt x="1773" y="657"/>
                </a:cubicBezTo>
                <a:cubicBezTo>
                  <a:pt x="1774" y="646"/>
                  <a:pt x="1774" y="635"/>
                  <a:pt x="1775" y="624"/>
                </a:cubicBezTo>
                <a:cubicBezTo>
                  <a:pt x="1780" y="627"/>
                  <a:pt x="1785" y="630"/>
                  <a:pt x="1789" y="633"/>
                </a:cubicBezTo>
                <a:cubicBezTo>
                  <a:pt x="1788" y="632"/>
                  <a:pt x="1786" y="630"/>
                  <a:pt x="1784" y="629"/>
                </a:cubicBezTo>
                <a:cubicBezTo>
                  <a:pt x="1777" y="623"/>
                  <a:pt x="1775" y="623"/>
                  <a:pt x="1775" y="614"/>
                </a:cubicBezTo>
                <a:cubicBezTo>
                  <a:pt x="1776" y="601"/>
                  <a:pt x="1776" y="588"/>
                  <a:pt x="1775" y="575"/>
                </a:cubicBezTo>
                <a:cubicBezTo>
                  <a:pt x="1773" y="550"/>
                  <a:pt x="1767" y="525"/>
                  <a:pt x="1751" y="505"/>
                </a:cubicBezTo>
                <a:cubicBezTo>
                  <a:pt x="1774" y="506"/>
                  <a:pt x="1799" y="513"/>
                  <a:pt x="1815" y="531"/>
                </a:cubicBezTo>
                <a:cubicBezTo>
                  <a:pt x="1831" y="551"/>
                  <a:pt x="1825" y="579"/>
                  <a:pt x="1839" y="599"/>
                </a:cubicBezTo>
                <a:cubicBezTo>
                  <a:pt x="1853" y="621"/>
                  <a:pt x="1880" y="629"/>
                  <a:pt x="1905" y="633"/>
                </a:cubicBezTo>
                <a:cubicBezTo>
                  <a:pt x="1926" y="636"/>
                  <a:pt x="1956" y="630"/>
                  <a:pt x="1970" y="651"/>
                </a:cubicBezTo>
                <a:cubicBezTo>
                  <a:pt x="1962" y="636"/>
                  <a:pt x="1942" y="632"/>
                  <a:pt x="1927" y="631"/>
                </a:cubicBezTo>
                <a:cubicBezTo>
                  <a:pt x="1905" y="628"/>
                  <a:pt x="1883" y="624"/>
                  <a:pt x="1864" y="611"/>
                </a:cubicBezTo>
                <a:cubicBezTo>
                  <a:pt x="1847" y="600"/>
                  <a:pt x="1842" y="584"/>
                  <a:pt x="1839" y="565"/>
                </a:cubicBezTo>
                <a:cubicBezTo>
                  <a:pt x="1837" y="543"/>
                  <a:pt x="1832" y="525"/>
                  <a:pt x="1814" y="510"/>
                </a:cubicBezTo>
                <a:cubicBezTo>
                  <a:pt x="1830" y="512"/>
                  <a:pt x="1846" y="514"/>
                  <a:pt x="1861" y="521"/>
                </a:cubicBezTo>
                <a:cubicBezTo>
                  <a:pt x="1879" y="528"/>
                  <a:pt x="1889" y="536"/>
                  <a:pt x="1898" y="552"/>
                </a:cubicBezTo>
                <a:cubicBezTo>
                  <a:pt x="1915" y="583"/>
                  <a:pt x="1923" y="617"/>
                  <a:pt x="1962" y="625"/>
                </a:cubicBezTo>
                <a:cubicBezTo>
                  <a:pt x="1921" y="614"/>
                  <a:pt x="1918" y="573"/>
                  <a:pt x="1900" y="541"/>
                </a:cubicBezTo>
                <a:cubicBezTo>
                  <a:pt x="1938" y="550"/>
                  <a:pt x="1938" y="550"/>
                  <a:pt x="1938" y="550"/>
                </a:cubicBezTo>
                <a:cubicBezTo>
                  <a:pt x="1917" y="541"/>
                  <a:pt x="1898" y="526"/>
                  <a:pt x="1880" y="515"/>
                </a:cubicBezTo>
                <a:cubicBezTo>
                  <a:pt x="1905" y="519"/>
                  <a:pt x="1926" y="519"/>
                  <a:pt x="1950" y="511"/>
                </a:cubicBezTo>
                <a:close/>
                <a:moveTo>
                  <a:pt x="632" y="632"/>
                </a:moveTo>
                <a:cubicBezTo>
                  <a:pt x="633" y="632"/>
                  <a:pt x="632" y="632"/>
                  <a:pt x="632" y="632"/>
                </a:cubicBezTo>
                <a:cubicBezTo>
                  <a:pt x="631" y="633"/>
                  <a:pt x="631" y="633"/>
                  <a:pt x="631" y="633"/>
                </a:cubicBezTo>
                <a:cubicBezTo>
                  <a:pt x="616" y="654"/>
                  <a:pt x="614" y="676"/>
                  <a:pt x="625" y="699"/>
                </a:cubicBezTo>
                <a:cubicBezTo>
                  <a:pt x="629" y="705"/>
                  <a:pt x="631" y="707"/>
                  <a:pt x="627" y="713"/>
                </a:cubicBezTo>
                <a:cubicBezTo>
                  <a:pt x="623" y="720"/>
                  <a:pt x="618" y="726"/>
                  <a:pt x="613" y="732"/>
                </a:cubicBezTo>
                <a:cubicBezTo>
                  <a:pt x="601" y="746"/>
                  <a:pt x="589" y="757"/>
                  <a:pt x="582" y="773"/>
                </a:cubicBezTo>
                <a:cubicBezTo>
                  <a:pt x="574" y="759"/>
                  <a:pt x="565" y="745"/>
                  <a:pt x="558" y="730"/>
                </a:cubicBezTo>
                <a:cubicBezTo>
                  <a:pt x="555" y="724"/>
                  <a:pt x="553" y="719"/>
                  <a:pt x="555" y="713"/>
                </a:cubicBezTo>
                <a:cubicBezTo>
                  <a:pt x="557" y="703"/>
                  <a:pt x="560" y="694"/>
                  <a:pt x="562" y="684"/>
                </a:cubicBezTo>
                <a:cubicBezTo>
                  <a:pt x="572" y="649"/>
                  <a:pt x="582" y="614"/>
                  <a:pt x="598" y="582"/>
                </a:cubicBezTo>
                <a:cubicBezTo>
                  <a:pt x="628" y="522"/>
                  <a:pt x="683" y="484"/>
                  <a:pt x="737" y="448"/>
                </a:cubicBezTo>
                <a:cubicBezTo>
                  <a:pt x="709" y="501"/>
                  <a:pt x="681" y="558"/>
                  <a:pt x="635" y="597"/>
                </a:cubicBezTo>
                <a:cubicBezTo>
                  <a:pt x="669" y="572"/>
                  <a:pt x="692" y="540"/>
                  <a:pt x="714" y="505"/>
                </a:cubicBezTo>
                <a:cubicBezTo>
                  <a:pt x="728" y="485"/>
                  <a:pt x="741" y="465"/>
                  <a:pt x="754" y="444"/>
                </a:cubicBezTo>
                <a:cubicBezTo>
                  <a:pt x="759" y="436"/>
                  <a:pt x="763" y="431"/>
                  <a:pt x="772" y="425"/>
                </a:cubicBezTo>
                <a:cubicBezTo>
                  <a:pt x="782" y="419"/>
                  <a:pt x="791" y="412"/>
                  <a:pt x="801" y="405"/>
                </a:cubicBezTo>
                <a:cubicBezTo>
                  <a:pt x="791" y="424"/>
                  <a:pt x="785" y="444"/>
                  <a:pt x="780" y="465"/>
                </a:cubicBezTo>
                <a:cubicBezTo>
                  <a:pt x="773" y="492"/>
                  <a:pt x="759" y="516"/>
                  <a:pt x="742" y="538"/>
                </a:cubicBezTo>
                <a:cubicBezTo>
                  <a:pt x="726" y="557"/>
                  <a:pt x="709" y="573"/>
                  <a:pt x="690" y="588"/>
                </a:cubicBezTo>
                <a:cubicBezTo>
                  <a:pt x="671" y="604"/>
                  <a:pt x="649" y="614"/>
                  <a:pt x="632" y="632"/>
                </a:cubicBezTo>
                <a:close/>
                <a:moveTo>
                  <a:pt x="691" y="798"/>
                </a:moveTo>
                <a:cubicBezTo>
                  <a:pt x="690" y="794"/>
                  <a:pt x="690" y="796"/>
                  <a:pt x="691" y="797"/>
                </a:cubicBezTo>
                <a:cubicBezTo>
                  <a:pt x="684" y="771"/>
                  <a:pt x="675" y="745"/>
                  <a:pt x="662" y="721"/>
                </a:cubicBezTo>
                <a:cubicBezTo>
                  <a:pt x="655" y="708"/>
                  <a:pt x="640" y="691"/>
                  <a:pt x="640" y="675"/>
                </a:cubicBezTo>
                <a:cubicBezTo>
                  <a:pt x="639" y="656"/>
                  <a:pt x="653" y="645"/>
                  <a:pt x="667" y="636"/>
                </a:cubicBezTo>
                <a:cubicBezTo>
                  <a:pt x="691" y="622"/>
                  <a:pt x="716" y="613"/>
                  <a:pt x="737" y="593"/>
                </a:cubicBezTo>
                <a:cubicBezTo>
                  <a:pt x="723" y="625"/>
                  <a:pt x="696" y="649"/>
                  <a:pt x="692" y="685"/>
                </a:cubicBezTo>
                <a:cubicBezTo>
                  <a:pt x="690" y="705"/>
                  <a:pt x="691" y="726"/>
                  <a:pt x="696" y="746"/>
                </a:cubicBezTo>
                <a:cubicBezTo>
                  <a:pt x="699" y="756"/>
                  <a:pt x="695" y="765"/>
                  <a:pt x="694" y="775"/>
                </a:cubicBezTo>
                <a:cubicBezTo>
                  <a:pt x="693" y="784"/>
                  <a:pt x="692" y="793"/>
                  <a:pt x="692" y="802"/>
                </a:cubicBezTo>
                <a:cubicBezTo>
                  <a:pt x="691" y="800"/>
                  <a:pt x="691" y="799"/>
                  <a:pt x="691" y="798"/>
                </a:cubicBezTo>
                <a:close/>
                <a:moveTo>
                  <a:pt x="754" y="727"/>
                </a:moveTo>
                <a:cubicBezTo>
                  <a:pt x="747" y="782"/>
                  <a:pt x="712" y="831"/>
                  <a:pt x="695" y="883"/>
                </a:cubicBezTo>
                <a:cubicBezTo>
                  <a:pt x="698" y="861"/>
                  <a:pt x="697" y="840"/>
                  <a:pt x="694" y="819"/>
                </a:cubicBezTo>
                <a:cubicBezTo>
                  <a:pt x="692" y="798"/>
                  <a:pt x="694" y="779"/>
                  <a:pt x="700" y="759"/>
                </a:cubicBezTo>
                <a:cubicBezTo>
                  <a:pt x="705" y="771"/>
                  <a:pt x="712" y="781"/>
                  <a:pt x="719" y="792"/>
                </a:cubicBezTo>
                <a:cubicBezTo>
                  <a:pt x="715" y="785"/>
                  <a:pt x="710" y="778"/>
                  <a:pt x="707" y="770"/>
                </a:cubicBezTo>
                <a:cubicBezTo>
                  <a:pt x="705" y="765"/>
                  <a:pt x="703" y="759"/>
                  <a:pt x="701" y="754"/>
                </a:cubicBezTo>
                <a:cubicBezTo>
                  <a:pt x="704" y="747"/>
                  <a:pt x="706" y="741"/>
                  <a:pt x="709" y="734"/>
                </a:cubicBezTo>
                <a:cubicBezTo>
                  <a:pt x="720" y="710"/>
                  <a:pt x="738" y="694"/>
                  <a:pt x="759" y="677"/>
                </a:cubicBezTo>
                <a:cubicBezTo>
                  <a:pt x="756" y="693"/>
                  <a:pt x="755" y="710"/>
                  <a:pt x="754" y="727"/>
                </a:cubicBezTo>
                <a:close/>
                <a:moveTo>
                  <a:pt x="819" y="606"/>
                </a:moveTo>
                <a:cubicBezTo>
                  <a:pt x="819" y="607"/>
                  <a:pt x="819" y="607"/>
                  <a:pt x="819" y="608"/>
                </a:cubicBezTo>
                <a:cubicBezTo>
                  <a:pt x="818" y="611"/>
                  <a:pt x="818" y="612"/>
                  <a:pt x="818" y="612"/>
                </a:cubicBezTo>
                <a:cubicBezTo>
                  <a:pt x="806" y="685"/>
                  <a:pt x="800" y="762"/>
                  <a:pt x="772" y="831"/>
                </a:cubicBezTo>
                <a:cubicBezTo>
                  <a:pt x="766" y="741"/>
                  <a:pt x="773" y="649"/>
                  <a:pt x="827" y="573"/>
                </a:cubicBezTo>
                <a:cubicBezTo>
                  <a:pt x="824" y="584"/>
                  <a:pt x="822" y="595"/>
                  <a:pt x="819" y="606"/>
                </a:cubicBezTo>
                <a:close/>
                <a:moveTo>
                  <a:pt x="861" y="474"/>
                </a:moveTo>
                <a:cubicBezTo>
                  <a:pt x="851" y="488"/>
                  <a:pt x="857" y="480"/>
                  <a:pt x="860" y="476"/>
                </a:cubicBezTo>
                <a:cubicBezTo>
                  <a:pt x="829" y="519"/>
                  <a:pt x="794" y="561"/>
                  <a:pt x="775" y="612"/>
                </a:cubicBezTo>
                <a:cubicBezTo>
                  <a:pt x="770" y="626"/>
                  <a:pt x="766" y="639"/>
                  <a:pt x="763" y="653"/>
                </a:cubicBezTo>
                <a:cubicBezTo>
                  <a:pt x="761" y="664"/>
                  <a:pt x="748" y="672"/>
                  <a:pt x="740" y="679"/>
                </a:cubicBezTo>
                <a:cubicBezTo>
                  <a:pt x="720" y="697"/>
                  <a:pt x="707" y="720"/>
                  <a:pt x="700" y="746"/>
                </a:cubicBezTo>
                <a:cubicBezTo>
                  <a:pt x="693" y="715"/>
                  <a:pt x="695" y="673"/>
                  <a:pt x="717" y="648"/>
                </a:cubicBezTo>
                <a:cubicBezTo>
                  <a:pt x="729" y="633"/>
                  <a:pt x="740" y="618"/>
                  <a:pt x="749" y="600"/>
                </a:cubicBezTo>
                <a:cubicBezTo>
                  <a:pt x="754" y="591"/>
                  <a:pt x="758" y="582"/>
                  <a:pt x="762" y="573"/>
                </a:cubicBezTo>
                <a:cubicBezTo>
                  <a:pt x="766" y="563"/>
                  <a:pt x="772" y="556"/>
                  <a:pt x="779" y="547"/>
                </a:cubicBezTo>
                <a:cubicBezTo>
                  <a:pt x="798" y="525"/>
                  <a:pt x="810" y="499"/>
                  <a:pt x="825" y="474"/>
                </a:cubicBezTo>
                <a:cubicBezTo>
                  <a:pt x="830" y="467"/>
                  <a:pt x="834" y="456"/>
                  <a:pt x="844" y="455"/>
                </a:cubicBezTo>
                <a:cubicBezTo>
                  <a:pt x="851" y="455"/>
                  <a:pt x="859" y="455"/>
                  <a:pt x="866" y="457"/>
                </a:cubicBezTo>
                <a:cubicBezTo>
                  <a:pt x="875" y="461"/>
                  <a:pt x="865" y="469"/>
                  <a:pt x="861" y="474"/>
                </a:cubicBezTo>
                <a:close/>
                <a:moveTo>
                  <a:pt x="1016" y="674"/>
                </a:moveTo>
                <a:cubicBezTo>
                  <a:pt x="1016" y="674"/>
                  <a:pt x="1016" y="674"/>
                  <a:pt x="1016" y="675"/>
                </a:cubicBezTo>
                <a:cubicBezTo>
                  <a:pt x="1013" y="695"/>
                  <a:pt x="1007" y="715"/>
                  <a:pt x="1003" y="735"/>
                </a:cubicBezTo>
                <a:cubicBezTo>
                  <a:pt x="993" y="723"/>
                  <a:pt x="983" y="712"/>
                  <a:pt x="974" y="701"/>
                </a:cubicBezTo>
                <a:cubicBezTo>
                  <a:pt x="970" y="695"/>
                  <a:pt x="970" y="685"/>
                  <a:pt x="969" y="679"/>
                </a:cubicBezTo>
                <a:cubicBezTo>
                  <a:pt x="964" y="648"/>
                  <a:pt x="961" y="616"/>
                  <a:pt x="957" y="585"/>
                </a:cubicBezTo>
                <a:cubicBezTo>
                  <a:pt x="971" y="597"/>
                  <a:pt x="986" y="609"/>
                  <a:pt x="998" y="623"/>
                </a:cubicBezTo>
                <a:cubicBezTo>
                  <a:pt x="1004" y="630"/>
                  <a:pt x="1009" y="637"/>
                  <a:pt x="1014" y="645"/>
                </a:cubicBezTo>
                <a:cubicBezTo>
                  <a:pt x="1020" y="654"/>
                  <a:pt x="1018" y="663"/>
                  <a:pt x="1016" y="674"/>
                </a:cubicBezTo>
                <a:close/>
                <a:moveTo>
                  <a:pt x="1106" y="710"/>
                </a:moveTo>
                <a:cubicBezTo>
                  <a:pt x="1108" y="715"/>
                  <a:pt x="1110" y="718"/>
                  <a:pt x="1105" y="709"/>
                </a:cubicBezTo>
                <a:cubicBezTo>
                  <a:pt x="1100" y="698"/>
                  <a:pt x="1102" y="703"/>
                  <a:pt x="1105" y="709"/>
                </a:cubicBezTo>
                <a:cubicBezTo>
                  <a:pt x="1097" y="692"/>
                  <a:pt x="1088" y="675"/>
                  <a:pt x="1080" y="657"/>
                </a:cubicBezTo>
                <a:cubicBezTo>
                  <a:pt x="1072" y="638"/>
                  <a:pt x="1067" y="620"/>
                  <a:pt x="1062" y="600"/>
                </a:cubicBezTo>
                <a:cubicBezTo>
                  <a:pt x="1058" y="583"/>
                  <a:pt x="1054" y="566"/>
                  <a:pt x="1048" y="549"/>
                </a:cubicBezTo>
                <a:cubicBezTo>
                  <a:pt x="1045" y="538"/>
                  <a:pt x="1041" y="525"/>
                  <a:pt x="1034" y="516"/>
                </a:cubicBezTo>
                <a:cubicBezTo>
                  <a:pt x="1037" y="521"/>
                  <a:pt x="1040" y="525"/>
                  <a:pt x="1044" y="529"/>
                </a:cubicBezTo>
                <a:cubicBezTo>
                  <a:pt x="1052" y="539"/>
                  <a:pt x="1055" y="549"/>
                  <a:pt x="1060" y="560"/>
                </a:cubicBezTo>
                <a:cubicBezTo>
                  <a:pt x="1070" y="585"/>
                  <a:pt x="1084" y="608"/>
                  <a:pt x="1098" y="631"/>
                </a:cubicBezTo>
                <a:cubicBezTo>
                  <a:pt x="1105" y="641"/>
                  <a:pt x="1112" y="652"/>
                  <a:pt x="1119" y="662"/>
                </a:cubicBezTo>
                <a:cubicBezTo>
                  <a:pt x="1121" y="673"/>
                  <a:pt x="1123" y="684"/>
                  <a:pt x="1125" y="694"/>
                </a:cubicBezTo>
                <a:cubicBezTo>
                  <a:pt x="1128" y="719"/>
                  <a:pt x="1130" y="744"/>
                  <a:pt x="1133" y="769"/>
                </a:cubicBezTo>
                <a:cubicBezTo>
                  <a:pt x="1126" y="748"/>
                  <a:pt x="1115" y="729"/>
                  <a:pt x="1106" y="710"/>
                </a:cubicBezTo>
                <a:close/>
                <a:moveTo>
                  <a:pt x="1110" y="514"/>
                </a:moveTo>
                <a:cubicBezTo>
                  <a:pt x="1112" y="500"/>
                  <a:pt x="1118" y="486"/>
                  <a:pt x="1127" y="476"/>
                </a:cubicBezTo>
                <a:cubicBezTo>
                  <a:pt x="1152" y="521"/>
                  <a:pt x="1168" y="568"/>
                  <a:pt x="1171" y="620"/>
                </a:cubicBezTo>
                <a:cubicBezTo>
                  <a:pt x="1140" y="594"/>
                  <a:pt x="1106" y="558"/>
                  <a:pt x="1110" y="514"/>
                </a:cubicBezTo>
                <a:close/>
                <a:moveTo>
                  <a:pt x="1175" y="712"/>
                </a:moveTo>
                <a:cubicBezTo>
                  <a:pt x="1164" y="687"/>
                  <a:pt x="1151" y="662"/>
                  <a:pt x="1137" y="638"/>
                </a:cubicBezTo>
                <a:cubicBezTo>
                  <a:pt x="1148" y="650"/>
                  <a:pt x="1158" y="661"/>
                  <a:pt x="1169" y="671"/>
                </a:cubicBezTo>
                <a:cubicBezTo>
                  <a:pt x="1175" y="677"/>
                  <a:pt x="1173" y="686"/>
                  <a:pt x="1174" y="694"/>
                </a:cubicBezTo>
                <a:cubicBezTo>
                  <a:pt x="1174" y="700"/>
                  <a:pt x="1176" y="707"/>
                  <a:pt x="1175" y="712"/>
                </a:cubicBezTo>
                <a:close/>
                <a:moveTo>
                  <a:pt x="1307" y="425"/>
                </a:moveTo>
                <a:cubicBezTo>
                  <a:pt x="1307" y="425"/>
                  <a:pt x="1307" y="425"/>
                  <a:pt x="1307" y="425"/>
                </a:cubicBezTo>
                <a:cubicBezTo>
                  <a:pt x="1346" y="428"/>
                  <a:pt x="1386" y="434"/>
                  <a:pt x="1424" y="441"/>
                </a:cubicBezTo>
                <a:cubicBezTo>
                  <a:pt x="1441" y="445"/>
                  <a:pt x="1455" y="458"/>
                  <a:pt x="1468" y="469"/>
                </a:cubicBezTo>
                <a:cubicBezTo>
                  <a:pt x="1484" y="482"/>
                  <a:pt x="1500" y="497"/>
                  <a:pt x="1513" y="513"/>
                </a:cubicBezTo>
                <a:cubicBezTo>
                  <a:pt x="1466" y="509"/>
                  <a:pt x="1414" y="505"/>
                  <a:pt x="1370" y="486"/>
                </a:cubicBezTo>
                <a:cubicBezTo>
                  <a:pt x="1366" y="484"/>
                  <a:pt x="1362" y="482"/>
                  <a:pt x="1359" y="480"/>
                </a:cubicBezTo>
                <a:cubicBezTo>
                  <a:pt x="1339" y="462"/>
                  <a:pt x="1320" y="443"/>
                  <a:pt x="1301" y="424"/>
                </a:cubicBezTo>
                <a:cubicBezTo>
                  <a:pt x="1303" y="425"/>
                  <a:pt x="1305" y="425"/>
                  <a:pt x="1307" y="425"/>
                </a:cubicBezTo>
                <a:close/>
                <a:moveTo>
                  <a:pt x="1189" y="635"/>
                </a:moveTo>
                <a:cubicBezTo>
                  <a:pt x="1188" y="634"/>
                  <a:pt x="1187" y="634"/>
                  <a:pt x="1187" y="633"/>
                </a:cubicBezTo>
                <a:cubicBezTo>
                  <a:pt x="1187" y="606"/>
                  <a:pt x="1187" y="578"/>
                  <a:pt x="1181" y="550"/>
                </a:cubicBezTo>
                <a:cubicBezTo>
                  <a:pt x="1194" y="571"/>
                  <a:pt x="1207" y="591"/>
                  <a:pt x="1219" y="612"/>
                </a:cubicBezTo>
                <a:cubicBezTo>
                  <a:pt x="1231" y="632"/>
                  <a:pt x="1238" y="653"/>
                  <a:pt x="1246" y="675"/>
                </a:cubicBezTo>
                <a:cubicBezTo>
                  <a:pt x="1227" y="662"/>
                  <a:pt x="1208" y="649"/>
                  <a:pt x="1189" y="635"/>
                </a:cubicBezTo>
                <a:close/>
                <a:moveTo>
                  <a:pt x="1277" y="684"/>
                </a:moveTo>
                <a:cubicBezTo>
                  <a:pt x="1270" y="659"/>
                  <a:pt x="1265" y="635"/>
                  <a:pt x="1255" y="612"/>
                </a:cubicBezTo>
                <a:cubicBezTo>
                  <a:pt x="1244" y="588"/>
                  <a:pt x="1232" y="566"/>
                  <a:pt x="1220" y="544"/>
                </a:cubicBezTo>
                <a:cubicBezTo>
                  <a:pt x="1235" y="554"/>
                  <a:pt x="1250" y="563"/>
                  <a:pt x="1265" y="572"/>
                </a:cubicBezTo>
                <a:cubicBezTo>
                  <a:pt x="1273" y="577"/>
                  <a:pt x="1281" y="581"/>
                  <a:pt x="1289" y="586"/>
                </a:cubicBezTo>
                <a:cubicBezTo>
                  <a:pt x="1298" y="591"/>
                  <a:pt x="1306" y="592"/>
                  <a:pt x="1309" y="602"/>
                </a:cubicBezTo>
                <a:cubicBezTo>
                  <a:pt x="1320" y="633"/>
                  <a:pt x="1323" y="668"/>
                  <a:pt x="1344" y="694"/>
                </a:cubicBezTo>
                <a:cubicBezTo>
                  <a:pt x="1332" y="694"/>
                  <a:pt x="1319" y="694"/>
                  <a:pt x="1306" y="693"/>
                </a:cubicBezTo>
                <a:cubicBezTo>
                  <a:pt x="1301" y="693"/>
                  <a:pt x="1295" y="692"/>
                  <a:pt x="1290" y="691"/>
                </a:cubicBezTo>
                <a:cubicBezTo>
                  <a:pt x="1282" y="690"/>
                  <a:pt x="1279" y="691"/>
                  <a:pt x="1277" y="684"/>
                </a:cubicBezTo>
                <a:close/>
                <a:moveTo>
                  <a:pt x="1425" y="718"/>
                </a:moveTo>
                <a:cubicBezTo>
                  <a:pt x="1428" y="724"/>
                  <a:pt x="1430" y="730"/>
                  <a:pt x="1432" y="736"/>
                </a:cubicBezTo>
                <a:cubicBezTo>
                  <a:pt x="1419" y="731"/>
                  <a:pt x="1406" y="728"/>
                  <a:pt x="1393" y="722"/>
                </a:cubicBezTo>
                <a:cubicBezTo>
                  <a:pt x="1404" y="721"/>
                  <a:pt x="1415" y="720"/>
                  <a:pt x="1425" y="718"/>
                </a:cubicBezTo>
                <a:close/>
                <a:moveTo>
                  <a:pt x="1353" y="694"/>
                </a:moveTo>
                <a:cubicBezTo>
                  <a:pt x="1344" y="683"/>
                  <a:pt x="1339" y="670"/>
                  <a:pt x="1335" y="656"/>
                </a:cubicBezTo>
                <a:cubicBezTo>
                  <a:pt x="1355" y="675"/>
                  <a:pt x="1382" y="677"/>
                  <a:pt x="1405" y="691"/>
                </a:cubicBezTo>
                <a:cubicBezTo>
                  <a:pt x="1388" y="692"/>
                  <a:pt x="1370" y="693"/>
                  <a:pt x="1353" y="694"/>
                </a:cubicBezTo>
                <a:close/>
                <a:moveTo>
                  <a:pt x="1413" y="691"/>
                </a:moveTo>
                <a:cubicBezTo>
                  <a:pt x="1393" y="673"/>
                  <a:pt x="1365" y="669"/>
                  <a:pt x="1345" y="651"/>
                </a:cubicBezTo>
                <a:cubicBezTo>
                  <a:pt x="1333" y="639"/>
                  <a:pt x="1328" y="619"/>
                  <a:pt x="1324" y="603"/>
                </a:cubicBezTo>
                <a:cubicBezTo>
                  <a:pt x="1338" y="610"/>
                  <a:pt x="1353" y="616"/>
                  <a:pt x="1367" y="622"/>
                </a:cubicBezTo>
                <a:cubicBezTo>
                  <a:pt x="1374" y="625"/>
                  <a:pt x="1382" y="627"/>
                  <a:pt x="1389" y="630"/>
                </a:cubicBezTo>
                <a:cubicBezTo>
                  <a:pt x="1395" y="634"/>
                  <a:pt x="1401" y="638"/>
                  <a:pt x="1407" y="641"/>
                </a:cubicBezTo>
                <a:cubicBezTo>
                  <a:pt x="1436" y="657"/>
                  <a:pt x="1468" y="669"/>
                  <a:pt x="1497" y="685"/>
                </a:cubicBezTo>
                <a:cubicBezTo>
                  <a:pt x="1469" y="687"/>
                  <a:pt x="1441" y="689"/>
                  <a:pt x="1413" y="691"/>
                </a:cubicBezTo>
                <a:close/>
                <a:moveTo>
                  <a:pt x="1533" y="790"/>
                </a:moveTo>
                <a:cubicBezTo>
                  <a:pt x="1533" y="795"/>
                  <a:pt x="1533" y="800"/>
                  <a:pt x="1532" y="804"/>
                </a:cubicBezTo>
                <a:cubicBezTo>
                  <a:pt x="1493" y="784"/>
                  <a:pt x="1447" y="776"/>
                  <a:pt x="1404" y="767"/>
                </a:cubicBezTo>
                <a:cubicBezTo>
                  <a:pt x="1383" y="763"/>
                  <a:pt x="1362" y="759"/>
                  <a:pt x="1342" y="753"/>
                </a:cubicBezTo>
                <a:cubicBezTo>
                  <a:pt x="1333" y="750"/>
                  <a:pt x="1324" y="747"/>
                  <a:pt x="1315" y="743"/>
                </a:cubicBezTo>
                <a:cubicBezTo>
                  <a:pt x="1308" y="740"/>
                  <a:pt x="1293" y="736"/>
                  <a:pt x="1290" y="728"/>
                </a:cubicBezTo>
                <a:cubicBezTo>
                  <a:pt x="1322" y="728"/>
                  <a:pt x="1354" y="726"/>
                  <a:pt x="1385" y="723"/>
                </a:cubicBezTo>
                <a:cubicBezTo>
                  <a:pt x="1399" y="728"/>
                  <a:pt x="1412" y="732"/>
                  <a:pt x="1426" y="735"/>
                </a:cubicBezTo>
                <a:cubicBezTo>
                  <a:pt x="1434" y="737"/>
                  <a:pt x="1433" y="740"/>
                  <a:pt x="1435" y="747"/>
                </a:cubicBezTo>
                <a:cubicBezTo>
                  <a:pt x="1436" y="754"/>
                  <a:pt x="1437" y="760"/>
                  <a:pt x="1437" y="766"/>
                </a:cubicBezTo>
                <a:cubicBezTo>
                  <a:pt x="1437" y="756"/>
                  <a:pt x="1436" y="747"/>
                  <a:pt x="1434" y="737"/>
                </a:cubicBezTo>
                <a:cubicBezTo>
                  <a:pt x="1437" y="738"/>
                  <a:pt x="1440" y="739"/>
                  <a:pt x="1443" y="739"/>
                </a:cubicBezTo>
                <a:cubicBezTo>
                  <a:pt x="1440" y="738"/>
                  <a:pt x="1437" y="737"/>
                  <a:pt x="1434" y="736"/>
                </a:cubicBezTo>
                <a:cubicBezTo>
                  <a:pt x="1433" y="730"/>
                  <a:pt x="1431" y="724"/>
                  <a:pt x="1429" y="718"/>
                </a:cubicBezTo>
                <a:cubicBezTo>
                  <a:pt x="1445" y="715"/>
                  <a:pt x="1461" y="713"/>
                  <a:pt x="1477" y="709"/>
                </a:cubicBezTo>
                <a:cubicBezTo>
                  <a:pt x="1483" y="708"/>
                  <a:pt x="1489" y="706"/>
                  <a:pt x="1495" y="705"/>
                </a:cubicBezTo>
                <a:cubicBezTo>
                  <a:pt x="1501" y="708"/>
                  <a:pt x="1506" y="711"/>
                  <a:pt x="1511" y="714"/>
                </a:cubicBezTo>
                <a:cubicBezTo>
                  <a:pt x="1515" y="717"/>
                  <a:pt x="1520" y="721"/>
                  <a:pt x="1524" y="725"/>
                </a:cubicBezTo>
                <a:cubicBezTo>
                  <a:pt x="1527" y="728"/>
                  <a:pt x="1529" y="729"/>
                  <a:pt x="1529" y="734"/>
                </a:cubicBezTo>
                <a:cubicBezTo>
                  <a:pt x="1529" y="738"/>
                  <a:pt x="1530" y="741"/>
                  <a:pt x="1530" y="745"/>
                </a:cubicBezTo>
                <a:cubicBezTo>
                  <a:pt x="1533" y="760"/>
                  <a:pt x="1535" y="774"/>
                  <a:pt x="1534" y="790"/>
                </a:cubicBezTo>
                <a:cubicBezTo>
                  <a:pt x="1534" y="788"/>
                  <a:pt x="1534" y="786"/>
                  <a:pt x="1533" y="790"/>
                </a:cubicBezTo>
                <a:close/>
                <a:moveTo>
                  <a:pt x="1543" y="726"/>
                </a:moveTo>
                <a:cubicBezTo>
                  <a:pt x="1551" y="738"/>
                  <a:pt x="1558" y="751"/>
                  <a:pt x="1563" y="764"/>
                </a:cubicBezTo>
                <a:cubicBezTo>
                  <a:pt x="1561" y="760"/>
                  <a:pt x="1558" y="752"/>
                  <a:pt x="1564" y="766"/>
                </a:cubicBezTo>
                <a:cubicBezTo>
                  <a:pt x="1550" y="742"/>
                  <a:pt x="1535" y="719"/>
                  <a:pt x="1514" y="702"/>
                </a:cubicBezTo>
                <a:cubicBezTo>
                  <a:pt x="1526" y="702"/>
                  <a:pt x="1536" y="717"/>
                  <a:pt x="1543" y="726"/>
                </a:cubicBezTo>
                <a:close/>
                <a:moveTo>
                  <a:pt x="1586" y="695"/>
                </a:moveTo>
                <a:cubicBezTo>
                  <a:pt x="1566" y="686"/>
                  <a:pt x="1544" y="683"/>
                  <a:pt x="1522" y="684"/>
                </a:cubicBezTo>
                <a:cubicBezTo>
                  <a:pt x="1504" y="669"/>
                  <a:pt x="1483" y="658"/>
                  <a:pt x="1462" y="646"/>
                </a:cubicBezTo>
                <a:cubicBezTo>
                  <a:pt x="1490" y="649"/>
                  <a:pt x="1518" y="646"/>
                  <a:pt x="1546" y="643"/>
                </a:cubicBezTo>
                <a:cubicBezTo>
                  <a:pt x="1552" y="642"/>
                  <a:pt x="1558" y="642"/>
                  <a:pt x="1564" y="641"/>
                </a:cubicBezTo>
                <a:cubicBezTo>
                  <a:pt x="1567" y="641"/>
                  <a:pt x="1570" y="640"/>
                  <a:pt x="1573" y="640"/>
                </a:cubicBezTo>
                <a:cubicBezTo>
                  <a:pt x="1574" y="645"/>
                  <a:pt x="1575" y="649"/>
                  <a:pt x="1576" y="654"/>
                </a:cubicBezTo>
                <a:cubicBezTo>
                  <a:pt x="1580" y="668"/>
                  <a:pt x="1583" y="682"/>
                  <a:pt x="1586" y="695"/>
                </a:cubicBezTo>
                <a:close/>
                <a:moveTo>
                  <a:pt x="1592" y="598"/>
                </a:moveTo>
                <a:cubicBezTo>
                  <a:pt x="1589" y="598"/>
                  <a:pt x="1592" y="599"/>
                  <a:pt x="1594" y="599"/>
                </a:cubicBezTo>
                <a:cubicBezTo>
                  <a:pt x="1593" y="599"/>
                  <a:pt x="1593" y="599"/>
                  <a:pt x="1593" y="599"/>
                </a:cubicBezTo>
                <a:cubicBezTo>
                  <a:pt x="1597" y="600"/>
                  <a:pt x="1596" y="600"/>
                  <a:pt x="1594" y="599"/>
                </a:cubicBezTo>
                <a:cubicBezTo>
                  <a:pt x="1614" y="606"/>
                  <a:pt x="1632" y="615"/>
                  <a:pt x="1647" y="631"/>
                </a:cubicBezTo>
                <a:cubicBezTo>
                  <a:pt x="1633" y="626"/>
                  <a:pt x="1618" y="623"/>
                  <a:pt x="1603" y="622"/>
                </a:cubicBezTo>
                <a:cubicBezTo>
                  <a:pt x="1595" y="621"/>
                  <a:pt x="1586" y="621"/>
                  <a:pt x="1578" y="621"/>
                </a:cubicBezTo>
                <a:cubicBezTo>
                  <a:pt x="1576" y="611"/>
                  <a:pt x="1573" y="601"/>
                  <a:pt x="1571" y="592"/>
                </a:cubicBezTo>
                <a:cubicBezTo>
                  <a:pt x="1578" y="594"/>
                  <a:pt x="1585" y="596"/>
                  <a:pt x="1592" y="598"/>
                </a:cubicBezTo>
                <a:close/>
                <a:moveTo>
                  <a:pt x="1568" y="621"/>
                </a:moveTo>
                <a:cubicBezTo>
                  <a:pt x="1533" y="621"/>
                  <a:pt x="1499" y="625"/>
                  <a:pt x="1465" y="619"/>
                </a:cubicBezTo>
                <a:cubicBezTo>
                  <a:pt x="1434" y="615"/>
                  <a:pt x="1404" y="602"/>
                  <a:pt x="1376" y="589"/>
                </a:cubicBezTo>
                <a:cubicBezTo>
                  <a:pt x="1307" y="557"/>
                  <a:pt x="1242" y="509"/>
                  <a:pt x="1186" y="458"/>
                </a:cubicBezTo>
                <a:cubicBezTo>
                  <a:pt x="1216" y="464"/>
                  <a:pt x="1242" y="483"/>
                  <a:pt x="1271" y="495"/>
                </a:cubicBezTo>
                <a:cubicBezTo>
                  <a:pt x="1286" y="502"/>
                  <a:pt x="1302" y="508"/>
                  <a:pt x="1318" y="514"/>
                </a:cubicBezTo>
                <a:cubicBezTo>
                  <a:pt x="1327" y="516"/>
                  <a:pt x="1336" y="519"/>
                  <a:pt x="1344" y="521"/>
                </a:cubicBezTo>
                <a:cubicBezTo>
                  <a:pt x="1353" y="523"/>
                  <a:pt x="1363" y="524"/>
                  <a:pt x="1370" y="529"/>
                </a:cubicBezTo>
                <a:cubicBezTo>
                  <a:pt x="1396" y="544"/>
                  <a:pt x="1416" y="565"/>
                  <a:pt x="1440" y="582"/>
                </a:cubicBezTo>
                <a:cubicBezTo>
                  <a:pt x="1465" y="600"/>
                  <a:pt x="1490" y="600"/>
                  <a:pt x="1520" y="599"/>
                </a:cubicBezTo>
                <a:cubicBezTo>
                  <a:pt x="1493" y="598"/>
                  <a:pt x="1470" y="597"/>
                  <a:pt x="1447" y="580"/>
                </a:cubicBezTo>
                <a:cubicBezTo>
                  <a:pt x="1428" y="565"/>
                  <a:pt x="1412" y="547"/>
                  <a:pt x="1394" y="532"/>
                </a:cubicBezTo>
                <a:cubicBezTo>
                  <a:pt x="1430" y="539"/>
                  <a:pt x="1467" y="543"/>
                  <a:pt x="1504" y="546"/>
                </a:cubicBezTo>
                <a:cubicBezTo>
                  <a:pt x="1514" y="547"/>
                  <a:pt x="1523" y="548"/>
                  <a:pt x="1533" y="549"/>
                </a:cubicBezTo>
                <a:cubicBezTo>
                  <a:pt x="1542" y="550"/>
                  <a:pt x="1545" y="561"/>
                  <a:pt x="1548" y="568"/>
                </a:cubicBezTo>
                <a:cubicBezTo>
                  <a:pt x="1556" y="585"/>
                  <a:pt x="1563" y="603"/>
                  <a:pt x="1568" y="621"/>
                </a:cubicBezTo>
                <a:close/>
                <a:moveTo>
                  <a:pt x="1765" y="554"/>
                </a:moveTo>
                <a:cubicBezTo>
                  <a:pt x="1771" y="575"/>
                  <a:pt x="1772" y="598"/>
                  <a:pt x="1773" y="620"/>
                </a:cubicBezTo>
                <a:cubicBezTo>
                  <a:pt x="1734" y="592"/>
                  <a:pt x="1693" y="567"/>
                  <a:pt x="1649" y="548"/>
                </a:cubicBezTo>
                <a:cubicBezTo>
                  <a:pt x="1620" y="535"/>
                  <a:pt x="1589" y="525"/>
                  <a:pt x="1558" y="519"/>
                </a:cubicBezTo>
                <a:cubicBezTo>
                  <a:pt x="1551" y="518"/>
                  <a:pt x="1543" y="516"/>
                  <a:pt x="1536" y="516"/>
                </a:cubicBezTo>
                <a:cubicBezTo>
                  <a:pt x="1531" y="507"/>
                  <a:pt x="1525" y="499"/>
                  <a:pt x="1519" y="492"/>
                </a:cubicBezTo>
                <a:cubicBezTo>
                  <a:pt x="1509" y="478"/>
                  <a:pt x="1498" y="466"/>
                  <a:pt x="1486" y="455"/>
                </a:cubicBezTo>
                <a:cubicBezTo>
                  <a:pt x="1539" y="467"/>
                  <a:pt x="1591" y="481"/>
                  <a:pt x="1645" y="490"/>
                </a:cubicBezTo>
                <a:cubicBezTo>
                  <a:pt x="1669" y="494"/>
                  <a:pt x="1693" y="498"/>
                  <a:pt x="1717" y="502"/>
                </a:cubicBezTo>
                <a:cubicBezTo>
                  <a:pt x="1723" y="503"/>
                  <a:pt x="1732" y="503"/>
                  <a:pt x="1737" y="506"/>
                </a:cubicBezTo>
                <a:cubicBezTo>
                  <a:pt x="1752" y="517"/>
                  <a:pt x="1761" y="536"/>
                  <a:pt x="1765" y="554"/>
                </a:cubicBezTo>
                <a:close/>
              </a:path>
            </a:pathLst>
          </a:custGeom>
          <a:solidFill>
            <a:srgbClr val="262626">
              <a:lumMod val="50000"/>
              <a:lumOff val="5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Open Sans"/>
            </a:endParaRPr>
          </a:p>
        </p:txBody>
      </p:sp>
      <p:sp>
        <p:nvSpPr>
          <p:cNvPr id="31" name="Freeform 5">
            <a:extLst>
              <a:ext uri="{FF2B5EF4-FFF2-40B4-BE49-F238E27FC236}">
                <a16:creationId xmlns:a16="http://schemas.microsoft.com/office/drawing/2014/main" id="{3393AE1A-9B8F-4012-A5EC-B499C6142A6E}"/>
              </a:ext>
            </a:extLst>
          </p:cNvPr>
          <p:cNvSpPr>
            <a:spLocks noEditPoints="1"/>
          </p:cNvSpPr>
          <p:nvPr/>
        </p:nvSpPr>
        <p:spPr bwMode="auto">
          <a:xfrm>
            <a:off x="8713372" y="3648270"/>
            <a:ext cx="1219200" cy="1183548"/>
          </a:xfrm>
          <a:custGeom>
            <a:avLst/>
            <a:gdLst/>
            <a:ahLst/>
            <a:cxnLst>
              <a:cxn ang="0">
                <a:pos x="671" y="73"/>
              </a:cxn>
              <a:cxn ang="0">
                <a:pos x="569" y="25"/>
              </a:cxn>
              <a:cxn ang="0">
                <a:pos x="576" y="4"/>
              </a:cxn>
              <a:cxn ang="0">
                <a:pos x="567" y="0"/>
              </a:cxn>
              <a:cxn ang="0">
                <a:pos x="111" y="1"/>
              </a:cxn>
              <a:cxn ang="0">
                <a:pos x="107" y="18"/>
              </a:cxn>
              <a:cxn ang="0">
                <a:pos x="103" y="73"/>
              </a:cxn>
              <a:cxn ang="0">
                <a:pos x="4" y="77"/>
              </a:cxn>
              <a:cxn ang="0">
                <a:pos x="67" y="254"/>
              </a:cxn>
              <a:cxn ang="0">
                <a:pos x="241" y="392"/>
              </a:cxn>
              <a:cxn ang="0">
                <a:pos x="271" y="444"/>
              </a:cxn>
              <a:cxn ang="0">
                <a:pos x="292" y="590"/>
              </a:cxn>
              <a:cxn ang="0">
                <a:pos x="254" y="594"/>
              </a:cxn>
              <a:cxn ang="0">
                <a:pos x="204" y="629"/>
              </a:cxn>
              <a:cxn ang="0">
                <a:pos x="213" y="662"/>
              </a:cxn>
              <a:cxn ang="0">
                <a:pos x="479" y="654"/>
              </a:cxn>
              <a:cxn ang="0">
                <a:pos x="472" y="617"/>
              </a:cxn>
              <a:cxn ang="0">
                <a:pos x="414" y="590"/>
              </a:cxn>
              <a:cxn ang="0">
                <a:pos x="416" y="455"/>
              </a:cxn>
              <a:cxn ang="0">
                <a:pos x="406" y="437"/>
              </a:cxn>
              <a:cxn ang="0">
                <a:pos x="431" y="397"/>
              </a:cxn>
              <a:cxn ang="0">
                <a:pos x="455" y="357"/>
              </a:cxn>
              <a:cxn ang="0">
                <a:pos x="683" y="85"/>
              </a:cxn>
              <a:cxn ang="0">
                <a:pos x="146" y="288"/>
              </a:cxn>
              <a:cxn ang="0">
                <a:pos x="95" y="244"/>
              </a:cxn>
              <a:cxn ang="0">
                <a:pos x="81" y="229"/>
              </a:cxn>
              <a:cxn ang="0">
                <a:pos x="78" y="224"/>
              </a:cxn>
              <a:cxn ang="0">
                <a:pos x="43" y="166"/>
              </a:cxn>
              <a:cxn ang="0">
                <a:pos x="41" y="161"/>
              </a:cxn>
              <a:cxn ang="0">
                <a:pos x="30" y="130"/>
              </a:cxn>
              <a:cxn ang="0">
                <a:pos x="23" y="97"/>
              </a:cxn>
              <a:cxn ang="0">
                <a:pos x="180" y="307"/>
              </a:cxn>
              <a:cxn ang="0">
                <a:pos x="453" y="141"/>
              </a:cxn>
              <a:cxn ang="0">
                <a:pos x="413" y="266"/>
              </a:cxn>
              <a:cxn ang="0">
                <a:pos x="342" y="222"/>
              </a:cxn>
              <a:cxn ang="0">
                <a:pos x="271" y="266"/>
              </a:cxn>
              <a:cxn ang="0">
                <a:pos x="230" y="141"/>
              </a:cxn>
              <a:cxn ang="0">
                <a:pos x="314" y="135"/>
              </a:cxn>
              <a:cxn ang="0">
                <a:pos x="345" y="57"/>
              </a:cxn>
              <a:cxn ang="0">
                <a:pos x="452" y="135"/>
              </a:cxn>
              <a:cxn ang="0">
                <a:pos x="653" y="103"/>
              </a:cxn>
              <a:cxn ang="0">
                <a:pos x="638" y="156"/>
              </a:cxn>
              <a:cxn ang="0">
                <a:pos x="635" y="163"/>
              </a:cxn>
              <a:cxn ang="0">
                <a:pos x="627" y="179"/>
              </a:cxn>
              <a:cxn ang="0">
                <a:pos x="598" y="226"/>
              </a:cxn>
              <a:cxn ang="0">
                <a:pos x="591" y="234"/>
              </a:cxn>
              <a:cxn ang="0">
                <a:pos x="563" y="263"/>
              </a:cxn>
              <a:cxn ang="0">
                <a:pos x="497" y="307"/>
              </a:cxn>
              <a:cxn ang="0">
                <a:pos x="654" y="97"/>
              </a:cxn>
              <a:cxn ang="0">
                <a:pos x="653" y="103"/>
              </a:cxn>
            </a:cxnLst>
            <a:rect l="0" t="0" r="r" b="b"/>
            <a:pathLst>
              <a:path w="683" h="662">
                <a:moveTo>
                  <a:pt x="680" y="78"/>
                </a:moveTo>
                <a:cubicBezTo>
                  <a:pt x="678" y="75"/>
                  <a:pt x="675" y="73"/>
                  <a:pt x="671" y="73"/>
                </a:cubicBezTo>
                <a:cubicBezTo>
                  <a:pt x="580" y="73"/>
                  <a:pt x="580" y="73"/>
                  <a:pt x="580" y="73"/>
                </a:cubicBezTo>
                <a:cubicBezTo>
                  <a:pt x="577" y="49"/>
                  <a:pt x="571" y="32"/>
                  <a:pt x="569" y="25"/>
                </a:cubicBezTo>
                <a:cubicBezTo>
                  <a:pt x="572" y="23"/>
                  <a:pt x="574" y="20"/>
                  <a:pt x="576" y="18"/>
                </a:cubicBezTo>
                <a:cubicBezTo>
                  <a:pt x="580" y="14"/>
                  <a:pt x="580" y="8"/>
                  <a:pt x="576" y="4"/>
                </a:cubicBezTo>
                <a:cubicBezTo>
                  <a:pt x="575" y="3"/>
                  <a:pt x="574" y="2"/>
                  <a:pt x="572" y="1"/>
                </a:cubicBezTo>
                <a:cubicBezTo>
                  <a:pt x="571" y="1"/>
                  <a:pt x="569" y="0"/>
                  <a:pt x="567" y="0"/>
                </a:cubicBezTo>
                <a:cubicBezTo>
                  <a:pt x="116" y="0"/>
                  <a:pt x="116" y="0"/>
                  <a:pt x="116" y="0"/>
                </a:cubicBezTo>
                <a:cubicBezTo>
                  <a:pt x="114" y="0"/>
                  <a:pt x="112" y="1"/>
                  <a:pt x="111" y="1"/>
                </a:cubicBezTo>
                <a:cubicBezTo>
                  <a:pt x="109" y="2"/>
                  <a:pt x="108" y="3"/>
                  <a:pt x="107" y="4"/>
                </a:cubicBezTo>
                <a:cubicBezTo>
                  <a:pt x="103" y="8"/>
                  <a:pt x="103" y="14"/>
                  <a:pt x="107" y="18"/>
                </a:cubicBezTo>
                <a:cubicBezTo>
                  <a:pt x="109" y="20"/>
                  <a:pt x="111" y="23"/>
                  <a:pt x="114" y="25"/>
                </a:cubicBezTo>
                <a:cubicBezTo>
                  <a:pt x="112" y="32"/>
                  <a:pt x="107" y="49"/>
                  <a:pt x="103" y="73"/>
                </a:cubicBezTo>
                <a:cubicBezTo>
                  <a:pt x="13" y="73"/>
                  <a:pt x="13" y="73"/>
                  <a:pt x="13" y="73"/>
                </a:cubicBezTo>
                <a:cubicBezTo>
                  <a:pt x="8" y="73"/>
                  <a:pt x="6" y="75"/>
                  <a:pt x="4" y="77"/>
                </a:cubicBezTo>
                <a:cubicBezTo>
                  <a:pt x="1" y="79"/>
                  <a:pt x="0" y="82"/>
                  <a:pt x="0" y="85"/>
                </a:cubicBezTo>
                <a:cubicBezTo>
                  <a:pt x="5" y="147"/>
                  <a:pt x="28" y="206"/>
                  <a:pt x="67" y="254"/>
                </a:cubicBezTo>
                <a:cubicBezTo>
                  <a:pt x="108" y="304"/>
                  <a:pt x="165" y="341"/>
                  <a:pt x="228" y="357"/>
                </a:cubicBezTo>
                <a:cubicBezTo>
                  <a:pt x="225" y="368"/>
                  <a:pt x="224" y="385"/>
                  <a:pt x="241" y="392"/>
                </a:cubicBezTo>
                <a:cubicBezTo>
                  <a:pt x="253" y="397"/>
                  <a:pt x="266" y="403"/>
                  <a:pt x="275" y="413"/>
                </a:cubicBezTo>
                <a:cubicBezTo>
                  <a:pt x="284" y="423"/>
                  <a:pt x="281" y="435"/>
                  <a:pt x="271" y="444"/>
                </a:cubicBezTo>
                <a:cubicBezTo>
                  <a:pt x="268" y="447"/>
                  <a:pt x="267" y="450"/>
                  <a:pt x="268" y="455"/>
                </a:cubicBezTo>
                <a:cubicBezTo>
                  <a:pt x="292" y="590"/>
                  <a:pt x="292" y="590"/>
                  <a:pt x="292" y="590"/>
                </a:cubicBezTo>
                <a:cubicBezTo>
                  <a:pt x="269" y="590"/>
                  <a:pt x="269" y="590"/>
                  <a:pt x="269" y="590"/>
                </a:cubicBezTo>
                <a:cubicBezTo>
                  <a:pt x="264" y="590"/>
                  <a:pt x="258" y="591"/>
                  <a:pt x="254" y="594"/>
                </a:cubicBezTo>
                <a:cubicBezTo>
                  <a:pt x="212" y="617"/>
                  <a:pt x="212" y="617"/>
                  <a:pt x="212" y="617"/>
                </a:cubicBezTo>
                <a:cubicBezTo>
                  <a:pt x="208" y="619"/>
                  <a:pt x="204" y="624"/>
                  <a:pt x="204" y="629"/>
                </a:cubicBezTo>
                <a:cubicBezTo>
                  <a:pt x="204" y="654"/>
                  <a:pt x="204" y="654"/>
                  <a:pt x="204" y="654"/>
                </a:cubicBezTo>
                <a:cubicBezTo>
                  <a:pt x="204" y="659"/>
                  <a:pt x="208" y="662"/>
                  <a:pt x="213" y="662"/>
                </a:cubicBezTo>
                <a:cubicBezTo>
                  <a:pt x="471" y="662"/>
                  <a:pt x="471" y="662"/>
                  <a:pt x="471" y="662"/>
                </a:cubicBezTo>
                <a:cubicBezTo>
                  <a:pt x="475" y="662"/>
                  <a:pt x="479" y="659"/>
                  <a:pt x="479" y="654"/>
                </a:cubicBezTo>
                <a:cubicBezTo>
                  <a:pt x="479" y="628"/>
                  <a:pt x="479" y="628"/>
                  <a:pt x="479" y="628"/>
                </a:cubicBezTo>
                <a:cubicBezTo>
                  <a:pt x="479" y="624"/>
                  <a:pt x="476" y="619"/>
                  <a:pt x="472" y="617"/>
                </a:cubicBezTo>
                <a:cubicBezTo>
                  <a:pt x="461" y="611"/>
                  <a:pt x="440" y="600"/>
                  <a:pt x="429" y="594"/>
                </a:cubicBezTo>
                <a:cubicBezTo>
                  <a:pt x="426" y="591"/>
                  <a:pt x="419" y="590"/>
                  <a:pt x="414" y="590"/>
                </a:cubicBezTo>
                <a:cubicBezTo>
                  <a:pt x="392" y="590"/>
                  <a:pt x="392" y="590"/>
                  <a:pt x="392" y="590"/>
                </a:cubicBezTo>
                <a:cubicBezTo>
                  <a:pt x="392" y="590"/>
                  <a:pt x="415" y="456"/>
                  <a:pt x="416" y="455"/>
                </a:cubicBezTo>
                <a:cubicBezTo>
                  <a:pt x="416" y="452"/>
                  <a:pt x="416" y="448"/>
                  <a:pt x="414" y="446"/>
                </a:cubicBezTo>
                <a:cubicBezTo>
                  <a:pt x="411" y="443"/>
                  <a:pt x="408" y="440"/>
                  <a:pt x="406" y="437"/>
                </a:cubicBezTo>
                <a:cubicBezTo>
                  <a:pt x="403" y="432"/>
                  <a:pt x="402" y="427"/>
                  <a:pt x="403" y="421"/>
                </a:cubicBezTo>
                <a:cubicBezTo>
                  <a:pt x="407" y="409"/>
                  <a:pt x="421" y="402"/>
                  <a:pt x="431" y="397"/>
                </a:cubicBezTo>
                <a:cubicBezTo>
                  <a:pt x="435" y="395"/>
                  <a:pt x="438" y="394"/>
                  <a:pt x="442" y="392"/>
                </a:cubicBezTo>
                <a:cubicBezTo>
                  <a:pt x="460" y="385"/>
                  <a:pt x="458" y="368"/>
                  <a:pt x="455" y="357"/>
                </a:cubicBezTo>
                <a:cubicBezTo>
                  <a:pt x="518" y="340"/>
                  <a:pt x="575" y="304"/>
                  <a:pt x="616" y="254"/>
                </a:cubicBezTo>
                <a:cubicBezTo>
                  <a:pt x="655" y="206"/>
                  <a:pt x="679" y="147"/>
                  <a:pt x="683" y="85"/>
                </a:cubicBezTo>
                <a:cubicBezTo>
                  <a:pt x="683" y="83"/>
                  <a:pt x="682" y="80"/>
                  <a:pt x="680" y="78"/>
                </a:cubicBezTo>
                <a:close/>
                <a:moveTo>
                  <a:pt x="146" y="288"/>
                </a:moveTo>
                <a:cubicBezTo>
                  <a:pt x="133" y="279"/>
                  <a:pt x="125" y="273"/>
                  <a:pt x="114" y="263"/>
                </a:cubicBezTo>
                <a:cubicBezTo>
                  <a:pt x="108" y="257"/>
                  <a:pt x="101" y="251"/>
                  <a:pt x="95" y="244"/>
                </a:cubicBezTo>
                <a:cubicBezTo>
                  <a:pt x="91" y="241"/>
                  <a:pt x="88" y="237"/>
                  <a:pt x="85" y="234"/>
                </a:cubicBezTo>
                <a:cubicBezTo>
                  <a:pt x="84" y="232"/>
                  <a:pt x="82" y="230"/>
                  <a:pt x="81" y="229"/>
                </a:cubicBezTo>
                <a:cubicBezTo>
                  <a:pt x="80" y="228"/>
                  <a:pt x="80" y="227"/>
                  <a:pt x="79" y="226"/>
                </a:cubicBezTo>
                <a:cubicBezTo>
                  <a:pt x="79" y="226"/>
                  <a:pt x="78" y="225"/>
                  <a:pt x="78" y="224"/>
                </a:cubicBezTo>
                <a:cubicBezTo>
                  <a:pt x="67" y="210"/>
                  <a:pt x="57" y="195"/>
                  <a:pt x="49" y="179"/>
                </a:cubicBezTo>
                <a:cubicBezTo>
                  <a:pt x="47" y="175"/>
                  <a:pt x="45" y="171"/>
                  <a:pt x="43" y="166"/>
                </a:cubicBezTo>
                <a:cubicBezTo>
                  <a:pt x="42" y="163"/>
                  <a:pt x="42" y="163"/>
                  <a:pt x="42" y="163"/>
                </a:cubicBezTo>
                <a:cubicBezTo>
                  <a:pt x="42" y="163"/>
                  <a:pt x="41" y="161"/>
                  <a:pt x="41" y="161"/>
                </a:cubicBezTo>
                <a:cubicBezTo>
                  <a:pt x="40" y="159"/>
                  <a:pt x="40" y="158"/>
                  <a:pt x="39" y="156"/>
                </a:cubicBezTo>
                <a:cubicBezTo>
                  <a:pt x="36" y="147"/>
                  <a:pt x="33" y="139"/>
                  <a:pt x="30" y="130"/>
                </a:cubicBezTo>
                <a:cubicBezTo>
                  <a:pt x="28" y="121"/>
                  <a:pt x="26" y="112"/>
                  <a:pt x="24" y="103"/>
                </a:cubicBezTo>
                <a:cubicBezTo>
                  <a:pt x="24" y="101"/>
                  <a:pt x="23" y="99"/>
                  <a:pt x="23" y="97"/>
                </a:cubicBezTo>
                <a:cubicBezTo>
                  <a:pt x="97" y="97"/>
                  <a:pt x="97" y="97"/>
                  <a:pt x="97" y="97"/>
                </a:cubicBezTo>
                <a:cubicBezTo>
                  <a:pt x="93" y="159"/>
                  <a:pt x="105" y="244"/>
                  <a:pt x="180" y="307"/>
                </a:cubicBezTo>
                <a:cubicBezTo>
                  <a:pt x="168" y="301"/>
                  <a:pt x="156" y="295"/>
                  <a:pt x="146" y="288"/>
                </a:cubicBezTo>
                <a:close/>
                <a:moveTo>
                  <a:pt x="453" y="141"/>
                </a:moveTo>
                <a:cubicBezTo>
                  <a:pt x="388" y="188"/>
                  <a:pt x="388" y="188"/>
                  <a:pt x="388" y="188"/>
                </a:cubicBezTo>
                <a:cubicBezTo>
                  <a:pt x="413" y="266"/>
                  <a:pt x="413" y="266"/>
                  <a:pt x="413" y="266"/>
                </a:cubicBezTo>
                <a:cubicBezTo>
                  <a:pt x="415" y="271"/>
                  <a:pt x="412" y="273"/>
                  <a:pt x="408" y="270"/>
                </a:cubicBezTo>
                <a:cubicBezTo>
                  <a:pt x="342" y="222"/>
                  <a:pt x="342" y="222"/>
                  <a:pt x="342" y="222"/>
                </a:cubicBezTo>
                <a:cubicBezTo>
                  <a:pt x="276" y="270"/>
                  <a:pt x="276" y="270"/>
                  <a:pt x="276" y="270"/>
                </a:cubicBezTo>
                <a:cubicBezTo>
                  <a:pt x="271" y="273"/>
                  <a:pt x="269" y="271"/>
                  <a:pt x="271" y="266"/>
                </a:cubicBezTo>
                <a:cubicBezTo>
                  <a:pt x="296" y="188"/>
                  <a:pt x="296" y="188"/>
                  <a:pt x="296" y="188"/>
                </a:cubicBezTo>
                <a:cubicBezTo>
                  <a:pt x="230" y="141"/>
                  <a:pt x="230" y="141"/>
                  <a:pt x="230" y="141"/>
                </a:cubicBezTo>
                <a:cubicBezTo>
                  <a:pt x="225" y="137"/>
                  <a:pt x="226" y="135"/>
                  <a:pt x="232" y="135"/>
                </a:cubicBezTo>
                <a:cubicBezTo>
                  <a:pt x="314" y="135"/>
                  <a:pt x="314" y="135"/>
                  <a:pt x="314" y="135"/>
                </a:cubicBezTo>
                <a:cubicBezTo>
                  <a:pt x="339" y="57"/>
                  <a:pt x="339" y="57"/>
                  <a:pt x="339" y="57"/>
                </a:cubicBezTo>
                <a:cubicBezTo>
                  <a:pt x="340" y="52"/>
                  <a:pt x="343" y="52"/>
                  <a:pt x="345" y="57"/>
                </a:cubicBezTo>
                <a:cubicBezTo>
                  <a:pt x="370" y="135"/>
                  <a:pt x="370" y="135"/>
                  <a:pt x="370" y="135"/>
                </a:cubicBezTo>
                <a:cubicBezTo>
                  <a:pt x="452" y="135"/>
                  <a:pt x="452" y="135"/>
                  <a:pt x="452" y="135"/>
                </a:cubicBezTo>
                <a:cubicBezTo>
                  <a:pt x="457" y="134"/>
                  <a:pt x="458" y="137"/>
                  <a:pt x="453" y="141"/>
                </a:cubicBezTo>
                <a:close/>
                <a:moveTo>
                  <a:pt x="653" y="103"/>
                </a:moveTo>
                <a:cubicBezTo>
                  <a:pt x="651" y="112"/>
                  <a:pt x="649" y="121"/>
                  <a:pt x="647" y="130"/>
                </a:cubicBezTo>
                <a:cubicBezTo>
                  <a:pt x="644" y="139"/>
                  <a:pt x="641" y="147"/>
                  <a:pt x="638" y="156"/>
                </a:cubicBezTo>
                <a:cubicBezTo>
                  <a:pt x="637" y="158"/>
                  <a:pt x="636" y="159"/>
                  <a:pt x="636" y="161"/>
                </a:cubicBezTo>
                <a:cubicBezTo>
                  <a:pt x="636" y="161"/>
                  <a:pt x="635" y="163"/>
                  <a:pt x="635" y="163"/>
                </a:cubicBezTo>
                <a:cubicBezTo>
                  <a:pt x="634" y="166"/>
                  <a:pt x="634" y="166"/>
                  <a:pt x="634" y="166"/>
                </a:cubicBezTo>
                <a:cubicBezTo>
                  <a:pt x="632" y="171"/>
                  <a:pt x="630" y="175"/>
                  <a:pt x="627" y="179"/>
                </a:cubicBezTo>
                <a:cubicBezTo>
                  <a:pt x="619" y="195"/>
                  <a:pt x="610" y="210"/>
                  <a:pt x="599" y="224"/>
                </a:cubicBezTo>
                <a:cubicBezTo>
                  <a:pt x="599" y="225"/>
                  <a:pt x="598" y="226"/>
                  <a:pt x="598" y="226"/>
                </a:cubicBezTo>
                <a:cubicBezTo>
                  <a:pt x="597" y="227"/>
                  <a:pt x="596" y="228"/>
                  <a:pt x="596" y="229"/>
                </a:cubicBezTo>
                <a:cubicBezTo>
                  <a:pt x="594" y="230"/>
                  <a:pt x="593" y="232"/>
                  <a:pt x="591" y="234"/>
                </a:cubicBezTo>
                <a:cubicBezTo>
                  <a:pt x="588" y="237"/>
                  <a:pt x="585" y="241"/>
                  <a:pt x="582" y="244"/>
                </a:cubicBezTo>
                <a:cubicBezTo>
                  <a:pt x="576" y="251"/>
                  <a:pt x="569" y="257"/>
                  <a:pt x="563" y="263"/>
                </a:cubicBezTo>
                <a:cubicBezTo>
                  <a:pt x="551" y="273"/>
                  <a:pt x="544" y="279"/>
                  <a:pt x="531" y="288"/>
                </a:cubicBezTo>
                <a:cubicBezTo>
                  <a:pt x="520" y="295"/>
                  <a:pt x="509" y="301"/>
                  <a:pt x="497" y="307"/>
                </a:cubicBezTo>
                <a:cubicBezTo>
                  <a:pt x="571" y="244"/>
                  <a:pt x="584" y="159"/>
                  <a:pt x="580" y="97"/>
                </a:cubicBezTo>
                <a:cubicBezTo>
                  <a:pt x="654" y="97"/>
                  <a:pt x="654" y="97"/>
                  <a:pt x="654" y="97"/>
                </a:cubicBezTo>
                <a:cubicBezTo>
                  <a:pt x="653" y="99"/>
                  <a:pt x="653" y="101"/>
                  <a:pt x="653" y="103"/>
                </a:cubicBezTo>
                <a:close/>
                <a:moveTo>
                  <a:pt x="653" y="103"/>
                </a:moveTo>
                <a:cubicBezTo>
                  <a:pt x="653" y="103"/>
                  <a:pt x="653" y="103"/>
                  <a:pt x="653" y="103"/>
                </a:cubicBezTo>
              </a:path>
            </a:pathLst>
          </a:custGeom>
          <a:solidFill>
            <a:srgbClr val="262626">
              <a:lumMod val="50000"/>
              <a:lumOff val="5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2" name="Freeform 5">
            <a:extLst>
              <a:ext uri="{FF2B5EF4-FFF2-40B4-BE49-F238E27FC236}">
                <a16:creationId xmlns:a16="http://schemas.microsoft.com/office/drawing/2014/main" id="{264EDA68-7FB4-4446-9C93-95703B11F217}"/>
              </a:ext>
            </a:extLst>
          </p:cNvPr>
          <p:cNvSpPr>
            <a:spLocks/>
          </p:cNvSpPr>
          <p:nvPr/>
        </p:nvSpPr>
        <p:spPr bwMode="auto">
          <a:xfrm>
            <a:off x="7270328" y="3124082"/>
            <a:ext cx="1781155" cy="770499"/>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3" name="Freeform 6">
            <a:extLst>
              <a:ext uri="{FF2B5EF4-FFF2-40B4-BE49-F238E27FC236}">
                <a16:creationId xmlns:a16="http://schemas.microsoft.com/office/drawing/2014/main" id="{003A6610-CA41-499D-9E9E-F4E082501048}"/>
              </a:ext>
            </a:extLst>
          </p:cNvPr>
          <p:cNvSpPr>
            <a:spLocks/>
          </p:cNvSpPr>
          <p:nvPr/>
        </p:nvSpPr>
        <p:spPr bwMode="auto">
          <a:xfrm>
            <a:off x="7889509" y="2293478"/>
            <a:ext cx="1290836" cy="1234800"/>
          </a:xfrm>
          <a:custGeom>
            <a:avLst/>
            <a:gdLst/>
            <a:ahLst/>
            <a:cxnLst>
              <a:cxn ang="0">
                <a:pos x="8" y="0"/>
              </a:cxn>
              <a:cxn ang="0">
                <a:pos x="0" y="0"/>
              </a:cxn>
              <a:cxn ang="0">
                <a:pos x="446" y="444"/>
              </a:cxn>
              <a:cxn ang="0">
                <a:pos x="464" y="443"/>
              </a:cxn>
              <a:cxn ang="0">
                <a:pos x="8" y="0"/>
              </a:cxn>
            </a:cxnLst>
            <a:rect l="0" t="0" r="r" b="b"/>
            <a:pathLst>
              <a:path w="464" h="444">
                <a:moveTo>
                  <a:pt x="8" y="0"/>
                </a:moveTo>
                <a:cubicBezTo>
                  <a:pt x="3" y="0"/>
                  <a:pt x="0" y="0"/>
                  <a:pt x="0" y="0"/>
                </a:cubicBezTo>
                <a:cubicBezTo>
                  <a:pt x="39" y="418"/>
                  <a:pt x="365" y="444"/>
                  <a:pt x="446" y="444"/>
                </a:cubicBezTo>
                <a:cubicBezTo>
                  <a:pt x="457" y="444"/>
                  <a:pt x="464" y="443"/>
                  <a:pt x="464" y="443"/>
                </a:cubicBezTo>
                <a:cubicBezTo>
                  <a:pt x="430" y="18"/>
                  <a:pt x="68" y="0"/>
                  <a:pt x="8" y="0"/>
                </a:cubicBezTo>
              </a:path>
            </a:pathLst>
          </a:custGeom>
          <a:solidFill>
            <a:srgbClr val="FF3F5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4" name="Freeform 7">
            <a:extLst>
              <a:ext uri="{FF2B5EF4-FFF2-40B4-BE49-F238E27FC236}">
                <a16:creationId xmlns:a16="http://schemas.microsoft.com/office/drawing/2014/main" id="{241BA52D-92C3-4F91-A067-F114EF647F4D}"/>
              </a:ext>
            </a:extLst>
          </p:cNvPr>
          <p:cNvSpPr>
            <a:spLocks/>
          </p:cNvSpPr>
          <p:nvPr/>
        </p:nvSpPr>
        <p:spPr bwMode="auto">
          <a:xfrm>
            <a:off x="8426727" y="1847256"/>
            <a:ext cx="1725119" cy="1783154"/>
          </a:xfrm>
          <a:custGeom>
            <a:avLst/>
            <a:gdLst/>
            <a:ahLst/>
            <a:cxnLst>
              <a:cxn ang="0">
                <a:pos x="303" y="0"/>
              </a:cxn>
              <a:cxn ang="0">
                <a:pos x="322" y="641"/>
              </a:cxn>
              <a:cxn ang="0">
                <a:pos x="303" y="0"/>
              </a:cxn>
            </a:cxnLst>
            <a:rect l="0" t="0" r="r" b="b"/>
            <a:pathLst>
              <a:path w="621" h="641">
                <a:moveTo>
                  <a:pt x="303" y="0"/>
                </a:moveTo>
                <a:cubicBezTo>
                  <a:pt x="0" y="371"/>
                  <a:pt x="322" y="641"/>
                  <a:pt x="322" y="641"/>
                </a:cubicBezTo>
                <a:cubicBezTo>
                  <a:pt x="621" y="285"/>
                  <a:pt x="303" y="0"/>
                  <a:pt x="303" y="0"/>
                </a:cubicBezTo>
              </a:path>
            </a:pathLst>
          </a:custGeom>
          <a:solidFill>
            <a:srgbClr val="2AC2A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5" name="Freeform 8">
            <a:extLst>
              <a:ext uri="{FF2B5EF4-FFF2-40B4-BE49-F238E27FC236}">
                <a16:creationId xmlns:a16="http://schemas.microsoft.com/office/drawing/2014/main" id="{CE853186-F983-4888-9C1D-AD3F9D0914D9}"/>
              </a:ext>
            </a:extLst>
          </p:cNvPr>
          <p:cNvSpPr>
            <a:spLocks/>
          </p:cNvSpPr>
          <p:nvPr/>
        </p:nvSpPr>
        <p:spPr bwMode="auto">
          <a:xfrm>
            <a:off x="9317526" y="2278789"/>
            <a:ext cx="1398908" cy="1308846"/>
          </a:xfrm>
          <a:custGeom>
            <a:avLst/>
            <a:gdLst/>
            <a:ahLst/>
            <a:cxnLst>
              <a:cxn ang="0">
                <a:pos x="476" y="0"/>
              </a:cxn>
              <a:cxn ang="0">
                <a:pos x="40" y="470"/>
              </a:cxn>
              <a:cxn ang="0">
                <a:pos x="476" y="0"/>
              </a:cxn>
            </a:cxnLst>
            <a:rect l="0" t="0" r="r" b="b"/>
            <a:pathLst>
              <a:path w="503" h="470">
                <a:moveTo>
                  <a:pt x="476" y="0"/>
                </a:moveTo>
                <a:cubicBezTo>
                  <a:pt x="0" y="51"/>
                  <a:pt x="40" y="470"/>
                  <a:pt x="40" y="470"/>
                </a:cubicBezTo>
                <a:cubicBezTo>
                  <a:pt x="503" y="427"/>
                  <a:pt x="476" y="0"/>
                  <a:pt x="476" y="0"/>
                </a:cubicBezTo>
              </a:path>
            </a:pathLst>
          </a:custGeom>
          <a:solidFill>
            <a:srgbClr val="3BC7E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6" name="Freeform 9">
            <a:extLst>
              <a:ext uri="{FF2B5EF4-FFF2-40B4-BE49-F238E27FC236}">
                <a16:creationId xmlns:a16="http://schemas.microsoft.com/office/drawing/2014/main" id="{3B9119E4-9015-4EC2-B683-0305B8377BE8}"/>
              </a:ext>
            </a:extLst>
          </p:cNvPr>
          <p:cNvSpPr>
            <a:spLocks/>
          </p:cNvSpPr>
          <p:nvPr/>
        </p:nvSpPr>
        <p:spPr bwMode="auto">
          <a:xfrm>
            <a:off x="9626437" y="3124082"/>
            <a:ext cx="1783156" cy="770499"/>
          </a:xfrm>
          <a:custGeom>
            <a:avLst/>
            <a:gdLst/>
            <a:ahLst/>
            <a:cxnLst>
              <a:cxn ang="0">
                <a:pos x="325" y="0"/>
              </a:cxn>
              <a:cxn ang="0">
                <a:pos x="0" y="153"/>
              </a:cxn>
              <a:cxn ang="0">
                <a:pos x="310" y="277"/>
              </a:cxn>
              <a:cxn ang="0">
                <a:pos x="641" y="125"/>
              </a:cxn>
              <a:cxn ang="0">
                <a:pos x="325" y="0"/>
              </a:cxn>
            </a:cxnLst>
            <a:rect l="0" t="0" r="r" b="b"/>
            <a:pathLst>
              <a:path w="641" h="277">
                <a:moveTo>
                  <a:pt x="325" y="0"/>
                </a:moveTo>
                <a:cubicBezTo>
                  <a:pt x="126" y="0"/>
                  <a:pt x="0" y="153"/>
                  <a:pt x="0" y="153"/>
                </a:cubicBezTo>
                <a:cubicBezTo>
                  <a:pt x="113" y="245"/>
                  <a:pt x="218" y="277"/>
                  <a:pt x="310" y="277"/>
                </a:cubicBezTo>
                <a:cubicBezTo>
                  <a:pt x="509" y="277"/>
                  <a:pt x="641" y="125"/>
                  <a:pt x="641" y="125"/>
                </a:cubicBezTo>
                <a:cubicBezTo>
                  <a:pt x="524" y="32"/>
                  <a:pt x="417" y="0"/>
                  <a:pt x="325" y="0"/>
                </a:cubicBezTo>
              </a:path>
            </a:pathLst>
          </a:custGeom>
          <a:solidFill>
            <a:srgbClr val="2993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28" name="Text Placeholder 28">
            <a:extLst>
              <a:ext uri="{FF2B5EF4-FFF2-40B4-BE49-F238E27FC236}">
                <a16:creationId xmlns:a16="http://schemas.microsoft.com/office/drawing/2014/main" id="{CBAE9A15-791D-482A-BB0B-354223651A36}"/>
              </a:ext>
            </a:extLst>
          </p:cNvPr>
          <p:cNvSpPr txBox="1">
            <a:spLocks/>
          </p:cNvSpPr>
          <p:nvPr/>
        </p:nvSpPr>
        <p:spPr>
          <a:xfrm>
            <a:off x="542254" y="2555155"/>
            <a:ext cx="1980000" cy="16980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12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zh-CN" altLang="en-US" sz="1400" b="0" i="0" u="none" strike="noStrike" kern="1200" cap="none" spc="0" normalizeH="0" baseline="0" noProof="0" dirty="0">
                <a:ln>
                  <a:noFill/>
                </a:ln>
                <a:solidFill>
                  <a:srgbClr val="262626">
                    <a:lumMod val="75000"/>
                    <a:lumOff val="25000"/>
                  </a:srgbClr>
                </a:solidFill>
                <a:effectLst/>
                <a:uLnTx/>
                <a:uFillTx/>
                <a:latin typeface="微软雅黑" panose="020B0503020204020204" pitchFamily="34" charset="-122"/>
                <a:ea typeface="微软雅黑" panose="020B0503020204020204" pitchFamily="34" charset="-122"/>
              </a:rPr>
              <a:t>结合平安见证宝产品，实现深圳通的企业银行化，构建自己的支付体系，获取沉淀资金</a:t>
            </a:r>
            <a:endParaRPr kumimoji="0" lang="en-AU" sz="1400" b="0" i="0" u="none" strike="noStrike" kern="1200" cap="none" spc="0" normalizeH="0" baseline="0" noProof="0" dirty="0">
              <a:ln>
                <a:noFill/>
              </a:ln>
              <a:solidFill>
                <a:srgbClr val="262626">
                  <a:lumMod val="75000"/>
                  <a:lumOff val="25000"/>
                </a:srgbClr>
              </a:solidFill>
              <a:effectLst/>
              <a:uLnTx/>
              <a:uFillTx/>
              <a:latin typeface="微软雅黑" panose="020B0503020204020204" pitchFamily="34" charset="-122"/>
              <a:ea typeface="微软雅黑" panose="020B0503020204020204" pitchFamily="34" charset="-122"/>
            </a:endParaRPr>
          </a:p>
        </p:txBody>
      </p:sp>
      <p:sp>
        <p:nvSpPr>
          <p:cNvPr id="37" name="Text Placeholder 28">
            <a:extLst>
              <a:ext uri="{FF2B5EF4-FFF2-40B4-BE49-F238E27FC236}">
                <a16:creationId xmlns:a16="http://schemas.microsoft.com/office/drawing/2014/main" id="{268095F1-7946-4F54-9C4D-6B2BCAADDEE8}"/>
              </a:ext>
            </a:extLst>
          </p:cNvPr>
          <p:cNvSpPr txBox="1">
            <a:spLocks/>
          </p:cNvSpPr>
          <p:nvPr/>
        </p:nvSpPr>
        <p:spPr>
          <a:xfrm>
            <a:off x="542254" y="4914784"/>
            <a:ext cx="1980000" cy="1548220"/>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结合我的深圳，将深圳通乘车码以及用户钱包接入更多的市民应用与支付场景</a:t>
            </a:r>
            <a:endParaRPr lang="en-AU" sz="1400" dirty="0">
              <a:latin typeface="微软雅黑" panose="020B0503020204020204" pitchFamily="34" charset="-122"/>
              <a:ea typeface="微软雅黑" panose="020B0503020204020204" pitchFamily="34" charset="-122"/>
            </a:endParaRPr>
          </a:p>
        </p:txBody>
      </p:sp>
      <p:sp>
        <p:nvSpPr>
          <p:cNvPr id="38" name="Text Placeholder 29">
            <a:extLst>
              <a:ext uri="{FF2B5EF4-FFF2-40B4-BE49-F238E27FC236}">
                <a16:creationId xmlns:a16="http://schemas.microsoft.com/office/drawing/2014/main" id="{4EA24520-2A93-455D-8199-2FB26D9E404B}"/>
              </a:ext>
            </a:extLst>
          </p:cNvPr>
          <p:cNvSpPr txBox="1">
            <a:spLocks/>
          </p:cNvSpPr>
          <p:nvPr/>
        </p:nvSpPr>
        <p:spPr>
          <a:xfrm>
            <a:off x="542254" y="4587141"/>
            <a:ext cx="2148694"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zh-CN" altLang="en-US" sz="2400" dirty="0">
                <a:solidFill>
                  <a:srgbClr val="FF3F5F">
                    <a:lumMod val="50000"/>
                  </a:srgbClr>
                </a:solidFill>
                <a:latin typeface="微软雅黑" panose="020B0503020204020204" pitchFamily="34" charset="-122"/>
                <a:ea typeface="微软雅黑" panose="020B0503020204020204" pitchFamily="34" charset="-122"/>
              </a:rPr>
              <a:t>服务联合运营</a:t>
            </a:r>
            <a:endParaRPr kumimoji="0" lang="en-AU" sz="2400" b="0" i="0" u="none" strike="noStrike" kern="1200" cap="none" spc="0" normalizeH="0" baseline="0" noProof="0" dirty="0">
              <a:ln>
                <a:noFill/>
              </a:ln>
              <a:solidFill>
                <a:srgbClr val="FF3F5F">
                  <a:lumMod val="50000"/>
                </a:srgbClr>
              </a:solidFill>
              <a:effectLst/>
              <a:uLnTx/>
              <a:uFillTx/>
              <a:latin typeface="微软雅黑" panose="020B0503020204020204" pitchFamily="34" charset="-122"/>
              <a:ea typeface="微软雅黑" panose="020B0503020204020204" pitchFamily="34" charset="-122"/>
            </a:endParaRPr>
          </a:p>
        </p:txBody>
      </p:sp>
      <p:sp>
        <p:nvSpPr>
          <p:cNvPr id="39" name="Text Placeholder 28">
            <a:extLst>
              <a:ext uri="{FF2B5EF4-FFF2-40B4-BE49-F238E27FC236}">
                <a16:creationId xmlns:a16="http://schemas.microsoft.com/office/drawing/2014/main" id="{0ABB514D-A488-4CC2-88F8-4B0CC6849DA9}"/>
              </a:ext>
            </a:extLst>
          </p:cNvPr>
          <p:cNvSpPr txBox="1">
            <a:spLocks/>
          </p:cNvSpPr>
          <p:nvPr/>
        </p:nvSpPr>
        <p:spPr>
          <a:xfrm>
            <a:off x="2925895" y="2555155"/>
            <a:ext cx="1980000" cy="1440000"/>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提供平安智慧城已有的产品，快速帮助深圳通构建自身的移动端</a:t>
            </a:r>
            <a:r>
              <a:rPr lang="en-US" altLang="zh-CN" sz="1400" dirty="0">
                <a:latin typeface="微软雅黑" panose="020B0503020204020204" pitchFamily="34" charset="-122"/>
                <a:ea typeface="微软雅黑" panose="020B0503020204020204" pitchFamily="34" charset="-122"/>
              </a:rPr>
              <a:t>App</a:t>
            </a:r>
            <a:endParaRPr lang="en-AU" sz="1400" dirty="0">
              <a:latin typeface="微软雅黑" panose="020B0503020204020204" pitchFamily="34" charset="-122"/>
              <a:ea typeface="微软雅黑" panose="020B0503020204020204" pitchFamily="34" charset="-122"/>
            </a:endParaRPr>
          </a:p>
        </p:txBody>
      </p:sp>
      <p:sp>
        <p:nvSpPr>
          <p:cNvPr id="40" name="Text Placeholder 29">
            <a:extLst>
              <a:ext uri="{FF2B5EF4-FFF2-40B4-BE49-F238E27FC236}">
                <a16:creationId xmlns:a16="http://schemas.microsoft.com/office/drawing/2014/main" id="{53BCA3E0-A12E-4D5B-81B0-8C8C3D75B4F3}"/>
              </a:ext>
            </a:extLst>
          </p:cNvPr>
          <p:cNvSpPr txBox="1">
            <a:spLocks/>
          </p:cNvSpPr>
          <p:nvPr/>
        </p:nvSpPr>
        <p:spPr>
          <a:xfrm>
            <a:off x="2925895" y="2172235"/>
            <a:ext cx="2199178"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2AC2AC">
                    <a:lumMod val="50000"/>
                  </a:srgbClr>
                </a:solidFill>
                <a:effectLst/>
                <a:uLnTx/>
                <a:uFillTx/>
                <a:latin typeface="微软雅黑" panose="020B0503020204020204" pitchFamily="34" charset="-122"/>
                <a:ea typeface="微软雅黑" panose="020B0503020204020204" pitchFamily="34" charset="-122"/>
              </a:rPr>
              <a:t>产品技术支持</a:t>
            </a:r>
            <a:endParaRPr kumimoji="0" lang="en-AU" b="0" i="0" u="none" strike="noStrike" kern="1200" cap="none" spc="0" normalizeH="0" baseline="0" noProof="0" dirty="0">
              <a:ln>
                <a:noFill/>
              </a:ln>
              <a:solidFill>
                <a:srgbClr val="2AC2AC">
                  <a:lumMod val="50000"/>
                </a:srgbClr>
              </a:solidFill>
              <a:effectLst/>
              <a:uLnTx/>
              <a:uFillTx/>
              <a:latin typeface="微软雅黑" panose="020B0503020204020204" pitchFamily="34" charset="-122"/>
              <a:ea typeface="微软雅黑" panose="020B0503020204020204" pitchFamily="34" charset="-122"/>
            </a:endParaRPr>
          </a:p>
        </p:txBody>
      </p:sp>
      <p:sp>
        <p:nvSpPr>
          <p:cNvPr id="41" name="Text Placeholder 28">
            <a:extLst>
              <a:ext uri="{FF2B5EF4-FFF2-40B4-BE49-F238E27FC236}">
                <a16:creationId xmlns:a16="http://schemas.microsoft.com/office/drawing/2014/main" id="{348CC6DE-7CBD-48D8-9B91-3EAFFE98567A}"/>
              </a:ext>
            </a:extLst>
          </p:cNvPr>
          <p:cNvSpPr txBox="1">
            <a:spLocks/>
          </p:cNvSpPr>
          <p:nvPr/>
        </p:nvSpPr>
        <p:spPr>
          <a:xfrm>
            <a:off x="2925895" y="4914784"/>
            <a:ext cx="1980000" cy="1423812"/>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为深圳通进入地铁等更多的应用领域，提供机具软硬件改造的资金支持</a:t>
            </a:r>
            <a:endParaRPr lang="en-AU" sz="1400" dirty="0">
              <a:latin typeface="微软雅黑" panose="020B0503020204020204" pitchFamily="34" charset="-122"/>
              <a:ea typeface="微软雅黑" panose="020B0503020204020204" pitchFamily="34" charset="-122"/>
            </a:endParaRPr>
          </a:p>
        </p:txBody>
      </p:sp>
      <p:sp>
        <p:nvSpPr>
          <p:cNvPr id="42" name="Text Placeholder 29">
            <a:extLst>
              <a:ext uri="{FF2B5EF4-FFF2-40B4-BE49-F238E27FC236}">
                <a16:creationId xmlns:a16="http://schemas.microsoft.com/office/drawing/2014/main" id="{A7B8223B-89DC-42B6-B10C-1D03D51D7F04}"/>
              </a:ext>
            </a:extLst>
          </p:cNvPr>
          <p:cNvSpPr txBox="1">
            <a:spLocks/>
          </p:cNvSpPr>
          <p:nvPr/>
        </p:nvSpPr>
        <p:spPr>
          <a:xfrm>
            <a:off x="2925895" y="4587141"/>
            <a:ext cx="2414053"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3BC7E2">
                    <a:lumMod val="50000"/>
                  </a:srgbClr>
                </a:solidFill>
                <a:effectLst/>
                <a:uLnTx/>
                <a:uFillTx/>
                <a:latin typeface="微软雅黑" panose="020B0503020204020204" pitchFamily="34" charset="-122"/>
                <a:ea typeface="微软雅黑" panose="020B0503020204020204" pitchFamily="34" charset="-122"/>
              </a:rPr>
              <a:t>改造资金支持</a:t>
            </a:r>
            <a:endParaRPr kumimoji="0" lang="en-AU" sz="2400" b="0" i="0" u="none" strike="noStrike" kern="1200" cap="none" spc="0" normalizeH="0" baseline="0" noProof="0" dirty="0">
              <a:ln>
                <a:noFill/>
              </a:ln>
              <a:solidFill>
                <a:srgbClr val="3BC7E2">
                  <a:lumMod val="50000"/>
                </a:srgbClr>
              </a:solidFill>
              <a:effectLst/>
              <a:uLnTx/>
              <a:uFillTx/>
              <a:latin typeface="微软雅黑" panose="020B0503020204020204" pitchFamily="34" charset="-122"/>
              <a:ea typeface="微软雅黑" panose="020B0503020204020204" pitchFamily="34" charset="-122"/>
            </a:endParaRPr>
          </a:p>
        </p:txBody>
      </p:sp>
      <p:sp>
        <p:nvSpPr>
          <p:cNvPr id="43" name="Text Placeholder 28">
            <a:extLst>
              <a:ext uri="{FF2B5EF4-FFF2-40B4-BE49-F238E27FC236}">
                <a16:creationId xmlns:a16="http://schemas.microsoft.com/office/drawing/2014/main" id="{B76CAB2B-3D30-4B17-9981-5409BEC8E9AC}"/>
              </a:ext>
            </a:extLst>
          </p:cNvPr>
          <p:cNvSpPr txBox="1">
            <a:spLocks/>
          </p:cNvSpPr>
          <p:nvPr/>
        </p:nvSpPr>
        <p:spPr>
          <a:xfrm>
            <a:off x="5339949" y="2555155"/>
            <a:ext cx="1980000" cy="1077029"/>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提供平安体系内的完整的商业资源与体系，让深圳通快速构建自身的商业应用生态</a:t>
            </a:r>
            <a:endParaRPr lang="en-AU" sz="1400" dirty="0">
              <a:latin typeface="微软雅黑" panose="020B0503020204020204" pitchFamily="34" charset="-122"/>
              <a:ea typeface="微软雅黑" panose="020B0503020204020204" pitchFamily="34" charset="-122"/>
            </a:endParaRPr>
          </a:p>
        </p:txBody>
      </p:sp>
      <p:sp>
        <p:nvSpPr>
          <p:cNvPr id="44" name="Text Placeholder 29">
            <a:extLst>
              <a:ext uri="{FF2B5EF4-FFF2-40B4-BE49-F238E27FC236}">
                <a16:creationId xmlns:a16="http://schemas.microsoft.com/office/drawing/2014/main" id="{650F1176-FED2-485E-BC28-C7D37AE239EE}"/>
              </a:ext>
            </a:extLst>
          </p:cNvPr>
          <p:cNvSpPr txBox="1">
            <a:spLocks/>
          </p:cNvSpPr>
          <p:nvPr/>
        </p:nvSpPr>
        <p:spPr>
          <a:xfrm>
            <a:off x="5339949" y="2172235"/>
            <a:ext cx="2499964"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2993FF">
                    <a:lumMod val="50000"/>
                  </a:srgbClr>
                </a:solidFill>
                <a:effectLst/>
                <a:uLnTx/>
                <a:uFillTx/>
                <a:latin typeface="微软雅黑" panose="020B0503020204020204" pitchFamily="34" charset="-122"/>
                <a:ea typeface="微软雅黑" panose="020B0503020204020204" pitchFamily="34" charset="-122"/>
              </a:rPr>
              <a:t>商业资源支持</a:t>
            </a:r>
            <a:endParaRPr kumimoji="0" lang="en-AU" sz="2400" b="0" i="0" u="none" strike="noStrike" kern="1200" cap="none" spc="0" normalizeH="0" baseline="0" noProof="0" dirty="0">
              <a:ln>
                <a:noFill/>
              </a:ln>
              <a:solidFill>
                <a:srgbClr val="2993FF">
                  <a:lumMod val="50000"/>
                </a:srgbClr>
              </a:solidFill>
              <a:effectLst/>
              <a:uLnTx/>
              <a:uFillTx/>
              <a:latin typeface="微软雅黑" panose="020B0503020204020204" pitchFamily="34" charset="-122"/>
              <a:ea typeface="微软雅黑" panose="020B0503020204020204" pitchFamily="34" charset="-122"/>
            </a:endParaRPr>
          </a:p>
        </p:txBody>
      </p:sp>
      <p:sp>
        <p:nvSpPr>
          <p:cNvPr id="45" name="Freeform 37">
            <a:extLst>
              <a:ext uri="{FF2B5EF4-FFF2-40B4-BE49-F238E27FC236}">
                <a16:creationId xmlns:a16="http://schemas.microsoft.com/office/drawing/2014/main" id="{99FAC65E-E6EC-4A67-A235-A591B49FC263}"/>
              </a:ext>
            </a:extLst>
          </p:cNvPr>
          <p:cNvSpPr>
            <a:spLocks noEditPoints="1"/>
          </p:cNvSpPr>
          <p:nvPr/>
        </p:nvSpPr>
        <p:spPr bwMode="auto">
          <a:xfrm>
            <a:off x="7608979" y="3340070"/>
            <a:ext cx="340887" cy="338522"/>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6" name="Freeform 55">
            <a:extLst>
              <a:ext uri="{FF2B5EF4-FFF2-40B4-BE49-F238E27FC236}">
                <a16:creationId xmlns:a16="http://schemas.microsoft.com/office/drawing/2014/main" id="{AE696279-CAC3-455B-B17A-E9220DAC38C9}"/>
              </a:ext>
            </a:extLst>
          </p:cNvPr>
          <p:cNvSpPr>
            <a:spLocks noEditPoints="1"/>
          </p:cNvSpPr>
          <p:nvPr/>
        </p:nvSpPr>
        <p:spPr bwMode="auto">
          <a:xfrm>
            <a:off x="8038331" y="2444686"/>
            <a:ext cx="350296" cy="338522"/>
          </a:xfrm>
          <a:custGeom>
            <a:avLst/>
            <a:gdLst>
              <a:gd name="T0" fmla="*/ 86 w 99"/>
              <a:gd name="T1" fmla="*/ 60 h 97"/>
              <a:gd name="T2" fmla="*/ 99 w 99"/>
              <a:gd name="T3" fmla="*/ 54 h 97"/>
              <a:gd name="T4" fmla="*/ 99 w 99"/>
              <a:gd name="T5" fmla="*/ 43 h 97"/>
              <a:gd name="T6" fmla="*/ 86 w 99"/>
              <a:gd name="T7" fmla="*/ 37 h 97"/>
              <a:gd name="T8" fmla="*/ 83 w 99"/>
              <a:gd name="T9" fmla="*/ 31 h 97"/>
              <a:gd name="T10" fmla="*/ 88 w 99"/>
              <a:gd name="T11" fmla="*/ 18 h 97"/>
              <a:gd name="T12" fmla="*/ 81 w 99"/>
              <a:gd name="T13" fmla="*/ 10 h 97"/>
              <a:gd name="T14" fmla="*/ 67 w 99"/>
              <a:gd name="T15" fmla="*/ 16 h 97"/>
              <a:gd name="T16" fmla="*/ 61 w 99"/>
              <a:gd name="T17" fmla="*/ 13 h 97"/>
              <a:gd name="T18" fmla="*/ 55 w 99"/>
              <a:gd name="T19" fmla="*/ 0 h 97"/>
              <a:gd name="T20" fmla="*/ 44 w 99"/>
              <a:gd name="T21" fmla="*/ 0 h 97"/>
              <a:gd name="T22" fmla="*/ 38 w 99"/>
              <a:gd name="T23" fmla="*/ 13 h 97"/>
              <a:gd name="T24" fmla="*/ 32 w 99"/>
              <a:gd name="T25" fmla="*/ 16 h 97"/>
              <a:gd name="T26" fmla="*/ 18 w 99"/>
              <a:gd name="T27" fmla="*/ 11 h 97"/>
              <a:gd name="T28" fmla="*/ 11 w 99"/>
              <a:gd name="T29" fmla="*/ 18 h 97"/>
              <a:gd name="T30" fmla="*/ 16 w 99"/>
              <a:gd name="T31" fmla="*/ 32 h 97"/>
              <a:gd name="T32" fmla="*/ 14 w 99"/>
              <a:gd name="T33" fmla="*/ 37 h 97"/>
              <a:gd name="T34" fmla="*/ 0 w 99"/>
              <a:gd name="T35" fmla="*/ 43 h 97"/>
              <a:gd name="T36" fmla="*/ 0 w 99"/>
              <a:gd name="T37" fmla="*/ 54 h 97"/>
              <a:gd name="T38" fmla="*/ 14 w 99"/>
              <a:gd name="T39" fmla="*/ 60 h 97"/>
              <a:gd name="T40" fmla="*/ 16 w 99"/>
              <a:gd name="T41" fmla="*/ 66 h 97"/>
              <a:gd name="T42" fmla="*/ 11 w 99"/>
              <a:gd name="T43" fmla="*/ 79 h 97"/>
              <a:gd name="T44" fmla="*/ 19 w 99"/>
              <a:gd name="T45" fmla="*/ 87 h 97"/>
              <a:gd name="T46" fmla="*/ 32 w 99"/>
              <a:gd name="T47" fmla="*/ 81 h 97"/>
              <a:gd name="T48" fmla="*/ 38 w 99"/>
              <a:gd name="T49" fmla="*/ 84 h 97"/>
              <a:gd name="T50" fmla="*/ 45 w 99"/>
              <a:gd name="T51" fmla="*/ 97 h 97"/>
              <a:gd name="T52" fmla="*/ 55 w 99"/>
              <a:gd name="T53" fmla="*/ 97 h 97"/>
              <a:gd name="T54" fmla="*/ 61 w 99"/>
              <a:gd name="T55" fmla="*/ 84 h 97"/>
              <a:gd name="T56" fmla="*/ 67 w 99"/>
              <a:gd name="T57" fmla="*/ 81 h 97"/>
              <a:gd name="T58" fmla="*/ 81 w 99"/>
              <a:gd name="T59" fmla="*/ 86 h 97"/>
              <a:gd name="T60" fmla="*/ 89 w 99"/>
              <a:gd name="T61" fmla="*/ 79 h 97"/>
              <a:gd name="T62" fmla="*/ 83 w 99"/>
              <a:gd name="T63" fmla="*/ 66 h 97"/>
              <a:gd name="T64" fmla="*/ 86 w 99"/>
              <a:gd name="T65" fmla="*/ 60 h 97"/>
              <a:gd name="T66" fmla="*/ 50 w 99"/>
              <a:gd name="T67" fmla="*/ 64 h 97"/>
              <a:gd name="T68" fmla="*/ 34 w 99"/>
              <a:gd name="T69" fmla="*/ 49 h 97"/>
              <a:gd name="T70" fmla="*/ 50 w 99"/>
              <a:gd name="T71" fmla="*/ 33 h 97"/>
              <a:gd name="T72" fmla="*/ 66 w 99"/>
              <a:gd name="T73" fmla="*/ 49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60"/>
                </a:moveTo>
                <a:cubicBezTo>
                  <a:pt x="86" y="60"/>
                  <a:pt x="99" y="54"/>
                  <a:pt x="99" y="54"/>
                </a:cubicBezTo>
                <a:cubicBezTo>
                  <a:pt x="99" y="43"/>
                  <a:pt x="99" y="43"/>
                  <a:pt x="99" y="43"/>
                </a:cubicBezTo>
                <a:cubicBezTo>
                  <a:pt x="99" y="42"/>
                  <a:pt x="86" y="37"/>
                  <a:pt x="86" y="37"/>
                </a:cubicBezTo>
                <a:cubicBezTo>
                  <a:pt x="83" y="31"/>
                  <a:pt x="83" y="31"/>
                  <a:pt x="83" y="31"/>
                </a:cubicBezTo>
                <a:cubicBezTo>
                  <a:pt x="83" y="31"/>
                  <a:pt x="89" y="18"/>
                  <a:pt x="88" y="18"/>
                </a:cubicBezTo>
                <a:cubicBezTo>
                  <a:pt x="81" y="10"/>
                  <a:pt x="81" y="10"/>
                  <a:pt x="81" y="10"/>
                </a:cubicBezTo>
                <a:cubicBezTo>
                  <a:pt x="80" y="10"/>
                  <a:pt x="67" y="16"/>
                  <a:pt x="67" y="16"/>
                </a:cubicBezTo>
                <a:cubicBezTo>
                  <a:pt x="61" y="13"/>
                  <a:pt x="61" y="13"/>
                  <a:pt x="61" y="13"/>
                </a:cubicBezTo>
                <a:cubicBezTo>
                  <a:pt x="61" y="13"/>
                  <a:pt x="56" y="0"/>
                  <a:pt x="55" y="0"/>
                </a:cubicBezTo>
                <a:cubicBezTo>
                  <a:pt x="44" y="0"/>
                  <a:pt x="44" y="0"/>
                  <a:pt x="44" y="0"/>
                </a:cubicBezTo>
                <a:cubicBezTo>
                  <a:pt x="43" y="0"/>
                  <a:pt x="38" y="13"/>
                  <a:pt x="38" y="13"/>
                </a:cubicBezTo>
                <a:cubicBezTo>
                  <a:pt x="32" y="16"/>
                  <a:pt x="32" y="16"/>
                  <a:pt x="32" y="16"/>
                </a:cubicBezTo>
                <a:cubicBezTo>
                  <a:pt x="32" y="16"/>
                  <a:pt x="19" y="10"/>
                  <a:pt x="18" y="11"/>
                </a:cubicBezTo>
                <a:cubicBezTo>
                  <a:pt x="11" y="18"/>
                  <a:pt x="11" y="18"/>
                  <a:pt x="11" y="18"/>
                </a:cubicBezTo>
                <a:cubicBezTo>
                  <a:pt x="10" y="19"/>
                  <a:pt x="16" y="32"/>
                  <a:pt x="16" y="32"/>
                </a:cubicBezTo>
                <a:cubicBezTo>
                  <a:pt x="14" y="37"/>
                  <a:pt x="14" y="37"/>
                  <a:pt x="14" y="37"/>
                </a:cubicBezTo>
                <a:cubicBezTo>
                  <a:pt x="14" y="37"/>
                  <a:pt x="0" y="43"/>
                  <a:pt x="0" y="43"/>
                </a:cubicBezTo>
                <a:cubicBezTo>
                  <a:pt x="0" y="54"/>
                  <a:pt x="0" y="54"/>
                  <a:pt x="0" y="54"/>
                </a:cubicBezTo>
                <a:cubicBezTo>
                  <a:pt x="0" y="55"/>
                  <a:pt x="14" y="60"/>
                  <a:pt x="14" y="60"/>
                </a:cubicBezTo>
                <a:cubicBezTo>
                  <a:pt x="16" y="66"/>
                  <a:pt x="16" y="66"/>
                  <a:pt x="16" y="66"/>
                </a:cubicBezTo>
                <a:cubicBezTo>
                  <a:pt x="16" y="66"/>
                  <a:pt x="10" y="79"/>
                  <a:pt x="11" y="79"/>
                </a:cubicBezTo>
                <a:cubicBezTo>
                  <a:pt x="19" y="87"/>
                  <a:pt x="19" y="87"/>
                  <a:pt x="19" y="87"/>
                </a:cubicBezTo>
                <a:cubicBezTo>
                  <a:pt x="19" y="87"/>
                  <a:pt x="32" y="81"/>
                  <a:pt x="32" y="81"/>
                </a:cubicBezTo>
                <a:cubicBezTo>
                  <a:pt x="38" y="84"/>
                  <a:pt x="38" y="84"/>
                  <a:pt x="38" y="84"/>
                </a:cubicBezTo>
                <a:cubicBezTo>
                  <a:pt x="38" y="84"/>
                  <a:pt x="44" y="97"/>
                  <a:pt x="45" y="97"/>
                </a:cubicBezTo>
                <a:cubicBezTo>
                  <a:pt x="55" y="97"/>
                  <a:pt x="55" y="97"/>
                  <a:pt x="55" y="97"/>
                </a:cubicBezTo>
                <a:cubicBezTo>
                  <a:pt x="56" y="97"/>
                  <a:pt x="61" y="84"/>
                  <a:pt x="61" y="84"/>
                </a:cubicBezTo>
                <a:cubicBezTo>
                  <a:pt x="67" y="81"/>
                  <a:pt x="67" y="81"/>
                  <a:pt x="67" y="81"/>
                </a:cubicBezTo>
                <a:cubicBezTo>
                  <a:pt x="67" y="81"/>
                  <a:pt x="81" y="87"/>
                  <a:pt x="81" y="86"/>
                </a:cubicBezTo>
                <a:cubicBezTo>
                  <a:pt x="89" y="79"/>
                  <a:pt x="89" y="79"/>
                  <a:pt x="89" y="79"/>
                </a:cubicBezTo>
                <a:cubicBezTo>
                  <a:pt x="89" y="78"/>
                  <a:pt x="83" y="66"/>
                  <a:pt x="83" y="66"/>
                </a:cubicBezTo>
                <a:lnTo>
                  <a:pt x="86" y="60"/>
                </a:lnTo>
                <a:close/>
                <a:moveTo>
                  <a:pt x="50" y="64"/>
                </a:moveTo>
                <a:cubicBezTo>
                  <a:pt x="41" y="64"/>
                  <a:pt x="34" y="57"/>
                  <a:pt x="34" y="49"/>
                </a:cubicBezTo>
                <a:cubicBezTo>
                  <a:pt x="34" y="40"/>
                  <a:pt x="41" y="33"/>
                  <a:pt x="50" y="33"/>
                </a:cubicBezTo>
                <a:cubicBezTo>
                  <a:pt x="58" y="33"/>
                  <a:pt x="66" y="40"/>
                  <a:pt x="66" y="49"/>
                </a:cubicBezTo>
                <a:cubicBezTo>
                  <a:pt x="66" y="57"/>
                  <a:pt x="58" y="64"/>
                  <a:pt x="50" y="64"/>
                </a:cubicBezTo>
                <a:close/>
              </a:path>
            </a:pathLst>
          </a:custGeom>
          <a:solidFill>
            <a:srgbClr val="FFFFFF"/>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7" name="Freeform 32">
            <a:extLst>
              <a:ext uri="{FF2B5EF4-FFF2-40B4-BE49-F238E27FC236}">
                <a16:creationId xmlns:a16="http://schemas.microsoft.com/office/drawing/2014/main" id="{EA4F2F63-B684-420B-A33D-C9DBA70A4F43}"/>
              </a:ext>
            </a:extLst>
          </p:cNvPr>
          <p:cNvSpPr>
            <a:spLocks/>
          </p:cNvSpPr>
          <p:nvPr/>
        </p:nvSpPr>
        <p:spPr bwMode="auto">
          <a:xfrm>
            <a:off x="9093412" y="2158817"/>
            <a:ext cx="391748" cy="346083"/>
          </a:xfrm>
          <a:custGeom>
            <a:avLst/>
            <a:gdLst>
              <a:gd name="T0" fmla="*/ 136 w 136"/>
              <a:gd name="T1" fmla="*/ 48 h 120"/>
              <a:gd name="T2" fmla="*/ 68 w 136"/>
              <a:gd name="T3" fmla="*/ 0 h 120"/>
              <a:gd name="T4" fmla="*/ 0 w 136"/>
              <a:gd name="T5" fmla="*/ 48 h 120"/>
              <a:gd name="T6" fmla="*/ 37 w 136"/>
              <a:gd name="T7" fmla="*/ 91 h 120"/>
              <a:gd name="T8" fmla="*/ 21 w 136"/>
              <a:gd name="T9" fmla="*/ 120 h 120"/>
              <a:gd name="T10" fmla="*/ 72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5" y="0"/>
                  <a:pt x="68" y="0"/>
                </a:cubicBezTo>
                <a:cubicBezTo>
                  <a:pt x="30" y="0"/>
                  <a:pt x="0" y="22"/>
                  <a:pt x="0" y="48"/>
                </a:cubicBezTo>
                <a:cubicBezTo>
                  <a:pt x="0" y="67"/>
                  <a:pt x="15" y="83"/>
                  <a:pt x="37" y="91"/>
                </a:cubicBezTo>
                <a:cubicBezTo>
                  <a:pt x="38" y="96"/>
                  <a:pt x="36" y="106"/>
                  <a:pt x="21" y="120"/>
                </a:cubicBezTo>
                <a:cubicBezTo>
                  <a:pt x="21" y="120"/>
                  <a:pt x="54" y="111"/>
                  <a:pt x="72" y="96"/>
                </a:cubicBezTo>
                <a:cubicBezTo>
                  <a:pt x="108" y="94"/>
                  <a:pt x="136" y="73"/>
                  <a:pt x="136" y="48"/>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8" name="Freeform 33">
            <a:extLst>
              <a:ext uri="{FF2B5EF4-FFF2-40B4-BE49-F238E27FC236}">
                <a16:creationId xmlns:a16="http://schemas.microsoft.com/office/drawing/2014/main" id="{AD729889-9EA5-4A37-96FD-D2B7B5A2A742}"/>
              </a:ext>
            </a:extLst>
          </p:cNvPr>
          <p:cNvSpPr>
            <a:spLocks noEditPoints="1"/>
          </p:cNvSpPr>
          <p:nvPr/>
        </p:nvSpPr>
        <p:spPr bwMode="auto">
          <a:xfrm>
            <a:off x="10130620" y="2444686"/>
            <a:ext cx="387396" cy="263760"/>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9" name="Freeform 26">
            <a:extLst>
              <a:ext uri="{FF2B5EF4-FFF2-40B4-BE49-F238E27FC236}">
                <a16:creationId xmlns:a16="http://schemas.microsoft.com/office/drawing/2014/main" id="{AA6BFC08-CA8F-4895-8B0F-56C675F30108}"/>
              </a:ext>
            </a:extLst>
          </p:cNvPr>
          <p:cNvSpPr>
            <a:spLocks noEditPoints="1"/>
          </p:cNvSpPr>
          <p:nvPr/>
        </p:nvSpPr>
        <p:spPr bwMode="auto">
          <a:xfrm>
            <a:off x="10825586" y="3305721"/>
            <a:ext cx="313782" cy="311989"/>
          </a:xfrm>
          <a:custGeom>
            <a:avLst/>
            <a:gdLst>
              <a:gd name="T0" fmla="*/ 14 w 113"/>
              <a:gd name="T1" fmla="*/ 13 h 112"/>
              <a:gd name="T2" fmla="*/ 14 w 113"/>
              <a:gd name="T3" fmla="*/ 62 h 112"/>
              <a:gd name="T4" fmla="*/ 49 w 113"/>
              <a:gd name="T5" fmla="*/ 71 h 112"/>
              <a:gd name="T6" fmla="*/ 60 w 113"/>
              <a:gd name="T7" fmla="*/ 82 h 112"/>
              <a:gd name="T8" fmla="*/ 75 w 113"/>
              <a:gd name="T9" fmla="*/ 79 h 112"/>
              <a:gd name="T10" fmla="*/ 75 w 113"/>
              <a:gd name="T11" fmla="*/ 93 h 112"/>
              <a:gd name="T12" fmla="*/ 79 w 113"/>
              <a:gd name="T13" fmla="*/ 97 h 112"/>
              <a:gd name="T14" fmla="*/ 92 w 113"/>
              <a:gd name="T15" fmla="*/ 97 h 112"/>
              <a:gd name="T16" fmla="*/ 92 w 113"/>
              <a:gd name="T17" fmla="*/ 112 h 112"/>
              <a:gd name="T18" fmla="*/ 113 w 113"/>
              <a:gd name="T19" fmla="*/ 112 h 112"/>
              <a:gd name="T20" fmla="*/ 113 w 113"/>
              <a:gd name="T21" fmla="*/ 91 h 112"/>
              <a:gd name="T22" fmla="*/ 71 w 113"/>
              <a:gd name="T23" fmla="*/ 49 h 112"/>
              <a:gd name="T24" fmla="*/ 63 w 113"/>
              <a:gd name="T25" fmla="*/ 13 h 112"/>
              <a:gd name="T26" fmla="*/ 14 w 113"/>
              <a:gd name="T27" fmla="*/ 13 h 112"/>
              <a:gd name="T28" fmla="*/ 17 w 113"/>
              <a:gd name="T29" fmla="*/ 53 h 112"/>
              <a:gd name="T30" fmla="*/ 21 w 113"/>
              <a:gd name="T31" fmla="*/ 20 h 112"/>
              <a:gd name="T32" fmla="*/ 53 w 113"/>
              <a:gd name="T33" fmla="*/ 17 h 112"/>
              <a:gd name="T34" fmla="*/ 17 w 113"/>
              <a:gd name="T35"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112">
                <a:moveTo>
                  <a:pt x="14" y="13"/>
                </a:moveTo>
                <a:cubicBezTo>
                  <a:pt x="0" y="27"/>
                  <a:pt x="0" y="49"/>
                  <a:pt x="14" y="62"/>
                </a:cubicBezTo>
                <a:cubicBezTo>
                  <a:pt x="23" y="72"/>
                  <a:pt x="37" y="75"/>
                  <a:pt x="49" y="71"/>
                </a:cubicBezTo>
                <a:cubicBezTo>
                  <a:pt x="60" y="82"/>
                  <a:pt x="60" y="82"/>
                  <a:pt x="60" y="82"/>
                </a:cubicBezTo>
                <a:cubicBezTo>
                  <a:pt x="60" y="82"/>
                  <a:pt x="70" y="74"/>
                  <a:pt x="75" y="79"/>
                </a:cubicBezTo>
                <a:cubicBezTo>
                  <a:pt x="79" y="83"/>
                  <a:pt x="76" y="89"/>
                  <a:pt x="75" y="93"/>
                </a:cubicBezTo>
                <a:cubicBezTo>
                  <a:pt x="74" y="95"/>
                  <a:pt x="73" y="99"/>
                  <a:pt x="79" y="97"/>
                </a:cubicBezTo>
                <a:cubicBezTo>
                  <a:pt x="81" y="96"/>
                  <a:pt x="88" y="92"/>
                  <a:pt x="92" y="97"/>
                </a:cubicBezTo>
                <a:cubicBezTo>
                  <a:pt x="97" y="102"/>
                  <a:pt x="92" y="112"/>
                  <a:pt x="92" y="112"/>
                </a:cubicBezTo>
                <a:cubicBezTo>
                  <a:pt x="113" y="112"/>
                  <a:pt x="113" y="112"/>
                  <a:pt x="113" y="112"/>
                </a:cubicBezTo>
                <a:cubicBezTo>
                  <a:pt x="113" y="91"/>
                  <a:pt x="113" y="91"/>
                  <a:pt x="113" y="91"/>
                </a:cubicBezTo>
                <a:cubicBezTo>
                  <a:pt x="71" y="49"/>
                  <a:pt x="71" y="49"/>
                  <a:pt x="71" y="49"/>
                </a:cubicBezTo>
                <a:cubicBezTo>
                  <a:pt x="75" y="37"/>
                  <a:pt x="72" y="23"/>
                  <a:pt x="63" y="13"/>
                </a:cubicBezTo>
                <a:cubicBezTo>
                  <a:pt x="49" y="0"/>
                  <a:pt x="27" y="0"/>
                  <a:pt x="14" y="13"/>
                </a:cubicBezTo>
                <a:close/>
                <a:moveTo>
                  <a:pt x="17" y="53"/>
                </a:moveTo>
                <a:cubicBezTo>
                  <a:pt x="11" y="43"/>
                  <a:pt x="12" y="29"/>
                  <a:pt x="21" y="20"/>
                </a:cubicBezTo>
                <a:cubicBezTo>
                  <a:pt x="29" y="11"/>
                  <a:pt x="43" y="10"/>
                  <a:pt x="53" y="17"/>
                </a:cubicBezTo>
                <a:lnTo>
                  <a:pt x="17" y="53"/>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 name="内容占位符 3">
            <a:extLst>
              <a:ext uri="{FF2B5EF4-FFF2-40B4-BE49-F238E27FC236}">
                <a16:creationId xmlns:a16="http://schemas.microsoft.com/office/drawing/2014/main" id="{F76F1263-A5E7-4235-B5DB-2F7E2FF8F9D0}"/>
              </a:ext>
            </a:extLst>
          </p:cNvPr>
          <p:cNvSpPr>
            <a:spLocks noGrp="1"/>
          </p:cNvSpPr>
          <p:nvPr>
            <p:ph sz="quarter" idx="10"/>
          </p:nvPr>
        </p:nvSpPr>
        <p:spPr/>
        <p:txBody>
          <a:bodyPr/>
          <a:lstStyle/>
          <a:p>
            <a:r>
              <a:rPr lang="zh-CN" altLang="en-US" dirty="0"/>
              <a:t>合作模式的初步建议</a:t>
            </a:r>
          </a:p>
        </p:txBody>
      </p:sp>
      <p:sp>
        <p:nvSpPr>
          <p:cNvPr id="5" name="内容占位符 4">
            <a:extLst>
              <a:ext uri="{FF2B5EF4-FFF2-40B4-BE49-F238E27FC236}">
                <a16:creationId xmlns:a16="http://schemas.microsoft.com/office/drawing/2014/main" id="{EAB3B7FA-A269-40E7-8AA4-C7DBD11DA26F}"/>
              </a:ext>
            </a:extLst>
          </p:cNvPr>
          <p:cNvSpPr>
            <a:spLocks noGrp="1"/>
          </p:cNvSpPr>
          <p:nvPr>
            <p:ph sz="quarter" idx="11"/>
          </p:nvPr>
        </p:nvSpPr>
        <p:spPr/>
        <p:txBody>
          <a:bodyPr/>
          <a:lstStyle/>
          <a:p>
            <a:r>
              <a:rPr lang="zh-CN" altLang="en-US" dirty="0"/>
              <a:t>初步规划可深度合作的</a:t>
            </a:r>
            <a:r>
              <a:rPr lang="en-US" altLang="zh-CN" dirty="0"/>
              <a:t>5</a:t>
            </a:r>
            <a:r>
              <a:rPr lang="zh-CN" altLang="en-US" dirty="0"/>
              <a:t>个方面</a:t>
            </a:r>
          </a:p>
        </p:txBody>
      </p:sp>
      <p:sp>
        <p:nvSpPr>
          <p:cNvPr id="2" name="椭圆 1">
            <a:extLst>
              <a:ext uri="{FF2B5EF4-FFF2-40B4-BE49-F238E27FC236}">
                <a16:creationId xmlns:a16="http://schemas.microsoft.com/office/drawing/2014/main" id="{CEF71B9F-D157-480D-9B80-114882D08507}"/>
              </a:ext>
            </a:extLst>
          </p:cNvPr>
          <p:cNvSpPr/>
          <p:nvPr/>
        </p:nvSpPr>
        <p:spPr>
          <a:xfrm>
            <a:off x="67106" y="1625222"/>
            <a:ext cx="2571312" cy="257131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 Placeholder 29">
            <a:extLst>
              <a:ext uri="{FF2B5EF4-FFF2-40B4-BE49-F238E27FC236}">
                <a16:creationId xmlns:a16="http://schemas.microsoft.com/office/drawing/2014/main" id="{54C3CB51-3B0A-4DF1-A0E0-C2D485A64783}"/>
              </a:ext>
            </a:extLst>
          </p:cNvPr>
          <p:cNvSpPr txBox="1">
            <a:spLocks/>
          </p:cNvSpPr>
          <p:nvPr/>
        </p:nvSpPr>
        <p:spPr>
          <a:xfrm>
            <a:off x="542254" y="1817422"/>
            <a:ext cx="2094611" cy="738979"/>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rPr>
              <a:t>支付体系建设与资金收益</a:t>
            </a:r>
            <a:endParaRPr kumimoji="0" lang="en-AU" sz="2400" b="0"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713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B8F7C42-2A7F-48AA-A272-E582F4451D98}"/>
              </a:ext>
            </a:extLst>
          </p:cNvPr>
          <p:cNvSpPr>
            <a:spLocks noGrp="1"/>
          </p:cNvSpPr>
          <p:nvPr>
            <p:ph sz="quarter" idx="10"/>
          </p:nvPr>
        </p:nvSpPr>
        <p:spPr/>
        <p:txBody>
          <a:bodyPr/>
          <a:lstStyle/>
          <a:p>
            <a:r>
              <a:rPr lang="zh-CN" altLang="en-US" dirty="0"/>
              <a:t>支付体系带来的发展潜力</a:t>
            </a:r>
          </a:p>
        </p:txBody>
      </p:sp>
      <p:sp>
        <p:nvSpPr>
          <p:cNvPr id="3" name="内容占位符 2">
            <a:extLst>
              <a:ext uri="{FF2B5EF4-FFF2-40B4-BE49-F238E27FC236}">
                <a16:creationId xmlns:a16="http://schemas.microsoft.com/office/drawing/2014/main" id="{05BE4491-6E27-45E3-AE82-986B78F2CB29}"/>
              </a:ext>
            </a:extLst>
          </p:cNvPr>
          <p:cNvSpPr>
            <a:spLocks noGrp="1"/>
          </p:cNvSpPr>
          <p:nvPr>
            <p:ph sz="quarter" idx="11"/>
          </p:nvPr>
        </p:nvSpPr>
        <p:spPr/>
        <p:txBody>
          <a:bodyPr/>
          <a:lstStyle/>
          <a:p>
            <a:r>
              <a:rPr lang="zh-CN" altLang="en-US" dirty="0"/>
              <a:t>商业生态的核心掌握在深圳通手里</a:t>
            </a:r>
          </a:p>
        </p:txBody>
      </p:sp>
      <p:grpSp>
        <p:nvGrpSpPr>
          <p:cNvPr id="4" name="Group 10">
            <a:extLst>
              <a:ext uri="{FF2B5EF4-FFF2-40B4-BE49-F238E27FC236}">
                <a16:creationId xmlns:a16="http://schemas.microsoft.com/office/drawing/2014/main" id="{A2EC70B1-1D6F-4825-9F35-36A695D074FE}"/>
              </a:ext>
            </a:extLst>
          </p:cNvPr>
          <p:cNvGrpSpPr/>
          <p:nvPr/>
        </p:nvGrpSpPr>
        <p:grpSpPr>
          <a:xfrm>
            <a:off x="3374788" y="2343112"/>
            <a:ext cx="6378811" cy="3348614"/>
            <a:chOff x="6471015" y="2845681"/>
            <a:chExt cx="4824437" cy="2532632"/>
          </a:xfrm>
        </p:grpSpPr>
        <p:grpSp>
          <p:nvGrpSpPr>
            <p:cNvPr id="5" name="Group 343">
              <a:extLst>
                <a:ext uri="{FF2B5EF4-FFF2-40B4-BE49-F238E27FC236}">
                  <a16:creationId xmlns:a16="http://schemas.microsoft.com/office/drawing/2014/main" id="{871E51D6-043F-492E-9190-047AE4481EDD}"/>
                </a:ext>
              </a:extLst>
            </p:cNvPr>
            <p:cNvGrpSpPr/>
            <p:nvPr/>
          </p:nvGrpSpPr>
          <p:grpSpPr>
            <a:xfrm>
              <a:off x="6471015" y="2845681"/>
              <a:ext cx="4824437" cy="664967"/>
              <a:chOff x="4574726" y="2048798"/>
              <a:chExt cx="4824437" cy="664967"/>
            </a:xfrm>
          </p:grpSpPr>
          <p:sp>
            <p:nvSpPr>
              <p:cNvPr id="22" name="Rectangle 32">
                <a:extLst>
                  <a:ext uri="{FF2B5EF4-FFF2-40B4-BE49-F238E27FC236}">
                    <a16:creationId xmlns:a16="http://schemas.microsoft.com/office/drawing/2014/main" id="{C86B1925-A6A0-48D3-9D9A-2B534E2BD88A}"/>
                  </a:ext>
                </a:extLst>
              </p:cNvPr>
              <p:cNvSpPr/>
              <p:nvPr/>
            </p:nvSpPr>
            <p:spPr>
              <a:xfrm>
                <a:off x="4574726" y="2048798"/>
                <a:ext cx="4314879" cy="400110"/>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6A"/>
                    </a:solidFill>
                    <a:latin typeface="微软雅黑" panose="020B0503020204020204" pitchFamily="34" charset="-122"/>
                    <a:ea typeface="微软雅黑" panose="020B0503020204020204" pitchFamily="34" charset="-122"/>
                    <a:cs typeface="Open Sans" pitchFamily="34" charset="0"/>
                  </a:rPr>
                  <a:t>支付的流程全部掌握在深圳通手中</a:t>
                </a:r>
                <a:endParaRPr kumimoji="0" lang="en-US" sz="28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sp>
            <p:nvSpPr>
              <p:cNvPr id="23" name="Rectangle 33">
                <a:extLst>
                  <a:ext uri="{FF2B5EF4-FFF2-40B4-BE49-F238E27FC236}">
                    <a16:creationId xmlns:a16="http://schemas.microsoft.com/office/drawing/2014/main" id="{92F2D7DE-59C4-4178-8201-87FC81A90975}"/>
                  </a:ext>
                </a:extLst>
              </p:cNvPr>
              <p:cNvSpPr/>
              <p:nvPr/>
            </p:nvSpPr>
            <p:spPr>
              <a:xfrm>
                <a:off x="4574726" y="2405988"/>
                <a:ext cx="4824437" cy="307777"/>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Light" pitchFamily="34" charset="0"/>
                  </a:rPr>
                  <a:t>天然的商业业务闭环</a:t>
                </a:r>
                <a:endParaRPr kumimoji="0" lang="ms-MY"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Light" pitchFamily="34" charset="0"/>
                </a:endParaRPr>
              </a:p>
            </p:txBody>
          </p:sp>
        </p:grpSp>
        <p:grpSp>
          <p:nvGrpSpPr>
            <p:cNvPr id="6" name="Group 344">
              <a:extLst>
                <a:ext uri="{FF2B5EF4-FFF2-40B4-BE49-F238E27FC236}">
                  <a16:creationId xmlns:a16="http://schemas.microsoft.com/office/drawing/2014/main" id="{76860BD0-628A-489E-864C-23A1D9B6769C}"/>
                </a:ext>
              </a:extLst>
            </p:cNvPr>
            <p:cNvGrpSpPr/>
            <p:nvPr/>
          </p:nvGrpSpPr>
          <p:grpSpPr>
            <a:xfrm>
              <a:off x="6539727" y="3784652"/>
              <a:ext cx="2408657" cy="307777"/>
              <a:chOff x="4643438" y="2786064"/>
              <a:chExt cx="2408657" cy="307777"/>
            </a:xfrm>
          </p:grpSpPr>
          <p:sp>
            <p:nvSpPr>
              <p:cNvPr id="18" name="Rectangle 28">
                <a:extLst>
                  <a:ext uri="{FF2B5EF4-FFF2-40B4-BE49-F238E27FC236}">
                    <a16:creationId xmlns:a16="http://schemas.microsoft.com/office/drawing/2014/main" id="{B3E83D60-12C8-4401-8DEE-7E204A7AB67E}"/>
                  </a:ext>
                </a:extLst>
              </p:cNvPr>
              <p:cNvSpPr/>
              <p:nvPr/>
            </p:nvSpPr>
            <p:spPr>
              <a:xfrm>
                <a:off x="5072066" y="2786064"/>
                <a:ext cx="1980029"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rPr>
                  <a:t>掌握用户的资金流</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19" name="Group 332">
                <a:extLst>
                  <a:ext uri="{FF2B5EF4-FFF2-40B4-BE49-F238E27FC236}">
                    <a16:creationId xmlns:a16="http://schemas.microsoft.com/office/drawing/2014/main" id="{023D924E-DB0E-4F6D-ABBB-1BF8769EDC6D}"/>
                  </a:ext>
                </a:extLst>
              </p:cNvPr>
              <p:cNvGrpSpPr/>
              <p:nvPr/>
            </p:nvGrpSpPr>
            <p:grpSpPr>
              <a:xfrm>
                <a:off x="4643438" y="2786064"/>
                <a:ext cx="288476" cy="288476"/>
                <a:chOff x="4643438" y="2786064"/>
                <a:chExt cx="288476" cy="288476"/>
              </a:xfrm>
            </p:grpSpPr>
            <p:sp>
              <p:nvSpPr>
                <p:cNvPr id="20" name="Oval 30">
                  <a:extLst>
                    <a:ext uri="{FF2B5EF4-FFF2-40B4-BE49-F238E27FC236}">
                      <a16:creationId xmlns:a16="http://schemas.microsoft.com/office/drawing/2014/main" id="{9A5615A2-0AE7-4BA7-87CA-3127269797C0}"/>
                    </a:ext>
                  </a:extLst>
                </p:cNvPr>
                <p:cNvSpPr/>
                <p:nvPr/>
              </p:nvSpPr>
              <p:spPr>
                <a:xfrm>
                  <a:off x="4643438" y="2786064"/>
                  <a:ext cx="288476" cy="2884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21" name="Freeform 26">
                  <a:extLst>
                    <a:ext uri="{FF2B5EF4-FFF2-40B4-BE49-F238E27FC236}">
                      <a16:creationId xmlns:a16="http://schemas.microsoft.com/office/drawing/2014/main" id="{C8807F0B-5CED-4AF8-AE71-4571CCAB48B9}"/>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7" name="Group 347">
              <a:extLst>
                <a:ext uri="{FF2B5EF4-FFF2-40B4-BE49-F238E27FC236}">
                  <a16:creationId xmlns:a16="http://schemas.microsoft.com/office/drawing/2014/main" id="{FFEC116C-6B20-4949-B6CA-113186E20C2D}"/>
                </a:ext>
              </a:extLst>
            </p:cNvPr>
            <p:cNvGrpSpPr/>
            <p:nvPr/>
          </p:nvGrpSpPr>
          <p:grpSpPr>
            <a:xfrm>
              <a:off x="6539727" y="5070536"/>
              <a:ext cx="2767730" cy="307777"/>
              <a:chOff x="4643438" y="4071948"/>
              <a:chExt cx="2767730" cy="307777"/>
            </a:xfrm>
          </p:grpSpPr>
          <p:sp>
            <p:nvSpPr>
              <p:cNvPr id="16" name="Rectangle 24">
                <a:extLst>
                  <a:ext uri="{FF2B5EF4-FFF2-40B4-BE49-F238E27FC236}">
                    <a16:creationId xmlns:a16="http://schemas.microsoft.com/office/drawing/2014/main" id="{0B4217C9-F9F0-4435-B3DF-7D3C942557FA}"/>
                  </a:ext>
                </a:extLst>
              </p:cNvPr>
              <p:cNvSpPr/>
              <p:nvPr/>
            </p:nvSpPr>
            <p:spPr>
              <a:xfrm>
                <a:off x="5072066" y="4071948"/>
                <a:ext cx="2339102"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掌握用户消费的习惯</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sp>
            <p:nvSpPr>
              <p:cNvPr id="17" name="Oval 26">
                <a:extLst>
                  <a:ext uri="{FF2B5EF4-FFF2-40B4-BE49-F238E27FC236}">
                    <a16:creationId xmlns:a16="http://schemas.microsoft.com/office/drawing/2014/main" id="{29BAB47A-E7D7-4605-A5E4-D835A6EBCCB3}"/>
                  </a:ext>
                </a:extLst>
              </p:cNvPr>
              <p:cNvSpPr/>
              <p:nvPr/>
            </p:nvSpPr>
            <p:spPr>
              <a:xfrm>
                <a:off x="4643438" y="4071948"/>
                <a:ext cx="288476" cy="2884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nvGrpSpPr>
            <p:cNvPr id="8" name="Group 346">
              <a:extLst>
                <a:ext uri="{FF2B5EF4-FFF2-40B4-BE49-F238E27FC236}">
                  <a16:creationId xmlns:a16="http://schemas.microsoft.com/office/drawing/2014/main" id="{6A4F06E5-84FB-41D9-974A-52C06A609851}"/>
                </a:ext>
              </a:extLst>
            </p:cNvPr>
            <p:cNvGrpSpPr/>
            <p:nvPr/>
          </p:nvGrpSpPr>
          <p:grpSpPr>
            <a:xfrm>
              <a:off x="6539727" y="4641908"/>
              <a:ext cx="3126803" cy="307777"/>
              <a:chOff x="4643438" y="3643320"/>
              <a:chExt cx="3126803" cy="307777"/>
            </a:xfrm>
          </p:grpSpPr>
          <p:sp>
            <p:nvSpPr>
              <p:cNvPr id="12" name="Rectangle 20">
                <a:extLst>
                  <a:ext uri="{FF2B5EF4-FFF2-40B4-BE49-F238E27FC236}">
                    <a16:creationId xmlns:a16="http://schemas.microsoft.com/office/drawing/2014/main" id="{B47F643F-FD3E-483D-98AC-2A2FDA3F4307}"/>
                  </a:ext>
                </a:extLst>
              </p:cNvPr>
              <p:cNvSpPr/>
              <p:nvPr/>
            </p:nvSpPr>
            <p:spPr>
              <a:xfrm>
                <a:off x="5072066" y="3643320"/>
                <a:ext cx="2698175"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掌握用户消费地理位置</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13" name="Group 341">
                <a:extLst>
                  <a:ext uri="{FF2B5EF4-FFF2-40B4-BE49-F238E27FC236}">
                    <a16:creationId xmlns:a16="http://schemas.microsoft.com/office/drawing/2014/main" id="{209F7AB6-5295-444F-B38A-7D9F3E9810BB}"/>
                  </a:ext>
                </a:extLst>
              </p:cNvPr>
              <p:cNvGrpSpPr/>
              <p:nvPr/>
            </p:nvGrpSpPr>
            <p:grpSpPr>
              <a:xfrm>
                <a:off x="4643438" y="3643320"/>
                <a:ext cx="288476" cy="288476"/>
                <a:chOff x="4643438" y="3643320"/>
                <a:chExt cx="288476" cy="288476"/>
              </a:xfrm>
            </p:grpSpPr>
            <p:sp>
              <p:nvSpPr>
                <p:cNvPr id="14" name="Oval 22">
                  <a:extLst>
                    <a:ext uri="{FF2B5EF4-FFF2-40B4-BE49-F238E27FC236}">
                      <a16:creationId xmlns:a16="http://schemas.microsoft.com/office/drawing/2014/main" id="{889C3EF5-A518-4A1E-BCDA-8059B4C9DD71}"/>
                    </a:ext>
                  </a:extLst>
                </p:cNvPr>
                <p:cNvSpPr/>
                <p:nvPr/>
              </p:nvSpPr>
              <p:spPr>
                <a:xfrm>
                  <a:off x="4643438" y="3643320"/>
                  <a:ext cx="288476" cy="2884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15" name="Freeform 26">
                  <a:extLst>
                    <a:ext uri="{FF2B5EF4-FFF2-40B4-BE49-F238E27FC236}">
                      <a16:creationId xmlns:a16="http://schemas.microsoft.com/office/drawing/2014/main" id="{103D02D8-EF7C-4309-8428-A366D8E6F830}"/>
                    </a:ext>
                  </a:extLst>
                </p:cNvPr>
                <p:cNvSpPr>
                  <a:spLocks/>
                </p:cNvSpPr>
                <p:nvPr/>
              </p:nvSpPr>
              <p:spPr bwMode="auto">
                <a:xfrm>
                  <a:off x="4735506" y="3729002"/>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9" name="Group 345">
              <a:extLst>
                <a:ext uri="{FF2B5EF4-FFF2-40B4-BE49-F238E27FC236}">
                  <a16:creationId xmlns:a16="http://schemas.microsoft.com/office/drawing/2014/main" id="{4DB2D3A1-35CD-4E71-89B4-725C43406602}"/>
                </a:ext>
              </a:extLst>
            </p:cNvPr>
            <p:cNvGrpSpPr/>
            <p:nvPr/>
          </p:nvGrpSpPr>
          <p:grpSpPr>
            <a:xfrm>
              <a:off x="6539727" y="4213280"/>
              <a:ext cx="3126803" cy="307777"/>
              <a:chOff x="4643438" y="3214692"/>
              <a:chExt cx="3126803" cy="307777"/>
            </a:xfrm>
          </p:grpSpPr>
          <p:sp>
            <p:nvSpPr>
              <p:cNvPr id="10" name="Rectangle 16">
                <a:extLst>
                  <a:ext uri="{FF2B5EF4-FFF2-40B4-BE49-F238E27FC236}">
                    <a16:creationId xmlns:a16="http://schemas.microsoft.com/office/drawing/2014/main" id="{1D67A037-EADA-4C39-AFB3-B1D9851DE2A8}"/>
                  </a:ext>
                </a:extLst>
              </p:cNvPr>
              <p:cNvSpPr/>
              <p:nvPr/>
            </p:nvSpPr>
            <p:spPr>
              <a:xfrm>
                <a:off x="5072066" y="3214692"/>
                <a:ext cx="2698175" cy="307777"/>
              </a:xfrm>
              <a:prstGeom prst="rect">
                <a:avLst/>
              </a:prstGeom>
            </p:spPr>
            <p:txBody>
              <a:bodyPr wrap="none">
                <a:noAutofit/>
              </a:bodyPr>
              <a:lstStyle/>
              <a:p>
                <a:pPr lvl="0">
                  <a:defRPr/>
                </a:pPr>
                <a:r>
                  <a:rPr lang="zh-CN" altLang="en-US" dirty="0">
                    <a:solidFill>
                      <a:srgbClr val="44546A"/>
                    </a:solidFill>
                    <a:latin typeface="微软雅黑" panose="020B0503020204020204" pitchFamily="34" charset="-122"/>
                    <a:ea typeface="微软雅黑" panose="020B0503020204020204" pitchFamily="34" charset="-122"/>
                  </a:rPr>
                  <a:t>掌握用户消费的数据流</a:t>
                </a:r>
                <a:endParaRPr lang="en-US" altLang="zh-CN" dirty="0">
                  <a:solidFill>
                    <a:srgbClr val="44546A"/>
                  </a:solidFill>
                  <a:latin typeface="微软雅黑" panose="020B0503020204020204" pitchFamily="34" charset="-122"/>
                  <a:ea typeface="微软雅黑" panose="020B0503020204020204" pitchFamily="34" charset="-122"/>
                  <a:cs typeface="Open Sans" pitchFamily="34" charset="0"/>
                </a:endParaRPr>
              </a:p>
            </p:txBody>
          </p:sp>
          <p:sp>
            <p:nvSpPr>
              <p:cNvPr id="11" name="Oval 18">
                <a:extLst>
                  <a:ext uri="{FF2B5EF4-FFF2-40B4-BE49-F238E27FC236}">
                    <a16:creationId xmlns:a16="http://schemas.microsoft.com/office/drawing/2014/main" id="{82ADFB28-D9C7-49BC-9F24-6D3E0A0CEFE3}"/>
                  </a:ext>
                </a:extLst>
              </p:cNvPr>
              <p:cNvSpPr/>
              <p:nvPr/>
            </p:nvSpPr>
            <p:spPr>
              <a:xfrm>
                <a:off x="4643438" y="3214692"/>
                <a:ext cx="288476" cy="2884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4292343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1">
            <a:extLst>
              <a:ext uri="{FF2B5EF4-FFF2-40B4-BE49-F238E27FC236}">
                <a16:creationId xmlns:a16="http://schemas.microsoft.com/office/drawing/2014/main" id="{0545BA08-3963-42BD-8C16-C12DBA2087A0}"/>
              </a:ext>
            </a:extLst>
          </p:cNvPr>
          <p:cNvGrpSpPr/>
          <p:nvPr/>
        </p:nvGrpSpPr>
        <p:grpSpPr>
          <a:xfrm>
            <a:off x="5249510" y="2283666"/>
            <a:ext cx="1504256" cy="1923862"/>
            <a:chOff x="8066090" y="2289176"/>
            <a:chExt cx="1508126" cy="1928812"/>
          </a:xfrm>
        </p:grpSpPr>
        <p:sp>
          <p:nvSpPr>
            <p:cNvPr id="98" name="Freeform 5">
              <a:extLst>
                <a:ext uri="{FF2B5EF4-FFF2-40B4-BE49-F238E27FC236}">
                  <a16:creationId xmlns:a16="http://schemas.microsoft.com/office/drawing/2014/main" id="{BC459F23-4821-4828-A32D-B23FD23EA212}"/>
                </a:ext>
              </a:extLst>
            </p:cNvPr>
            <p:cNvSpPr>
              <a:spLocks/>
            </p:cNvSpPr>
            <p:nvPr/>
          </p:nvSpPr>
          <p:spPr bwMode="auto">
            <a:xfrm>
              <a:off x="8874128" y="2351088"/>
              <a:ext cx="700088" cy="1050925"/>
            </a:xfrm>
            <a:custGeom>
              <a:avLst/>
              <a:gdLst>
                <a:gd name="T0" fmla="*/ 319 w 401"/>
                <a:gd name="T1" fmla="*/ 285 h 604"/>
                <a:gd name="T2" fmla="*/ 246 w 401"/>
                <a:gd name="T3" fmla="*/ 185 h 604"/>
                <a:gd name="T4" fmla="*/ 183 w 401"/>
                <a:gd name="T5" fmla="*/ 111 h 604"/>
                <a:gd name="T6" fmla="*/ 76 w 401"/>
                <a:gd name="T7" fmla="*/ 53 h 604"/>
                <a:gd name="T8" fmla="*/ 76 w 401"/>
                <a:gd name="T9" fmla="*/ 240 h 604"/>
                <a:gd name="T10" fmla="*/ 136 w 401"/>
                <a:gd name="T11" fmla="*/ 399 h 604"/>
                <a:gd name="T12" fmla="*/ 177 w 401"/>
                <a:gd name="T13" fmla="*/ 503 h 604"/>
                <a:gd name="T14" fmla="*/ 245 w 401"/>
                <a:gd name="T15" fmla="*/ 604 h 604"/>
                <a:gd name="T16" fmla="*/ 291 w 401"/>
                <a:gd name="T17" fmla="*/ 524 h 604"/>
                <a:gd name="T18" fmla="*/ 317 w 401"/>
                <a:gd name="T19" fmla="*/ 399 h 604"/>
                <a:gd name="T20" fmla="*/ 319 w 401"/>
                <a:gd name="T21" fmla="*/ 285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1" h="604">
                  <a:moveTo>
                    <a:pt x="319" y="285"/>
                  </a:moveTo>
                  <a:cubicBezTo>
                    <a:pt x="361" y="150"/>
                    <a:pt x="246" y="185"/>
                    <a:pt x="246" y="185"/>
                  </a:cubicBezTo>
                  <a:cubicBezTo>
                    <a:pt x="255" y="107"/>
                    <a:pt x="183" y="111"/>
                    <a:pt x="183" y="111"/>
                  </a:cubicBezTo>
                  <a:cubicBezTo>
                    <a:pt x="173" y="0"/>
                    <a:pt x="76" y="53"/>
                    <a:pt x="76" y="53"/>
                  </a:cubicBezTo>
                  <a:cubicBezTo>
                    <a:pt x="26" y="87"/>
                    <a:pt x="76" y="240"/>
                    <a:pt x="76" y="240"/>
                  </a:cubicBezTo>
                  <a:cubicBezTo>
                    <a:pt x="0" y="301"/>
                    <a:pt x="136" y="399"/>
                    <a:pt x="136" y="399"/>
                  </a:cubicBezTo>
                  <a:cubicBezTo>
                    <a:pt x="76" y="466"/>
                    <a:pt x="177" y="503"/>
                    <a:pt x="177" y="503"/>
                  </a:cubicBezTo>
                  <a:cubicBezTo>
                    <a:pt x="163" y="600"/>
                    <a:pt x="245" y="604"/>
                    <a:pt x="245" y="604"/>
                  </a:cubicBezTo>
                  <a:cubicBezTo>
                    <a:pt x="311" y="599"/>
                    <a:pt x="291" y="524"/>
                    <a:pt x="291" y="524"/>
                  </a:cubicBezTo>
                  <a:cubicBezTo>
                    <a:pt x="391" y="483"/>
                    <a:pt x="317" y="399"/>
                    <a:pt x="317" y="399"/>
                  </a:cubicBezTo>
                  <a:cubicBezTo>
                    <a:pt x="401" y="338"/>
                    <a:pt x="319" y="285"/>
                    <a:pt x="319" y="285"/>
                  </a:cubicBezTo>
                  <a:close/>
                </a:path>
              </a:pathLst>
            </a:custGeom>
            <a:solidFill>
              <a:srgbClr val="F61A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9" name="Freeform 6">
              <a:extLst>
                <a:ext uri="{FF2B5EF4-FFF2-40B4-BE49-F238E27FC236}">
                  <a16:creationId xmlns:a16="http://schemas.microsoft.com/office/drawing/2014/main" id="{129967D8-79D2-40F8-8576-BDC531421EDD}"/>
                </a:ext>
              </a:extLst>
            </p:cNvPr>
            <p:cNvSpPr>
              <a:spLocks/>
            </p:cNvSpPr>
            <p:nvPr/>
          </p:nvSpPr>
          <p:spPr bwMode="auto">
            <a:xfrm>
              <a:off x="8707440" y="3319463"/>
              <a:ext cx="331788" cy="898525"/>
            </a:xfrm>
            <a:custGeom>
              <a:avLst/>
              <a:gdLst>
                <a:gd name="T0" fmla="*/ 175 w 190"/>
                <a:gd name="T1" fmla="*/ 46 h 516"/>
                <a:gd name="T2" fmla="*/ 121 w 190"/>
                <a:gd name="T3" fmla="*/ 140 h 516"/>
                <a:gd name="T4" fmla="*/ 120 w 190"/>
                <a:gd name="T5" fmla="*/ 144 h 516"/>
                <a:gd name="T6" fmla="*/ 121 w 190"/>
                <a:gd name="T7" fmla="*/ 140 h 516"/>
                <a:gd name="T8" fmla="*/ 104 w 190"/>
                <a:gd name="T9" fmla="*/ 0 h 516"/>
                <a:gd name="T10" fmla="*/ 72 w 190"/>
                <a:gd name="T11" fmla="*/ 18 h 516"/>
                <a:gd name="T12" fmla="*/ 92 w 190"/>
                <a:gd name="T13" fmla="*/ 170 h 516"/>
                <a:gd name="T14" fmla="*/ 93 w 190"/>
                <a:gd name="T15" fmla="*/ 177 h 516"/>
                <a:gd name="T16" fmla="*/ 92 w 190"/>
                <a:gd name="T17" fmla="*/ 170 h 516"/>
                <a:gd name="T18" fmla="*/ 6 w 190"/>
                <a:gd name="T19" fmla="*/ 21 h 516"/>
                <a:gd name="T20" fmla="*/ 0 w 190"/>
                <a:gd name="T21" fmla="*/ 71 h 516"/>
                <a:gd name="T22" fmla="*/ 71 w 190"/>
                <a:gd name="T23" fmla="*/ 233 h 516"/>
                <a:gd name="T24" fmla="*/ 61 w 190"/>
                <a:gd name="T25" fmla="*/ 505 h 516"/>
                <a:gd name="T26" fmla="*/ 119 w 190"/>
                <a:gd name="T27" fmla="*/ 516 h 516"/>
                <a:gd name="T28" fmla="*/ 163 w 190"/>
                <a:gd name="T29" fmla="*/ 509 h 516"/>
                <a:gd name="T30" fmla="*/ 173 w 190"/>
                <a:gd name="T31" fmla="*/ 505 h 516"/>
                <a:gd name="T32" fmla="*/ 153 w 190"/>
                <a:gd name="T33" fmla="*/ 298 h 516"/>
                <a:gd name="T34" fmla="*/ 190 w 190"/>
                <a:gd name="T35" fmla="*/ 91 h 516"/>
                <a:gd name="T36" fmla="*/ 175 w 190"/>
                <a:gd name="T37" fmla="*/ 4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 h="516">
                  <a:moveTo>
                    <a:pt x="175" y="46"/>
                  </a:moveTo>
                  <a:cubicBezTo>
                    <a:pt x="139" y="76"/>
                    <a:pt x="124" y="127"/>
                    <a:pt x="121" y="140"/>
                  </a:cubicBezTo>
                  <a:cubicBezTo>
                    <a:pt x="120" y="142"/>
                    <a:pt x="120" y="143"/>
                    <a:pt x="120" y="144"/>
                  </a:cubicBezTo>
                  <a:cubicBezTo>
                    <a:pt x="120" y="144"/>
                    <a:pt x="120" y="142"/>
                    <a:pt x="121" y="140"/>
                  </a:cubicBezTo>
                  <a:cubicBezTo>
                    <a:pt x="122" y="119"/>
                    <a:pt x="104" y="0"/>
                    <a:pt x="104" y="0"/>
                  </a:cubicBezTo>
                  <a:cubicBezTo>
                    <a:pt x="72" y="18"/>
                    <a:pt x="72" y="18"/>
                    <a:pt x="72" y="18"/>
                  </a:cubicBezTo>
                  <a:cubicBezTo>
                    <a:pt x="85" y="41"/>
                    <a:pt x="91" y="141"/>
                    <a:pt x="92" y="170"/>
                  </a:cubicBezTo>
                  <a:cubicBezTo>
                    <a:pt x="93" y="172"/>
                    <a:pt x="93" y="175"/>
                    <a:pt x="93" y="177"/>
                  </a:cubicBezTo>
                  <a:cubicBezTo>
                    <a:pt x="93" y="177"/>
                    <a:pt x="93" y="174"/>
                    <a:pt x="92" y="170"/>
                  </a:cubicBezTo>
                  <a:cubicBezTo>
                    <a:pt x="87" y="106"/>
                    <a:pt x="6" y="21"/>
                    <a:pt x="6" y="21"/>
                  </a:cubicBezTo>
                  <a:cubicBezTo>
                    <a:pt x="0" y="71"/>
                    <a:pt x="0" y="71"/>
                    <a:pt x="0" y="71"/>
                  </a:cubicBezTo>
                  <a:cubicBezTo>
                    <a:pt x="25" y="79"/>
                    <a:pt x="53" y="152"/>
                    <a:pt x="71" y="233"/>
                  </a:cubicBezTo>
                  <a:cubicBezTo>
                    <a:pt x="88" y="314"/>
                    <a:pt x="61" y="505"/>
                    <a:pt x="61" y="505"/>
                  </a:cubicBezTo>
                  <a:cubicBezTo>
                    <a:pt x="61" y="505"/>
                    <a:pt x="104" y="516"/>
                    <a:pt x="119" y="516"/>
                  </a:cubicBezTo>
                  <a:cubicBezTo>
                    <a:pt x="130" y="516"/>
                    <a:pt x="163" y="509"/>
                    <a:pt x="163" y="509"/>
                  </a:cubicBezTo>
                  <a:cubicBezTo>
                    <a:pt x="173" y="505"/>
                    <a:pt x="173" y="505"/>
                    <a:pt x="173" y="505"/>
                  </a:cubicBezTo>
                  <a:cubicBezTo>
                    <a:pt x="163" y="479"/>
                    <a:pt x="153" y="298"/>
                    <a:pt x="153" y="298"/>
                  </a:cubicBezTo>
                  <a:cubicBezTo>
                    <a:pt x="141" y="139"/>
                    <a:pt x="190" y="91"/>
                    <a:pt x="190" y="91"/>
                  </a:cubicBezTo>
                  <a:lnTo>
                    <a:pt x="175" y="46"/>
                  </a:lnTo>
                  <a:close/>
                </a:path>
              </a:pathLst>
            </a:custGeom>
            <a:solidFill>
              <a:srgbClr val="F61A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0" name="Freeform 7">
              <a:extLst>
                <a:ext uri="{FF2B5EF4-FFF2-40B4-BE49-F238E27FC236}">
                  <a16:creationId xmlns:a16="http://schemas.microsoft.com/office/drawing/2014/main" id="{FFDE828D-D80D-4932-99B5-4E694EE5C84E}"/>
                </a:ext>
              </a:extLst>
            </p:cNvPr>
            <p:cNvSpPr>
              <a:spLocks/>
            </p:cNvSpPr>
            <p:nvPr/>
          </p:nvSpPr>
          <p:spPr bwMode="auto">
            <a:xfrm>
              <a:off x="9039228" y="2784476"/>
              <a:ext cx="349250" cy="501650"/>
            </a:xfrm>
            <a:custGeom>
              <a:avLst/>
              <a:gdLst>
                <a:gd name="T0" fmla="*/ 135 w 201"/>
                <a:gd name="T1" fmla="*/ 96 h 289"/>
                <a:gd name="T2" fmla="*/ 70 w 201"/>
                <a:gd name="T3" fmla="*/ 21 h 289"/>
                <a:gd name="T4" fmla="*/ 82 w 201"/>
                <a:gd name="T5" fmla="*/ 267 h 289"/>
                <a:gd name="T6" fmla="*/ 143 w 201"/>
                <a:gd name="T7" fmla="*/ 185 h 289"/>
                <a:gd name="T8" fmla="*/ 135 w 201"/>
                <a:gd name="T9" fmla="*/ 96 h 289"/>
              </a:gdLst>
              <a:ahLst/>
              <a:cxnLst>
                <a:cxn ang="0">
                  <a:pos x="T0" y="T1"/>
                </a:cxn>
                <a:cxn ang="0">
                  <a:pos x="T2" y="T3"/>
                </a:cxn>
                <a:cxn ang="0">
                  <a:pos x="T4" y="T5"/>
                </a:cxn>
                <a:cxn ang="0">
                  <a:pos x="T6" y="T7"/>
                </a:cxn>
                <a:cxn ang="0">
                  <a:pos x="T8" y="T9"/>
                </a:cxn>
              </a:cxnLst>
              <a:rect l="0" t="0" r="r" b="b"/>
              <a:pathLst>
                <a:path w="201" h="289">
                  <a:moveTo>
                    <a:pt x="135" y="96"/>
                  </a:moveTo>
                  <a:cubicBezTo>
                    <a:pt x="173" y="0"/>
                    <a:pt x="70" y="21"/>
                    <a:pt x="70" y="21"/>
                  </a:cubicBezTo>
                  <a:cubicBezTo>
                    <a:pt x="0" y="35"/>
                    <a:pt x="82" y="267"/>
                    <a:pt x="82" y="267"/>
                  </a:cubicBezTo>
                  <a:cubicBezTo>
                    <a:pt x="181" y="289"/>
                    <a:pt x="143" y="185"/>
                    <a:pt x="143" y="185"/>
                  </a:cubicBezTo>
                  <a:cubicBezTo>
                    <a:pt x="201" y="130"/>
                    <a:pt x="135" y="96"/>
                    <a:pt x="135" y="96"/>
                  </a:cubicBezTo>
                  <a:close/>
                </a:path>
              </a:pathLst>
            </a:custGeom>
            <a:solidFill>
              <a:srgbClr val="F61A00">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 name="Freeform 8">
              <a:extLst>
                <a:ext uri="{FF2B5EF4-FFF2-40B4-BE49-F238E27FC236}">
                  <a16:creationId xmlns:a16="http://schemas.microsoft.com/office/drawing/2014/main" id="{E1E89420-FFD0-4C20-AC89-035451C5602B}"/>
                </a:ext>
              </a:extLst>
            </p:cNvPr>
            <p:cNvSpPr>
              <a:spLocks/>
            </p:cNvSpPr>
            <p:nvPr/>
          </p:nvSpPr>
          <p:spPr bwMode="auto">
            <a:xfrm>
              <a:off x="8605840" y="2289176"/>
              <a:ext cx="571500" cy="700087"/>
            </a:xfrm>
            <a:custGeom>
              <a:avLst/>
              <a:gdLst>
                <a:gd name="T0" fmla="*/ 282 w 328"/>
                <a:gd name="T1" fmla="*/ 282 h 402"/>
                <a:gd name="T2" fmla="*/ 293 w 328"/>
                <a:gd name="T3" fmla="*/ 220 h 402"/>
                <a:gd name="T4" fmla="*/ 238 w 328"/>
                <a:gd name="T5" fmla="*/ 188 h 402"/>
                <a:gd name="T6" fmla="*/ 228 w 328"/>
                <a:gd name="T7" fmla="*/ 190 h 402"/>
                <a:gd name="T8" fmla="*/ 238 w 328"/>
                <a:gd name="T9" fmla="*/ 188 h 402"/>
                <a:gd name="T10" fmla="*/ 254 w 328"/>
                <a:gd name="T11" fmla="*/ 123 h 402"/>
                <a:gd name="T12" fmla="*/ 157 w 328"/>
                <a:gd name="T13" fmla="*/ 69 h 402"/>
                <a:gd name="T14" fmla="*/ 79 w 328"/>
                <a:gd name="T15" fmla="*/ 9 h 402"/>
                <a:gd name="T16" fmla="*/ 36 w 328"/>
                <a:gd name="T17" fmla="*/ 69 h 402"/>
                <a:gd name="T18" fmla="*/ 67 w 328"/>
                <a:gd name="T19" fmla="*/ 146 h 402"/>
                <a:gd name="T20" fmla="*/ 109 w 328"/>
                <a:gd name="T21" fmla="*/ 217 h 402"/>
                <a:gd name="T22" fmla="*/ 161 w 328"/>
                <a:gd name="T23" fmla="*/ 304 h 402"/>
                <a:gd name="T24" fmla="*/ 244 w 328"/>
                <a:gd name="T25" fmla="*/ 395 h 402"/>
                <a:gd name="T26" fmla="*/ 315 w 328"/>
                <a:gd name="T27" fmla="*/ 347 h 402"/>
                <a:gd name="T28" fmla="*/ 282 w 328"/>
                <a:gd name="T29" fmla="*/ 28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402">
                  <a:moveTo>
                    <a:pt x="282" y="282"/>
                  </a:moveTo>
                  <a:cubicBezTo>
                    <a:pt x="305" y="235"/>
                    <a:pt x="293" y="220"/>
                    <a:pt x="293" y="220"/>
                  </a:cubicBezTo>
                  <a:cubicBezTo>
                    <a:pt x="286" y="185"/>
                    <a:pt x="254" y="185"/>
                    <a:pt x="238" y="188"/>
                  </a:cubicBezTo>
                  <a:cubicBezTo>
                    <a:pt x="235" y="189"/>
                    <a:pt x="232" y="190"/>
                    <a:pt x="228" y="190"/>
                  </a:cubicBezTo>
                  <a:cubicBezTo>
                    <a:pt x="228" y="190"/>
                    <a:pt x="232" y="189"/>
                    <a:pt x="238" y="188"/>
                  </a:cubicBezTo>
                  <a:cubicBezTo>
                    <a:pt x="261" y="177"/>
                    <a:pt x="254" y="123"/>
                    <a:pt x="254" y="123"/>
                  </a:cubicBezTo>
                  <a:cubicBezTo>
                    <a:pt x="242" y="35"/>
                    <a:pt x="157" y="69"/>
                    <a:pt x="157" y="69"/>
                  </a:cubicBezTo>
                  <a:cubicBezTo>
                    <a:pt x="155" y="0"/>
                    <a:pt x="79" y="9"/>
                    <a:pt x="79" y="9"/>
                  </a:cubicBezTo>
                  <a:cubicBezTo>
                    <a:pt x="34" y="13"/>
                    <a:pt x="36" y="69"/>
                    <a:pt x="36" y="69"/>
                  </a:cubicBezTo>
                  <a:cubicBezTo>
                    <a:pt x="30" y="99"/>
                    <a:pt x="67" y="146"/>
                    <a:pt x="67" y="146"/>
                  </a:cubicBezTo>
                  <a:cubicBezTo>
                    <a:pt x="0" y="249"/>
                    <a:pt x="109" y="217"/>
                    <a:pt x="109" y="217"/>
                  </a:cubicBezTo>
                  <a:cubicBezTo>
                    <a:pt x="34" y="277"/>
                    <a:pt x="161" y="304"/>
                    <a:pt x="161" y="304"/>
                  </a:cubicBezTo>
                  <a:cubicBezTo>
                    <a:pt x="139" y="402"/>
                    <a:pt x="244" y="395"/>
                    <a:pt x="244" y="395"/>
                  </a:cubicBezTo>
                  <a:cubicBezTo>
                    <a:pt x="309" y="401"/>
                    <a:pt x="315" y="347"/>
                    <a:pt x="315" y="347"/>
                  </a:cubicBezTo>
                  <a:cubicBezTo>
                    <a:pt x="328" y="309"/>
                    <a:pt x="282" y="282"/>
                    <a:pt x="282" y="282"/>
                  </a:cubicBezTo>
                  <a:close/>
                </a:path>
              </a:pathLst>
            </a:custGeom>
            <a:solidFill>
              <a:srgbClr val="F61A00">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2" name="Freeform 9">
              <a:extLst>
                <a:ext uri="{FF2B5EF4-FFF2-40B4-BE49-F238E27FC236}">
                  <a16:creationId xmlns:a16="http://schemas.microsoft.com/office/drawing/2014/main" id="{46BD873F-73D2-4831-B330-A7E2E00EB89B}"/>
                </a:ext>
              </a:extLst>
            </p:cNvPr>
            <p:cNvSpPr>
              <a:spLocks/>
            </p:cNvSpPr>
            <p:nvPr/>
          </p:nvSpPr>
          <p:spPr bwMode="auto">
            <a:xfrm>
              <a:off x="8270878" y="2362201"/>
              <a:ext cx="701675" cy="682625"/>
            </a:xfrm>
            <a:custGeom>
              <a:avLst/>
              <a:gdLst>
                <a:gd name="T0" fmla="*/ 315 w 403"/>
                <a:gd name="T1" fmla="*/ 128 h 392"/>
                <a:gd name="T2" fmla="*/ 259 w 403"/>
                <a:gd name="T3" fmla="*/ 76 h 392"/>
                <a:gd name="T4" fmla="*/ 202 w 403"/>
                <a:gd name="T5" fmla="*/ 6 h 392"/>
                <a:gd name="T6" fmla="*/ 150 w 403"/>
                <a:gd name="T7" fmla="*/ 71 h 392"/>
                <a:gd name="T8" fmla="*/ 78 w 403"/>
                <a:gd name="T9" fmla="*/ 140 h 392"/>
                <a:gd name="T10" fmla="*/ 116 w 403"/>
                <a:gd name="T11" fmla="*/ 264 h 392"/>
                <a:gd name="T12" fmla="*/ 189 w 403"/>
                <a:gd name="T13" fmla="*/ 322 h 392"/>
                <a:gd name="T14" fmla="*/ 281 w 403"/>
                <a:gd name="T15" fmla="*/ 304 h 392"/>
                <a:gd name="T16" fmla="*/ 315 w 403"/>
                <a:gd name="T17" fmla="*/ 205 h 392"/>
                <a:gd name="T18" fmla="*/ 315 w 403"/>
                <a:gd name="T19" fmla="*/ 12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3" h="392">
                  <a:moveTo>
                    <a:pt x="315" y="128"/>
                  </a:moveTo>
                  <a:cubicBezTo>
                    <a:pt x="321" y="59"/>
                    <a:pt x="259" y="76"/>
                    <a:pt x="259" y="76"/>
                  </a:cubicBezTo>
                  <a:cubicBezTo>
                    <a:pt x="249" y="0"/>
                    <a:pt x="202" y="6"/>
                    <a:pt x="202" y="6"/>
                  </a:cubicBezTo>
                  <a:cubicBezTo>
                    <a:pt x="152" y="11"/>
                    <a:pt x="150" y="71"/>
                    <a:pt x="150" y="71"/>
                  </a:cubicBezTo>
                  <a:cubicBezTo>
                    <a:pt x="62" y="67"/>
                    <a:pt x="78" y="140"/>
                    <a:pt x="78" y="140"/>
                  </a:cubicBezTo>
                  <a:cubicBezTo>
                    <a:pt x="0" y="215"/>
                    <a:pt x="116" y="264"/>
                    <a:pt x="116" y="264"/>
                  </a:cubicBezTo>
                  <a:cubicBezTo>
                    <a:pt x="94" y="360"/>
                    <a:pt x="189" y="322"/>
                    <a:pt x="189" y="322"/>
                  </a:cubicBezTo>
                  <a:cubicBezTo>
                    <a:pt x="248" y="392"/>
                    <a:pt x="281" y="304"/>
                    <a:pt x="281" y="304"/>
                  </a:cubicBezTo>
                  <a:cubicBezTo>
                    <a:pt x="335" y="310"/>
                    <a:pt x="315" y="205"/>
                    <a:pt x="315" y="205"/>
                  </a:cubicBezTo>
                  <a:cubicBezTo>
                    <a:pt x="403" y="157"/>
                    <a:pt x="315" y="128"/>
                    <a:pt x="315" y="128"/>
                  </a:cubicBezTo>
                  <a:close/>
                </a:path>
              </a:pathLst>
            </a:custGeom>
            <a:solidFill>
              <a:srgbClr val="F61A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3" name="Freeform 10">
              <a:extLst>
                <a:ext uri="{FF2B5EF4-FFF2-40B4-BE49-F238E27FC236}">
                  <a16:creationId xmlns:a16="http://schemas.microsoft.com/office/drawing/2014/main" id="{C6CAB416-AB5C-4D58-A2C6-48957F2818F5}"/>
                </a:ext>
              </a:extLst>
            </p:cNvPr>
            <p:cNvSpPr>
              <a:spLocks/>
            </p:cNvSpPr>
            <p:nvPr/>
          </p:nvSpPr>
          <p:spPr bwMode="auto">
            <a:xfrm>
              <a:off x="8080378" y="2600326"/>
              <a:ext cx="649288" cy="647700"/>
            </a:xfrm>
            <a:custGeom>
              <a:avLst/>
              <a:gdLst>
                <a:gd name="T0" fmla="*/ 286 w 373"/>
                <a:gd name="T1" fmla="*/ 160 h 372"/>
                <a:gd name="T2" fmla="*/ 297 w 373"/>
                <a:gd name="T3" fmla="*/ 95 h 372"/>
                <a:gd name="T4" fmla="*/ 219 w 373"/>
                <a:gd name="T5" fmla="*/ 81 h 372"/>
                <a:gd name="T6" fmla="*/ 168 w 373"/>
                <a:gd name="T7" fmla="*/ 3 h 372"/>
                <a:gd name="T8" fmla="*/ 116 w 373"/>
                <a:gd name="T9" fmla="*/ 73 h 372"/>
                <a:gd name="T10" fmla="*/ 81 w 373"/>
                <a:gd name="T11" fmla="*/ 145 h 372"/>
                <a:gd name="T12" fmla="*/ 67 w 373"/>
                <a:gd name="T13" fmla="*/ 256 h 372"/>
                <a:gd name="T14" fmla="*/ 79 w 373"/>
                <a:gd name="T15" fmla="*/ 256 h 372"/>
                <a:gd name="T16" fmla="*/ 149 w 373"/>
                <a:gd name="T17" fmla="*/ 291 h 372"/>
                <a:gd name="T18" fmla="*/ 214 w 373"/>
                <a:gd name="T19" fmla="*/ 289 h 372"/>
                <a:gd name="T20" fmla="*/ 341 w 373"/>
                <a:gd name="T21" fmla="*/ 246 h 372"/>
                <a:gd name="T22" fmla="*/ 286 w 373"/>
                <a:gd name="T23" fmla="*/ 16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3" h="372">
                  <a:moveTo>
                    <a:pt x="286" y="160"/>
                  </a:moveTo>
                  <a:cubicBezTo>
                    <a:pt x="321" y="150"/>
                    <a:pt x="297" y="95"/>
                    <a:pt x="297" y="95"/>
                  </a:cubicBezTo>
                  <a:cubicBezTo>
                    <a:pt x="279" y="43"/>
                    <a:pt x="219" y="81"/>
                    <a:pt x="219" y="81"/>
                  </a:cubicBezTo>
                  <a:cubicBezTo>
                    <a:pt x="243" y="1"/>
                    <a:pt x="168" y="3"/>
                    <a:pt x="168" y="3"/>
                  </a:cubicBezTo>
                  <a:cubicBezTo>
                    <a:pt x="123" y="0"/>
                    <a:pt x="116" y="73"/>
                    <a:pt x="116" y="73"/>
                  </a:cubicBezTo>
                  <a:cubicBezTo>
                    <a:pt x="38" y="80"/>
                    <a:pt x="81" y="145"/>
                    <a:pt x="81" y="145"/>
                  </a:cubicBezTo>
                  <a:cubicBezTo>
                    <a:pt x="0" y="182"/>
                    <a:pt x="67" y="256"/>
                    <a:pt x="67" y="256"/>
                  </a:cubicBezTo>
                  <a:cubicBezTo>
                    <a:pt x="71" y="261"/>
                    <a:pt x="79" y="256"/>
                    <a:pt x="79" y="256"/>
                  </a:cubicBezTo>
                  <a:cubicBezTo>
                    <a:pt x="71" y="345"/>
                    <a:pt x="149" y="291"/>
                    <a:pt x="149" y="291"/>
                  </a:cubicBezTo>
                  <a:cubicBezTo>
                    <a:pt x="156" y="339"/>
                    <a:pt x="214" y="289"/>
                    <a:pt x="214" y="289"/>
                  </a:cubicBezTo>
                  <a:cubicBezTo>
                    <a:pt x="295" y="372"/>
                    <a:pt x="341" y="246"/>
                    <a:pt x="341" y="246"/>
                  </a:cubicBezTo>
                  <a:cubicBezTo>
                    <a:pt x="373" y="171"/>
                    <a:pt x="286" y="160"/>
                    <a:pt x="286" y="160"/>
                  </a:cubicBezTo>
                  <a:close/>
                </a:path>
              </a:pathLst>
            </a:custGeom>
            <a:solidFill>
              <a:srgbClr val="F61A00">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 name="Freeform 11">
              <a:extLst>
                <a:ext uri="{FF2B5EF4-FFF2-40B4-BE49-F238E27FC236}">
                  <a16:creationId xmlns:a16="http://schemas.microsoft.com/office/drawing/2014/main" id="{F0C0A7CF-16AF-4A41-9BB2-13506F6B94F3}"/>
                </a:ext>
              </a:extLst>
            </p:cNvPr>
            <p:cNvSpPr>
              <a:spLocks/>
            </p:cNvSpPr>
            <p:nvPr/>
          </p:nvSpPr>
          <p:spPr bwMode="auto">
            <a:xfrm>
              <a:off x="8066090" y="2941638"/>
              <a:ext cx="706438" cy="731837"/>
            </a:xfrm>
            <a:custGeom>
              <a:avLst/>
              <a:gdLst>
                <a:gd name="T0" fmla="*/ 332 w 405"/>
                <a:gd name="T1" fmla="*/ 134 h 420"/>
                <a:gd name="T2" fmla="*/ 264 w 405"/>
                <a:gd name="T3" fmla="*/ 85 h 420"/>
                <a:gd name="T4" fmla="*/ 190 w 405"/>
                <a:gd name="T5" fmla="*/ 37 h 420"/>
                <a:gd name="T6" fmla="*/ 160 w 405"/>
                <a:gd name="T7" fmla="*/ 3 h 420"/>
                <a:gd name="T8" fmla="*/ 158 w 405"/>
                <a:gd name="T9" fmla="*/ 3 h 420"/>
                <a:gd name="T10" fmla="*/ 92 w 405"/>
                <a:gd name="T11" fmla="*/ 57 h 420"/>
                <a:gd name="T12" fmla="*/ 86 w 405"/>
                <a:gd name="T13" fmla="*/ 148 h 420"/>
                <a:gd name="T14" fmla="*/ 94 w 405"/>
                <a:gd name="T15" fmla="*/ 221 h 420"/>
                <a:gd name="T16" fmla="*/ 136 w 405"/>
                <a:gd name="T17" fmla="*/ 276 h 420"/>
                <a:gd name="T18" fmla="*/ 201 w 405"/>
                <a:gd name="T19" fmla="*/ 346 h 420"/>
                <a:gd name="T20" fmla="*/ 200 w 405"/>
                <a:gd name="T21" fmla="*/ 344 h 420"/>
                <a:gd name="T22" fmla="*/ 200 w 405"/>
                <a:gd name="T23" fmla="*/ 344 h 420"/>
                <a:gd name="T24" fmla="*/ 200 w 405"/>
                <a:gd name="T25" fmla="*/ 344 h 420"/>
                <a:gd name="T26" fmla="*/ 203 w 405"/>
                <a:gd name="T27" fmla="*/ 349 h 420"/>
                <a:gd name="T28" fmla="*/ 281 w 405"/>
                <a:gd name="T29" fmla="*/ 355 h 420"/>
                <a:gd name="T30" fmla="*/ 284 w 405"/>
                <a:gd name="T31" fmla="*/ 357 h 420"/>
                <a:gd name="T32" fmla="*/ 348 w 405"/>
                <a:gd name="T33" fmla="*/ 315 h 420"/>
                <a:gd name="T34" fmla="*/ 354 w 405"/>
                <a:gd name="T35" fmla="*/ 265 h 420"/>
                <a:gd name="T36" fmla="*/ 362 w 405"/>
                <a:gd name="T37" fmla="*/ 197 h 420"/>
                <a:gd name="T38" fmla="*/ 332 w 405"/>
                <a:gd name="T39" fmla="*/ 134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5" h="420">
                  <a:moveTo>
                    <a:pt x="332" y="134"/>
                  </a:moveTo>
                  <a:cubicBezTo>
                    <a:pt x="335" y="57"/>
                    <a:pt x="264" y="85"/>
                    <a:pt x="264" y="85"/>
                  </a:cubicBezTo>
                  <a:cubicBezTo>
                    <a:pt x="242" y="0"/>
                    <a:pt x="190" y="37"/>
                    <a:pt x="190" y="37"/>
                  </a:cubicBezTo>
                  <a:cubicBezTo>
                    <a:pt x="190" y="17"/>
                    <a:pt x="160" y="3"/>
                    <a:pt x="160" y="3"/>
                  </a:cubicBezTo>
                  <a:cubicBezTo>
                    <a:pt x="159" y="3"/>
                    <a:pt x="158" y="3"/>
                    <a:pt x="158" y="3"/>
                  </a:cubicBezTo>
                  <a:cubicBezTo>
                    <a:pt x="88" y="0"/>
                    <a:pt x="92" y="57"/>
                    <a:pt x="92" y="57"/>
                  </a:cubicBezTo>
                  <a:cubicBezTo>
                    <a:pt x="0" y="101"/>
                    <a:pt x="86" y="148"/>
                    <a:pt x="86" y="148"/>
                  </a:cubicBezTo>
                  <a:cubicBezTo>
                    <a:pt x="17" y="186"/>
                    <a:pt x="94" y="221"/>
                    <a:pt x="94" y="221"/>
                  </a:cubicBezTo>
                  <a:cubicBezTo>
                    <a:pt x="77" y="306"/>
                    <a:pt x="136" y="276"/>
                    <a:pt x="136" y="276"/>
                  </a:cubicBezTo>
                  <a:cubicBezTo>
                    <a:pt x="123" y="388"/>
                    <a:pt x="201" y="346"/>
                    <a:pt x="201" y="346"/>
                  </a:cubicBezTo>
                  <a:cubicBezTo>
                    <a:pt x="201" y="346"/>
                    <a:pt x="200" y="345"/>
                    <a:pt x="200" y="344"/>
                  </a:cubicBezTo>
                  <a:cubicBezTo>
                    <a:pt x="200" y="344"/>
                    <a:pt x="200" y="344"/>
                    <a:pt x="200" y="344"/>
                  </a:cubicBezTo>
                  <a:cubicBezTo>
                    <a:pt x="153" y="272"/>
                    <a:pt x="193" y="333"/>
                    <a:pt x="200" y="344"/>
                  </a:cubicBezTo>
                  <a:cubicBezTo>
                    <a:pt x="201" y="346"/>
                    <a:pt x="202" y="347"/>
                    <a:pt x="203" y="349"/>
                  </a:cubicBezTo>
                  <a:cubicBezTo>
                    <a:pt x="252" y="420"/>
                    <a:pt x="281" y="355"/>
                    <a:pt x="281" y="355"/>
                  </a:cubicBezTo>
                  <a:cubicBezTo>
                    <a:pt x="282" y="355"/>
                    <a:pt x="283" y="356"/>
                    <a:pt x="284" y="357"/>
                  </a:cubicBezTo>
                  <a:cubicBezTo>
                    <a:pt x="370" y="409"/>
                    <a:pt x="348" y="315"/>
                    <a:pt x="348" y="315"/>
                  </a:cubicBezTo>
                  <a:cubicBezTo>
                    <a:pt x="388" y="288"/>
                    <a:pt x="354" y="265"/>
                    <a:pt x="354" y="265"/>
                  </a:cubicBezTo>
                  <a:cubicBezTo>
                    <a:pt x="405" y="253"/>
                    <a:pt x="362" y="197"/>
                    <a:pt x="362" y="197"/>
                  </a:cubicBezTo>
                  <a:cubicBezTo>
                    <a:pt x="394" y="157"/>
                    <a:pt x="332" y="134"/>
                    <a:pt x="332" y="134"/>
                  </a:cubicBezTo>
                  <a:close/>
                </a:path>
              </a:pathLst>
            </a:custGeom>
            <a:solidFill>
              <a:srgbClr val="F61A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5" name="Freeform 12">
              <a:extLst>
                <a:ext uri="{FF2B5EF4-FFF2-40B4-BE49-F238E27FC236}">
                  <a16:creationId xmlns:a16="http://schemas.microsoft.com/office/drawing/2014/main" id="{2F668624-5A1E-440F-AEA0-4181D4CC79D7}"/>
                </a:ext>
              </a:extLst>
            </p:cNvPr>
            <p:cNvSpPr>
              <a:spLocks/>
            </p:cNvSpPr>
            <p:nvPr/>
          </p:nvSpPr>
          <p:spPr bwMode="auto">
            <a:xfrm>
              <a:off x="8650290" y="2714626"/>
              <a:ext cx="638175" cy="877887"/>
            </a:xfrm>
            <a:custGeom>
              <a:avLst/>
              <a:gdLst>
                <a:gd name="T0" fmla="*/ 314 w 366"/>
                <a:gd name="T1" fmla="*/ 321 h 505"/>
                <a:gd name="T2" fmla="*/ 329 w 366"/>
                <a:gd name="T3" fmla="*/ 262 h 505"/>
                <a:gd name="T4" fmla="*/ 289 w 366"/>
                <a:gd name="T5" fmla="*/ 210 h 505"/>
                <a:gd name="T6" fmla="*/ 289 w 366"/>
                <a:gd name="T7" fmla="*/ 154 h 505"/>
                <a:gd name="T8" fmla="*/ 242 w 366"/>
                <a:gd name="T9" fmla="*/ 134 h 505"/>
                <a:gd name="T10" fmla="*/ 166 w 366"/>
                <a:gd name="T11" fmla="*/ 53 h 505"/>
                <a:gd name="T12" fmla="*/ 109 w 366"/>
                <a:gd name="T13" fmla="*/ 0 h 505"/>
                <a:gd name="T14" fmla="*/ 59 w 366"/>
                <a:gd name="T15" fmla="*/ 82 h 505"/>
                <a:gd name="T16" fmla="*/ 9 w 366"/>
                <a:gd name="T17" fmla="*/ 174 h 505"/>
                <a:gd name="T18" fmla="*/ 91 w 366"/>
                <a:gd name="T19" fmla="*/ 287 h 505"/>
                <a:gd name="T20" fmla="*/ 156 w 366"/>
                <a:gd name="T21" fmla="*/ 281 h 505"/>
                <a:gd name="T22" fmla="*/ 155 w 366"/>
                <a:gd name="T23" fmla="*/ 284 h 505"/>
                <a:gd name="T24" fmla="*/ 211 w 366"/>
                <a:gd name="T25" fmla="*/ 341 h 505"/>
                <a:gd name="T26" fmla="*/ 347 w 366"/>
                <a:gd name="T27" fmla="*/ 383 h 505"/>
                <a:gd name="T28" fmla="*/ 314 w 366"/>
                <a:gd name="T29" fmla="*/ 321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6" h="505">
                  <a:moveTo>
                    <a:pt x="314" y="321"/>
                  </a:moveTo>
                  <a:cubicBezTo>
                    <a:pt x="331" y="314"/>
                    <a:pt x="329" y="262"/>
                    <a:pt x="329" y="262"/>
                  </a:cubicBezTo>
                  <a:cubicBezTo>
                    <a:pt x="332" y="223"/>
                    <a:pt x="289" y="210"/>
                    <a:pt x="289" y="210"/>
                  </a:cubicBezTo>
                  <a:cubicBezTo>
                    <a:pt x="306" y="191"/>
                    <a:pt x="289" y="154"/>
                    <a:pt x="289" y="154"/>
                  </a:cubicBezTo>
                  <a:cubicBezTo>
                    <a:pt x="272" y="126"/>
                    <a:pt x="242" y="134"/>
                    <a:pt x="242" y="134"/>
                  </a:cubicBezTo>
                  <a:cubicBezTo>
                    <a:pt x="252" y="50"/>
                    <a:pt x="166" y="53"/>
                    <a:pt x="166" y="53"/>
                  </a:cubicBezTo>
                  <a:cubicBezTo>
                    <a:pt x="165" y="4"/>
                    <a:pt x="109" y="0"/>
                    <a:pt x="109" y="0"/>
                  </a:cubicBezTo>
                  <a:cubicBezTo>
                    <a:pt x="48" y="11"/>
                    <a:pt x="59" y="82"/>
                    <a:pt x="59" y="82"/>
                  </a:cubicBezTo>
                  <a:cubicBezTo>
                    <a:pt x="0" y="88"/>
                    <a:pt x="9" y="174"/>
                    <a:pt x="9" y="174"/>
                  </a:cubicBezTo>
                  <a:cubicBezTo>
                    <a:pt x="3" y="406"/>
                    <a:pt x="91" y="287"/>
                    <a:pt x="91" y="287"/>
                  </a:cubicBezTo>
                  <a:cubicBezTo>
                    <a:pt x="116" y="330"/>
                    <a:pt x="156" y="281"/>
                    <a:pt x="156" y="281"/>
                  </a:cubicBezTo>
                  <a:cubicBezTo>
                    <a:pt x="155" y="282"/>
                    <a:pt x="155" y="283"/>
                    <a:pt x="155" y="284"/>
                  </a:cubicBezTo>
                  <a:cubicBezTo>
                    <a:pt x="127" y="358"/>
                    <a:pt x="211" y="341"/>
                    <a:pt x="211" y="341"/>
                  </a:cubicBezTo>
                  <a:cubicBezTo>
                    <a:pt x="302" y="505"/>
                    <a:pt x="347" y="383"/>
                    <a:pt x="347" y="383"/>
                  </a:cubicBezTo>
                  <a:cubicBezTo>
                    <a:pt x="366" y="347"/>
                    <a:pt x="314" y="321"/>
                    <a:pt x="314" y="321"/>
                  </a:cubicBezTo>
                  <a:close/>
                </a:path>
              </a:pathLst>
            </a:custGeom>
            <a:solidFill>
              <a:srgbClr val="F61A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6" name="Freeform 13">
              <a:extLst>
                <a:ext uri="{FF2B5EF4-FFF2-40B4-BE49-F238E27FC236}">
                  <a16:creationId xmlns:a16="http://schemas.microsoft.com/office/drawing/2014/main" id="{8CA5B975-8ECC-487C-B908-EB82AF420AD6}"/>
                </a:ext>
              </a:extLst>
            </p:cNvPr>
            <p:cNvSpPr>
              <a:spLocks/>
            </p:cNvSpPr>
            <p:nvPr/>
          </p:nvSpPr>
          <p:spPr bwMode="auto">
            <a:xfrm>
              <a:off x="8402640" y="2827338"/>
              <a:ext cx="1001713" cy="846137"/>
            </a:xfrm>
            <a:custGeom>
              <a:avLst/>
              <a:gdLst>
                <a:gd name="T0" fmla="*/ 525 w 575"/>
                <a:gd name="T1" fmla="*/ 355 h 486"/>
                <a:gd name="T2" fmla="*/ 441 w 575"/>
                <a:gd name="T3" fmla="*/ 329 h 486"/>
                <a:gd name="T4" fmla="*/ 400 w 575"/>
                <a:gd name="T5" fmla="*/ 273 h 486"/>
                <a:gd name="T6" fmla="*/ 320 w 575"/>
                <a:gd name="T7" fmla="*/ 179 h 486"/>
                <a:gd name="T8" fmla="*/ 282 w 575"/>
                <a:gd name="T9" fmla="*/ 114 h 486"/>
                <a:gd name="T10" fmla="*/ 175 w 575"/>
                <a:gd name="T11" fmla="*/ 122 h 486"/>
                <a:gd name="T12" fmla="*/ 112 w 575"/>
                <a:gd name="T13" fmla="*/ 173 h 486"/>
                <a:gd name="T14" fmla="*/ 72 w 575"/>
                <a:gd name="T15" fmla="*/ 272 h 486"/>
                <a:gd name="T16" fmla="*/ 112 w 575"/>
                <a:gd name="T17" fmla="*/ 354 h 486"/>
                <a:gd name="T18" fmla="*/ 196 w 575"/>
                <a:gd name="T19" fmla="*/ 293 h 486"/>
                <a:gd name="T20" fmla="*/ 288 w 575"/>
                <a:gd name="T21" fmla="*/ 293 h 486"/>
                <a:gd name="T22" fmla="*/ 353 w 575"/>
                <a:gd name="T23" fmla="*/ 327 h 486"/>
                <a:gd name="T24" fmla="*/ 357 w 575"/>
                <a:gd name="T25" fmla="*/ 325 h 486"/>
                <a:gd name="T26" fmla="*/ 355 w 575"/>
                <a:gd name="T27" fmla="*/ 325 h 486"/>
                <a:gd name="T28" fmla="*/ 442 w 575"/>
                <a:gd name="T29" fmla="*/ 402 h 486"/>
                <a:gd name="T30" fmla="*/ 547 w 575"/>
                <a:gd name="T31" fmla="*/ 421 h 486"/>
                <a:gd name="T32" fmla="*/ 525 w 575"/>
                <a:gd name="T33" fmla="*/ 35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5" h="486">
                  <a:moveTo>
                    <a:pt x="525" y="355"/>
                  </a:moveTo>
                  <a:cubicBezTo>
                    <a:pt x="525" y="355"/>
                    <a:pt x="515" y="254"/>
                    <a:pt x="441" y="329"/>
                  </a:cubicBezTo>
                  <a:cubicBezTo>
                    <a:pt x="441" y="329"/>
                    <a:pt x="465" y="272"/>
                    <a:pt x="400" y="273"/>
                  </a:cubicBezTo>
                  <a:cubicBezTo>
                    <a:pt x="400" y="273"/>
                    <a:pt x="447" y="146"/>
                    <a:pt x="320" y="179"/>
                  </a:cubicBezTo>
                  <a:cubicBezTo>
                    <a:pt x="320" y="179"/>
                    <a:pt x="359" y="104"/>
                    <a:pt x="282" y="114"/>
                  </a:cubicBezTo>
                  <a:cubicBezTo>
                    <a:pt x="282" y="114"/>
                    <a:pt x="228" y="0"/>
                    <a:pt x="175" y="122"/>
                  </a:cubicBezTo>
                  <a:cubicBezTo>
                    <a:pt x="175" y="122"/>
                    <a:pt x="95" y="84"/>
                    <a:pt x="112" y="173"/>
                  </a:cubicBezTo>
                  <a:cubicBezTo>
                    <a:pt x="112" y="173"/>
                    <a:pt x="16" y="191"/>
                    <a:pt x="72" y="272"/>
                  </a:cubicBezTo>
                  <a:cubicBezTo>
                    <a:pt x="72" y="272"/>
                    <a:pt x="0" y="378"/>
                    <a:pt x="112" y="354"/>
                  </a:cubicBezTo>
                  <a:cubicBezTo>
                    <a:pt x="112" y="354"/>
                    <a:pt x="193" y="433"/>
                    <a:pt x="196" y="293"/>
                  </a:cubicBezTo>
                  <a:cubicBezTo>
                    <a:pt x="196" y="293"/>
                    <a:pt x="247" y="396"/>
                    <a:pt x="288" y="293"/>
                  </a:cubicBezTo>
                  <a:cubicBezTo>
                    <a:pt x="288" y="293"/>
                    <a:pt x="291" y="364"/>
                    <a:pt x="353" y="327"/>
                  </a:cubicBezTo>
                  <a:cubicBezTo>
                    <a:pt x="354" y="326"/>
                    <a:pt x="355" y="325"/>
                    <a:pt x="357" y="325"/>
                  </a:cubicBezTo>
                  <a:cubicBezTo>
                    <a:pt x="422" y="283"/>
                    <a:pt x="355" y="325"/>
                    <a:pt x="355" y="325"/>
                  </a:cubicBezTo>
                  <a:cubicBezTo>
                    <a:pt x="355" y="325"/>
                    <a:pt x="342" y="471"/>
                    <a:pt x="442" y="402"/>
                  </a:cubicBezTo>
                  <a:cubicBezTo>
                    <a:pt x="442" y="402"/>
                    <a:pt x="480" y="486"/>
                    <a:pt x="547" y="421"/>
                  </a:cubicBezTo>
                  <a:cubicBezTo>
                    <a:pt x="547" y="421"/>
                    <a:pt x="575" y="362"/>
                    <a:pt x="525" y="355"/>
                  </a:cubicBezTo>
                  <a:close/>
                </a:path>
              </a:pathLst>
            </a:custGeom>
            <a:solidFill>
              <a:srgbClr val="F61A00">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27" name="Freeform 382">
            <a:extLst>
              <a:ext uri="{FF2B5EF4-FFF2-40B4-BE49-F238E27FC236}">
                <a16:creationId xmlns:a16="http://schemas.microsoft.com/office/drawing/2014/main" id="{61EF9FCA-157A-4118-8CF7-12270295B1D2}"/>
              </a:ext>
            </a:extLst>
          </p:cNvPr>
          <p:cNvSpPr>
            <a:spLocks/>
          </p:cNvSpPr>
          <p:nvPr/>
        </p:nvSpPr>
        <p:spPr bwMode="auto">
          <a:xfrm>
            <a:off x="5800159" y="4065205"/>
            <a:ext cx="539197" cy="320447"/>
          </a:xfrm>
          <a:custGeom>
            <a:avLst/>
            <a:gdLst>
              <a:gd name="T0" fmla="*/ 73 w 93"/>
              <a:gd name="T1" fmla="*/ 18 h 55"/>
              <a:gd name="T2" fmla="*/ 67 w 93"/>
              <a:gd name="T3" fmla="*/ 19 h 55"/>
              <a:gd name="T4" fmla="*/ 69 w 93"/>
              <a:gd name="T5" fmla="*/ 13 h 55"/>
              <a:gd name="T6" fmla="*/ 48 w 93"/>
              <a:gd name="T7" fmla="*/ 0 h 55"/>
              <a:gd name="T8" fmla="*/ 26 w 93"/>
              <a:gd name="T9" fmla="*/ 13 h 55"/>
              <a:gd name="T10" fmla="*/ 26 w 93"/>
              <a:gd name="T11" fmla="*/ 16 h 55"/>
              <a:gd name="T12" fmla="*/ 22 w 93"/>
              <a:gd name="T13" fmla="*/ 16 h 55"/>
              <a:gd name="T14" fmla="*/ 0 w 93"/>
              <a:gd name="T15" fmla="*/ 35 h 55"/>
              <a:gd name="T16" fmla="*/ 22 w 93"/>
              <a:gd name="T17" fmla="*/ 55 h 55"/>
              <a:gd name="T18" fmla="*/ 36 w 93"/>
              <a:gd name="T19" fmla="*/ 51 h 55"/>
              <a:gd name="T20" fmla="*/ 46 w 93"/>
              <a:gd name="T21" fmla="*/ 53 h 55"/>
              <a:gd name="T22" fmla="*/ 60 w 93"/>
              <a:gd name="T23" fmla="*/ 49 h 55"/>
              <a:gd name="T24" fmla="*/ 73 w 93"/>
              <a:gd name="T25" fmla="*/ 54 h 55"/>
              <a:gd name="T26" fmla="*/ 93 w 93"/>
              <a:gd name="T27" fmla="*/ 36 h 55"/>
              <a:gd name="T28" fmla="*/ 73 w 93"/>
              <a:gd name="T29" fmla="*/ 1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5">
                <a:moveTo>
                  <a:pt x="73" y="18"/>
                </a:moveTo>
                <a:cubicBezTo>
                  <a:pt x="71" y="18"/>
                  <a:pt x="69" y="18"/>
                  <a:pt x="67" y="19"/>
                </a:cubicBezTo>
                <a:cubicBezTo>
                  <a:pt x="69" y="17"/>
                  <a:pt x="69" y="15"/>
                  <a:pt x="69" y="13"/>
                </a:cubicBezTo>
                <a:cubicBezTo>
                  <a:pt x="69" y="6"/>
                  <a:pt x="60" y="0"/>
                  <a:pt x="48" y="0"/>
                </a:cubicBezTo>
                <a:cubicBezTo>
                  <a:pt x="36" y="0"/>
                  <a:pt x="26" y="6"/>
                  <a:pt x="26" y="13"/>
                </a:cubicBezTo>
                <a:cubicBezTo>
                  <a:pt x="26" y="14"/>
                  <a:pt x="26" y="15"/>
                  <a:pt x="26" y="16"/>
                </a:cubicBezTo>
                <a:cubicBezTo>
                  <a:pt x="25" y="16"/>
                  <a:pt x="23" y="16"/>
                  <a:pt x="22" y="16"/>
                </a:cubicBezTo>
                <a:cubicBezTo>
                  <a:pt x="10" y="16"/>
                  <a:pt x="0" y="24"/>
                  <a:pt x="0" y="35"/>
                </a:cubicBezTo>
                <a:cubicBezTo>
                  <a:pt x="0" y="46"/>
                  <a:pt x="10" y="55"/>
                  <a:pt x="22" y="55"/>
                </a:cubicBezTo>
                <a:cubicBezTo>
                  <a:pt x="27" y="55"/>
                  <a:pt x="32" y="54"/>
                  <a:pt x="36" y="51"/>
                </a:cubicBezTo>
                <a:cubicBezTo>
                  <a:pt x="39" y="52"/>
                  <a:pt x="42" y="53"/>
                  <a:pt x="46" y="53"/>
                </a:cubicBezTo>
                <a:cubicBezTo>
                  <a:pt x="51" y="53"/>
                  <a:pt x="56" y="52"/>
                  <a:pt x="60" y="49"/>
                </a:cubicBezTo>
                <a:cubicBezTo>
                  <a:pt x="63" y="52"/>
                  <a:pt x="68" y="54"/>
                  <a:pt x="73" y="54"/>
                </a:cubicBezTo>
                <a:cubicBezTo>
                  <a:pt x="84" y="54"/>
                  <a:pt x="93" y="46"/>
                  <a:pt x="93" y="36"/>
                </a:cubicBezTo>
                <a:cubicBezTo>
                  <a:pt x="93" y="26"/>
                  <a:pt x="84" y="18"/>
                  <a:pt x="73" y="18"/>
                </a:cubicBezTo>
                <a:close/>
              </a:path>
            </a:pathLst>
          </a:custGeom>
          <a:solidFill>
            <a:srgbClr val="44546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8" name="Rectangle 72">
            <a:extLst>
              <a:ext uri="{FF2B5EF4-FFF2-40B4-BE49-F238E27FC236}">
                <a16:creationId xmlns:a16="http://schemas.microsoft.com/office/drawing/2014/main" id="{4FCA0EB9-C4B4-4D0B-9DBF-86BBC6BA89C7}"/>
              </a:ext>
            </a:extLst>
          </p:cNvPr>
          <p:cNvSpPr/>
          <p:nvPr/>
        </p:nvSpPr>
        <p:spPr>
          <a:xfrm>
            <a:off x="0" y="4241733"/>
            <a:ext cx="12192000" cy="2616265"/>
          </a:xfrm>
          <a:prstGeom prst="rect">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47" name="Group 22">
            <a:extLst>
              <a:ext uri="{FF2B5EF4-FFF2-40B4-BE49-F238E27FC236}">
                <a16:creationId xmlns:a16="http://schemas.microsoft.com/office/drawing/2014/main" id="{1D1BA545-C07A-45EF-A409-15A323B4EBBC}"/>
              </a:ext>
            </a:extLst>
          </p:cNvPr>
          <p:cNvGrpSpPr/>
          <p:nvPr/>
        </p:nvGrpSpPr>
        <p:grpSpPr>
          <a:xfrm>
            <a:off x="2453286" y="170800"/>
            <a:ext cx="2752475" cy="2765497"/>
            <a:chOff x="1534597" y="1207524"/>
            <a:chExt cx="2752475" cy="2765497"/>
          </a:xfrm>
        </p:grpSpPr>
        <p:sp>
          <p:nvSpPr>
            <p:cNvPr id="148" name="Freeform 46">
              <a:extLst>
                <a:ext uri="{FF2B5EF4-FFF2-40B4-BE49-F238E27FC236}">
                  <a16:creationId xmlns:a16="http://schemas.microsoft.com/office/drawing/2014/main" id="{D833BE44-256C-4DDC-B5DD-4D4EE42DC299}"/>
                </a:ext>
              </a:extLst>
            </p:cNvPr>
            <p:cNvSpPr>
              <a:spLocks/>
            </p:cNvSpPr>
            <p:nvPr/>
          </p:nvSpPr>
          <p:spPr bwMode="auto">
            <a:xfrm>
              <a:off x="1765640" y="1207524"/>
              <a:ext cx="754426" cy="1078615"/>
            </a:xfrm>
            <a:custGeom>
              <a:avLst/>
              <a:gdLst>
                <a:gd name="T0" fmla="*/ 0 w 270"/>
                <a:gd name="T1" fmla="*/ 386 h 386"/>
                <a:gd name="T2" fmla="*/ 16 w 270"/>
                <a:gd name="T3" fmla="*/ 375 h 386"/>
                <a:gd name="T4" fmla="*/ 244 w 270"/>
                <a:gd name="T5" fmla="*/ 233 h 386"/>
                <a:gd name="T6" fmla="*/ 270 w 270"/>
                <a:gd name="T7" fmla="*/ 217 h 386"/>
                <a:gd name="T8" fmla="*/ 0 w 270"/>
                <a:gd name="T9" fmla="*/ 386 h 386"/>
              </a:gdLst>
              <a:ahLst/>
              <a:cxnLst>
                <a:cxn ang="0">
                  <a:pos x="T0" y="T1"/>
                </a:cxn>
                <a:cxn ang="0">
                  <a:pos x="T2" y="T3"/>
                </a:cxn>
                <a:cxn ang="0">
                  <a:pos x="T4" y="T5"/>
                </a:cxn>
                <a:cxn ang="0">
                  <a:pos x="T6" y="T7"/>
                </a:cxn>
                <a:cxn ang="0">
                  <a:pos x="T8" y="T9"/>
                </a:cxn>
              </a:cxnLst>
              <a:rect l="0" t="0" r="r" b="b"/>
              <a:pathLst>
                <a:path w="270" h="386">
                  <a:moveTo>
                    <a:pt x="0" y="386"/>
                  </a:moveTo>
                  <a:cubicBezTo>
                    <a:pt x="16" y="375"/>
                    <a:pt x="16" y="375"/>
                    <a:pt x="16" y="375"/>
                  </a:cubicBezTo>
                  <a:cubicBezTo>
                    <a:pt x="16" y="375"/>
                    <a:pt x="148" y="61"/>
                    <a:pt x="244" y="233"/>
                  </a:cubicBezTo>
                  <a:cubicBezTo>
                    <a:pt x="270" y="217"/>
                    <a:pt x="270" y="217"/>
                    <a:pt x="270" y="217"/>
                  </a:cubicBezTo>
                  <a:cubicBezTo>
                    <a:pt x="270" y="217"/>
                    <a:pt x="145" y="0"/>
                    <a:pt x="0" y="386"/>
                  </a:cubicBezTo>
                  <a:close/>
                </a:path>
              </a:pathLst>
            </a:custGeom>
            <a:solidFill>
              <a:srgbClr val="00B393">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149" name="Group 21">
              <a:extLst>
                <a:ext uri="{FF2B5EF4-FFF2-40B4-BE49-F238E27FC236}">
                  <a16:creationId xmlns:a16="http://schemas.microsoft.com/office/drawing/2014/main" id="{A00B257B-0D9E-4A3A-9CBF-54281C423239}"/>
                </a:ext>
              </a:extLst>
            </p:cNvPr>
            <p:cNvGrpSpPr/>
            <p:nvPr/>
          </p:nvGrpSpPr>
          <p:grpSpPr>
            <a:xfrm>
              <a:off x="1534597" y="1655473"/>
              <a:ext cx="2752475" cy="2317548"/>
              <a:chOff x="1534597" y="1655473"/>
              <a:chExt cx="2752475" cy="2317548"/>
            </a:xfrm>
          </p:grpSpPr>
          <p:sp>
            <p:nvSpPr>
              <p:cNvPr id="150" name="Freeform 41">
                <a:extLst>
                  <a:ext uri="{FF2B5EF4-FFF2-40B4-BE49-F238E27FC236}">
                    <a16:creationId xmlns:a16="http://schemas.microsoft.com/office/drawing/2014/main" id="{0AB80329-8BC4-4B74-8229-22FC2EA780D5}"/>
                  </a:ext>
                </a:extLst>
              </p:cNvPr>
              <p:cNvSpPr>
                <a:spLocks/>
              </p:cNvSpPr>
              <p:nvPr/>
            </p:nvSpPr>
            <p:spPr bwMode="auto">
              <a:xfrm>
                <a:off x="1534597" y="1814613"/>
                <a:ext cx="1473488" cy="1399252"/>
              </a:xfrm>
              <a:custGeom>
                <a:avLst/>
                <a:gdLst>
                  <a:gd name="T0" fmla="*/ 353 w 528"/>
                  <a:gd name="T1" fmla="*/ 0 h 501"/>
                  <a:gd name="T2" fmla="*/ 11 w 528"/>
                  <a:gd name="T3" fmla="*/ 213 h 501"/>
                  <a:gd name="T4" fmla="*/ 79 w 528"/>
                  <a:gd name="T5" fmla="*/ 366 h 501"/>
                  <a:gd name="T6" fmla="*/ 187 w 528"/>
                  <a:gd name="T7" fmla="*/ 494 h 501"/>
                  <a:gd name="T8" fmla="*/ 528 w 528"/>
                  <a:gd name="T9" fmla="*/ 280 h 501"/>
                  <a:gd name="T10" fmla="*/ 482 w 528"/>
                  <a:gd name="T11" fmla="*/ 240 h 501"/>
                  <a:gd name="T12" fmla="*/ 466 w 528"/>
                  <a:gd name="T13" fmla="*/ 219 h 501"/>
                  <a:gd name="T14" fmla="*/ 421 w 528"/>
                  <a:gd name="T15" fmla="*/ 152 h 501"/>
                  <a:gd name="T16" fmla="*/ 353 w 528"/>
                  <a:gd name="T17"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8" h="501">
                    <a:moveTo>
                      <a:pt x="353" y="0"/>
                    </a:moveTo>
                    <a:cubicBezTo>
                      <a:pt x="11" y="213"/>
                      <a:pt x="11" y="213"/>
                      <a:pt x="11" y="213"/>
                    </a:cubicBezTo>
                    <a:cubicBezTo>
                      <a:pt x="0" y="220"/>
                      <a:pt x="31" y="289"/>
                      <a:pt x="79" y="366"/>
                    </a:cubicBezTo>
                    <a:cubicBezTo>
                      <a:pt x="128" y="444"/>
                      <a:pt x="176" y="501"/>
                      <a:pt x="187" y="494"/>
                    </a:cubicBezTo>
                    <a:cubicBezTo>
                      <a:pt x="528" y="280"/>
                      <a:pt x="528" y="280"/>
                      <a:pt x="528" y="280"/>
                    </a:cubicBezTo>
                    <a:cubicBezTo>
                      <a:pt x="522" y="284"/>
                      <a:pt x="505" y="268"/>
                      <a:pt x="482" y="240"/>
                    </a:cubicBezTo>
                    <a:cubicBezTo>
                      <a:pt x="477" y="234"/>
                      <a:pt x="472" y="227"/>
                      <a:pt x="466" y="219"/>
                    </a:cubicBezTo>
                    <a:cubicBezTo>
                      <a:pt x="452" y="200"/>
                      <a:pt x="436" y="177"/>
                      <a:pt x="421" y="152"/>
                    </a:cubicBezTo>
                    <a:cubicBezTo>
                      <a:pt x="372" y="75"/>
                      <a:pt x="342" y="7"/>
                      <a:pt x="353" y="0"/>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1" name="Freeform 42">
                <a:extLst>
                  <a:ext uri="{FF2B5EF4-FFF2-40B4-BE49-F238E27FC236}">
                    <a16:creationId xmlns:a16="http://schemas.microsoft.com/office/drawing/2014/main" id="{0E276C93-1B0A-4AEF-B553-44A53D0BD425}"/>
                  </a:ext>
                </a:extLst>
              </p:cNvPr>
              <p:cNvSpPr>
                <a:spLocks/>
              </p:cNvSpPr>
              <p:nvPr/>
            </p:nvSpPr>
            <p:spPr bwMode="auto">
              <a:xfrm>
                <a:off x="2879597" y="2406378"/>
                <a:ext cx="148528" cy="201577"/>
              </a:xfrm>
              <a:custGeom>
                <a:avLst/>
                <a:gdLst>
                  <a:gd name="T0" fmla="*/ 26 w 53"/>
                  <a:gd name="T1" fmla="*/ 0 h 72"/>
                  <a:gd name="T2" fmla="*/ 0 w 53"/>
                  <a:gd name="T3" fmla="*/ 28 h 72"/>
                  <a:gd name="T4" fmla="*/ 46 w 53"/>
                  <a:gd name="T5" fmla="*/ 68 h 72"/>
                  <a:gd name="T6" fmla="*/ 26 w 53"/>
                  <a:gd name="T7" fmla="*/ 0 h 72"/>
                </a:gdLst>
                <a:ahLst/>
                <a:cxnLst>
                  <a:cxn ang="0">
                    <a:pos x="T0" y="T1"/>
                  </a:cxn>
                  <a:cxn ang="0">
                    <a:pos x="T2" y="T3"/>
                  </a:cxn>
                  <a:cxn ang="0">
                    <a:pos x="T4" y="T5"/>
                  </a:cxn>
                  <a:cxn ang="0">
                    <a:pos x="T6" y="T7"/>
                  </a:cxn>
                </a:cxnLst>
                <a:rect l="0" t="0" r="r" b="b"/>
                <a:pathLst>
                  <a:path w="53" h="72">
                    <a:moveTo>
                      <a:pt x="26" y="0"/>
                    </a:moveTo>
                    <a:cubicBezTo>
                      <a:pt x="12" y="17"/>
                      <a:pt x="0" y="28"/>
                      <a:pt x="0" y="28"/>
                    </a:cubicBezTo>
                    <a:cubicBezTo>
                      <a:pt x="23" y="56"/>
                      <a:pt x="40" y="72"/>
                      <a:pt x="46" y="68"/>
                    </a:cubicBezTo>
                    <a:cubicBezTo>
                      <a:pt x="53" y="64"/>
                      <a:pt x="44" y="38"/>
                      <a:pt x="26" y="0"/>
                    </a:cubicBezTo>
                    <a:close/>
                  </a:path>
                </a:pathLst>
              </a:custGeom>
              <a:solidFill>
                <a:srgbClr val="00B393">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2" name="Freeform 43">
                <a:extLst>
                  <a:ext uri="{FF2B5EF4-FFF2-40B4-BE49-F238E27FC236}">
                    <a16:creationId xmlns:a16="http://schemas.microsoft.com/office/drawing/2014/main" id="{BF9E3C02-924D-4A51-90B7-85561319FF40}"/>
                  </a:ext>
                </a:extLst>
              </p:cNvPr>
              <p:cNvSpPr>
                <a:spLocks/>
              </p:cNvSpPr>
              <p:nvPr/>
            </p:nvSpPr>
            <p:spPr bwMode="auto">
              <a:xfrm>
                <a:off x="2489417" y="1800467"/>
                <a:ext cx="426722" cy="625950"/>
              </a:xfrm>
              <a:custGeom>
                <a:avLst/>
                <a:gdLst>
                  <a:gd name="T0" fmla="*/ 11 w 153"/>
                  <a:gd name="T1" fmla="*/ 5 h 224"/>
                  <a:gd name="T2" fmla="*/ 79 w 153"/>
                  <a:gd name="T3" fmla="*/ 157 h 224"/>
                  <a:gd name="T4" fmla="*/ 124 w 153"/>
                  <a:gd name="T5" fmla="*/ 224 h 224"/>
                  <a:gd name="T6" fmla="*/ 153 w 153"/>
                  <a:gd name="T7" fmla="*/ 192 h 224"/>
                  <a:gd name="T8" fmla="*/ 118 w 153"/>
                  <a:gd name="T9" fmla="*/ 133 h 224"/>
                  <a:gd name="T10" fmla="*/ 90 w 153"/>
                  <a:gd name="T11" fmla="*/ 89 h 224"/>
                  <a:gd name="T12" fmla="*/ 77 w 153"/>
                  <a:gd name="T13" fmla="*/ 70 h 224"/>
                  <a:gd name="T14" fmla="*/ 11 w 153"/>
                  <a:gd name="T15" fmla="*/ 5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224">
                    <a:moveTo>
                      <a:pt x="11" y="5"/>
                    </a:moveTo>
                    <a:cubicBezTo>
                      <a:pt x="0" y="12"/>
                      <a:pt x="30" y="80"/>
                      <a:pt x="79" y="157"/>
                    </a:cubicBezTo>
                    <a:cubicBezTo>
                      <a:pt x="94" y="182"/>
                      <a:pt x="110" y="205"/>
                      <a:pt x="124" y="224"/>
                    </a:cubicBezTo>
                    <a:cubicBezTo>
                      <a:pt x="124" y="224"/>
                      <a:pt x="137" y="212"/>
                      <a:pt x="153" y="192"/>
                    </a:cubicBezTo>
                    <a:cubicBezTo>
                      <a:pt x="143" y="173"/>
                      <a:pt x="131" y="153"/>
                      <a:pt x="118" y="133"/>
                    </a:cubicBezTo>
                    <a:cubicBezTo>
                      <a:pt x="109" y="117"/>
                      <a:pt x="99" y="103"/>
                      <a:pt x="90" y="89"/>
                    </a:cubicBezTo>
                    <a:cubicBezTo>
                      <a:pt x="77" y="70"/>
                      <a:pt x="77" y="70"/>
                      <a:pt x="77" y="70"/>
                    </a:cubicBezTo>
                    <a:cubicBezTo>
                      <a:pt x="45" y="27"/>
                      <a:pt x="19" y="0"/>
                      <a:pt x="11" y="5"/>
                    </a:cubicBezTo>
                    <a:close/>
                  </a:path>
                </a:pathLst>
              </a:custGeom>
              <a:solidFill>
                <a:srgbClr val="00B393">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3" name="Freeform 44">
                <a:extLst>
                  <a:ext uri="{FF2B5EF4-FFF2-40B4-BE49-F238E27FC236}">
                    <a16:creationId xmlns:a16="http://schemas.microsoft.com/office/drawing/2014/main" id="{68B134D6-6BD0-4F02-920B-FD083759E95C}"/>
                  </a:ext>
                </a:extLst>
              </p:cNvPr>
              <p:cNvSpPr>
                <a:spLocks/>
              </p:cNvSpPr>
              <p:nvPr/>
            </p:nvSpPr>
            <p:spPr bwMode="auto">
              <a:xfrm>
                <a:off x="2355035" y="2869651"/>
                <a:ext cx="1130460" cy="277021"/>
              </a:xfrm>
              <a:custGeom>
                <a:avLst/>
                <a:gdLst>
                  <a:gd name="T0" fmla="*/ 78 w 405"/>
                  <a:gd name="T1" fmla="*/ 0 h 99"/>
                  <a:gd name="T2" fmla="*/ 0 w 405"/>
                  <a:gd name="T3" fmla="*/ 49 h 99"/>
                  <a:gd name="T4" fmla="*/ 390 w 405"/>
                  <a:gd name="T5" fmla="*/ 99 h 99"/>
                  <a:gd name="T6" fmla="*/ 396 w 405"/>
                  <a:gd name="T7" fmla="*/ 54 h 99"/>
                  <a:gd name="T8" fmla="*/ 78 w 405"/>
                  <a:gd name="T9" fmla="*/ 0 h 99"/>
                </a:gdLst>
                <a:ahLst/>
                <a:cxnLst>
                  <a:cxn ang="0">
                    <a:pos x="T0" y="T1"/>
                  </a:cxn>
                  <a:cxn ang="0">
                    <a:pos x="T2" y="T3"/>
                  </a:cxn>
                  <a:cxn ang="0">
                    <a:pos x="T4" y="T5"/>
                  </a:cxn>
                  <a:cxn ang="0">
                    <a:pos x="T6" y="T7"/>
                  </a:cxn>
                  <a:cxn ang="0">
                    <a:pos x="T8" y="T9"/>
                  </a:cxn>
                </a:cxnLst>
                <a:rect l="0" t="0" r="r" b="b"/>
                <a:pathLst>
                  <a:path w="405" h="99">
                    <a:moveTo>
                      <a:pt x="78" y="0"/>
                    </a:moveTo>
                    <a:cubicBezTo>
                      <a:pt x="0" y="49"/>
                      <a:pt x="0" y="49"/>
                      <a:pt x="0" y="49"/>
                    </a:cubicBezTo>
                    <a:cubicBezTo>
                      <a:pt x="390" y="99"/>
                      <a:pt x="390" y="99"/>
                      <a:pt x="390" y="99"/>
                    </a:cubicBezTo>
                    <a:cubicBezTo>
                      <a:pt x="390" y="99"/>
                      <a:pt x="405" y="84"/>
                      <a:pt x="396" y="54"/>
                    </a:cubicBezTo>
                    <a:lnTo>
                      <a:pt x="78" y="0"/>
                    </a:lnTo>
                    <a:close/>
                  </a:path>
                </a:pathLst>
              </a:custGeom>
              <a:solidFill>
                <a:srgbClr val="00B393">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4" name="Freeform 45">
                <a:extLst>
                  <a:ext uri="{FF2B5EF4-FFF2-40B4-BE49-F238E27FC236}">
                    <a16:creationId xmlns:a16="http://schemas.microsoft.com/office/drawing/2014/main" id="{045121FE-5AF4-448D-BE63-ADF4BCAA8E47}"/>
                  </a:ext>
                </a:extLst>
              </p:cNvPr>
              <p:cNvSpPr>
                <a:spLocks/>
              </p:cNvSpPr>
              <p:nvPr/>
            </p:nvSpPr>
            <p:spPr bwMode="auto">
              <a:xfrm>
                <a:off x="3444237" y="2856684"/>
                <a:ext cx="304128" cy="504532"/>
              </a:xfrm>
              <a:custGeom>
                <a:avLst/>
                <a:gdLst>
                  <a:gd name="T0" fmla="*/ 51 w 109"/>
                  <a:gd name="T1" fmla="*/ 0 h 181"/>
                  <a:gd name="T2" fmla="*/ 6 w 109"/>
                  <a:gd name="T3" fmla="*/ 59 h 181"/>
                  <a:gd name="T4" fmla="*/ 0 w 109"/>
                  <a:gd name="T5" fmla="*/ 104 h 181"/>
                  <a:gd name="T6" fmla="*/ 30 w 109"/>
                  <a:gd name="T7" fmla="*/ 181 h 181"/>
                  <a:gd name="T8" fmla="*/ 51 w 109"/>
                  <a:gd name="T9" fmla="*/ 0 h 181"/>
                </a:gdLst>
                <a:ahLst/>
                <a:cxnLst>
                  <a:cxn ang="0">
                    <a:pos x="T0" y="T1"/>
                  </a:cxn>
                  <a:cxn ang="0">
                    <a:pos x="T2" y="T3"/>
                  </a:cxn>
                  <a:cxn ang="0">
                    <a:pos x="T4" y="T5"/>
                  </a:cxn>
                  <a:cxn ang="0">
                    <a:pos x="T6" y="T7"/>
                  </a:cxn>
                  <a:cxn ang="0">
                    <a:pos x="T8" y="T9"/>
                  </a:cxn>
                </a:cxnLst>
                <a:rect l="0" t="0" r="r" b="b"/>
                <a:pathLst>
                  <a:path w="109" h="181">
                    <a:moveTo>
                      <a:pt x="51" y="0"/>
                    </a:moveTo>
                    <a:cubicBezTo>
                      <a:pt x="51" y="0"/>
                      <a:pt x="19" y="29"/>
                      <a:pt x="6" y="59"/>
                    </a:cubicBezTo>
                    <a:cubicBezTo>
                      <a:pt x="15" y="89"/>
                      <a:pt x="0" y="104"/>
                      <a:pt x="0" y="104"/>
                    </a:cubicBezTo>
                    <a:cubicBezTo>
                      <a:pt x="0" y="104"/>
                      <a:pt x="1" y="156"/>
                      <a:pt x="30" y="181"/>
                    </a:cubicBezTo>
                    <a:cubicBezTo>
                      <a:pt x="30" y="181"/>
                      <a:pt x="109" y="93"/>
                      <a:pt x="51" y="0"/>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5" name="Freeform 47">
                <a:extLst>
                  <a:ext uri="{FF2B5EF4-FFF2-40B4-BE49-F238E27FC236}">
                    <a16:creationId xmlns:a16="http://schemas.microsoft.com/office/drawing/2014/main" id="{DE8641F7-B10C-4C8D-90D3-A1AA8E3D4191}"/>
                  </a:ext>
                </a:extLst>
              </p:cNvPr>
              <p:cNvSpPr>
                <a:spLocks/>
              </p:cNvSpPr>
              <p:nvPr/>
            </p:nvSpPr>
            <p:spPr bwMode="auto">
              <a:xfrm>
                <a:off x="2835981" y="1849977"/>
                <a:ext cx="371319" cy="634202"/>
              </a:xfrm>
              <a:custGeom>
                <a:avLst/>
                <a:gdLst>
                  <a:gd name="T0" fmla="*/ 70 w 133"/>
                  <a:gd name="T1" fmla="*/ 0 h 227"/>
                  <a:gd name="T2" fmla="*/ 70 w 133"/>
                  <a:gd name="T3" fmla="*/ 1 h 227"/>
                  <a:gd name="T4" fmla="*/ 29 w 133"/>
                  <a:gd name="T5" fmla="*/ 174 h 227"/>
                  <a:gd name="T6" fmla="*/ 0 w 133"/>
                  <a:gd name="T7" fmla="*/ 206 h 227"/>
                  <a:gd name="T8" fmla="*/ 16 w 133"/>
                  <a:gd name="T9" fmla="*/ 227 h 227"/>
                  <a:gd name="T10" fmla="*/ 42 w 133"/>
                  <a:gd name="T11" fmla="*/ 199 h 227"/>
                  <a:gd name="T12" fmla="*/ 70 w 133"/>
                  <a:gd name="T13" fmla="*/ 0 h 227"/>
                </a:gdLst>
                <a:ahLst/>
                <a:cxnLst>
                  <a:cxn ang="0">
                    <a:pos x="T0" y="T1"/>
                  </a:cxn>
                  <a:cxn ang="0">
                    <a:pos x="T2" y="T3"/>
                  </a:cxn>
                  <a:cxn ang="0">
                    <a:pos x="T4" y="T5"/>
                  </a:cxn>
                  <a:cxn ang="0">
                    <a:pos x="T6" y="T7"/>
                  </a:cxn>
                  <a:cxn ang="0">
                    <a:pos x="T8" y="T9"/>
                  </a:cxn>
                  <a:cxn ang="0">
                    <a:pos x="T10" y="T11"/>
                  </a:cxn>
                  <a:cxn ang="0">
                    <a:pos x="T12" y="T13"/>
                  </a:cxn>
                </a:cxnLst>
                <a:rect l="0" t="0" r="r" b="b"/>
                <a:pathLst>
                  <a:path w="133" h="227">
                    <a:moveTo>
                      <a:pt x="70" y="0"/>
                    </a:moveTo>
                    <a:cubicBezTo>
                      <a:pt x="70" y="0"/>
                      <a:pt x="70" y="1"/>
                      <a:pt x="70" y="1"/>
                    </a:cubicBezTo>
                    <a:cubicBezTo>
                      <a:pt x="110" y="55"/>
                      <a:pt x="63" y="131"/>
                      <a:pt x="29" y="174"/>
                    </a:cubicBezTo>
                    <a:cubicBezTo>
                      <a:pt x="13" y="194"/>
                      <a:pt x="0" y="206"/>
                      <a:pt x="0" y="206"/>
                    </a:cubicBezTo>
                    <a:cubicBezTo>
                      <a:pt x="6" y="214"/>
                      <a:pt x="11" y="221"/>
                      <a:pt x="16" y="227"/>
                    </a:cubicBezTo>
                    <a:cubicBezTo>
                      <a:pt x="16" y="227"/>
                      <a:pt x="28" y="216"/>
                      <a:pt x="42" y="199"/>
                    </a:cubicBezTo>
                    <a:cubicBezTo>
                      <a:pt x="78" y="154"/>
                      <a:pt x="133" y="66"/>
                      <a:pt x="70" y="0"/>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6" name="Freeform 48">
                <a:extLst>
                  <a:ext uri="{FF2B5EF4-FFF2-40B4-BE49-F238E27FC236}">
                    <a16:creationId xmlns:a16="http://schemas.microsoft.com/office/drawing/2014/main" id="{FD19B41D-2CD2-4851-A26A-CCBD77B1E00C}"/>
                  </a:ext>
                </a:extLst>
              </p:cNvPr>
              <p:cNvSpPr>
                <a:spLocks/>
              </p:cNvSpPr>
              <p:nvPr/>
            </p:nvSpPr>
            <p:spPr bwMode="auto">
              <a:xfrm>
                <a:off x="2703957" y="1655473"/>
                <a:ext cx="326525" cy="393724"/>
              </a:xfrm>
              <a:custGeom>
                <a:avLst/>
                <a:gdLst>
                  <a:gd name="T0" fmla="*/ 0 w 117"/>
                  <a:gd name="T1" fmla="*/ 122 h 141"/>
                  <a:gd name="T2" fmla="*/ 13 w 117"/>
                  <a:gd name="T3" fmla="*/ 141 h 141"/>
                  <a:gd name="T4" fmla="*/ 114 w 117"/>
                  <a:gd name="T5" fmla="*/ 67 h 141"/>
                  <a:gd name="T6" fmla="*/ 114 w 117"/>
                  <a:gd name="T7" fmla="*/ 67 h 141"/>
                  <a:gd name="T8" fmla="*/ 116 w 117"/>
                  <a:gd name="T9" fmla="*/ 70 h 141"/>
                  <a:gd name="T10" fmla="*/ 116 w 117"/>
                  <a:gd name="T11" fmla="*/ 70 h 141"/>
                  <a:gd name="T12" fmla="*/ 117 w 117"/>
                  <a:gd name="T13" fmla="*/ 70 h 141"/>
                  <a:gd name="T14" fmla="*/ 0 w 117"/>
                  <a:gd name="T15" fmla="*/ 122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41">
                    <a:moveTo>
                      <a:pt x="0" y="122"/>
                    </a:moveTo>
                    <a:cubicBezTo>
                      <a:pt x="4" y="129"/>
                      <a:pt x="8" y="135"/>
                      <a:pt x="13" y="141"/>
                    </a:cubicBezTo>
                    <a:cubicBezTo>
                      <a:pt x="63" y="32"/>
                      <a:pt x="103" y="57"/>
                      <a:pt x="114" y="67"/>
                    </a:cubicBezTo>
                    <a:cubicBezTo>
                      <a:pt x="114" y="67"/>
                      <a:pt x="114" y="67"/>
                      <a:pt x="114" y="67"/>
                    </a:cubicBezTo>
                    <a:cubicBezTo>
                      <a:pt x="115" y="68"/>
                      <a:pt x="116" y="69"/>
                      <a:pt x="116" y="70"/>
                    </a:cubicBezTo>
                    <a:cubicBezTo>
                      <a:pt x="116" y="70"/>
                      <a:pt x="116" y="70"/>
                      <a:pt x="116" y="70"/>
                    </a:cubicBezTo>
                    <a:cubicBezTo>
                      <a:pt x="117" y="70"/>
                      <a:pt x="117" y="70"/>
                      <a:pt x="117" y="70"/>
                    </a:cubicBezTo>
                    <a:cubicBezTo>
                      <a:pt x="68" y="0"/>
                      <a:pt x="0" y="122"/>
                      <a:pt x="0" y="122"/>
                    </a:cubicBezTo>
                    <a:close/>
                  </a:path>
                </a:pathLst>
              </a:custGeom>
              <a:solidFill>
                <a:srgbClr val="00B393">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7" name="Freeform 49">
                <a:extLst>
                  <a:ext uri="{FF2B5EF4-FFF2-40B4-BE49-F238E27FC236}">
                    <a16:creationId xmlns:a16="http://schemas.microsoft.com/office/drawing/2014/main" id="{B30DCD26-CD88-4B7A-9E44-1D7A10C5AD60}"/>
                  </a:ext>
                </a:extLst>
              </p:cNvPr>
              <p:cNvSpPr>
                <a:spLocks/>
              </p:cNvSpPr>
              <p:nvPr/>
            </p:nvSpPr>
            <p:spPr bwMode="auto">
              <a:xfrm>
                <a:off x="3689425" y="2985175"/>
                <a:ext cx="70727" cy="35364"/>
              </a:xfrm>
              <a:custGeom>
                <a:avLst/>
                <a:gdLst>
                  <a:gd name="T0" fmla="*/ 23 w 25"/>
                  <a:gd name="T1" fmla="*/ 13 h 13"/>
                  <a:gd name="T2" fmla="*/ 0 w 25"/>
                  <a:gd name="T3" fmla="*/ 8 h 13"/>
                  <a:gd name="T4" fmla="*/ 1 w 25"/>
                  <a:gd name="T5" fmla="*/ 0 h 13"/>
                  <a:gd name="T6" fmla="*/ 25 w 25"/>
                  <a:gd name="T7" fmla="*/ 5 h 13"/>
                  <a:gd name="T8" fmla="*/ 23 w 25"/>
                  <a:gd name="T9" fmla="*/ 13 h 13"/>
                </a:gdLst>
                <a:ahLst/>
                <a:cxnLst>
                  <a:cxn ang="0">
                    <a:pos x="T0" y="T1"/>
                  </a:cxn>
                  <a:cxn ang="0">
                    <a:pos x="T2" y="T3"/>
                  </a:cxn>
                  <a:cxn ang="0">
                    <a:pos x="T4" y="T5"/>
                  </a:cxn>
                  <a:cxn ang="0">
                    <a:pos x="T6" y="T7"/>
                  </a:cxn>
                  <a:cxn ang="0">
                    <a:pos x="T8" y="T9"/>
                  </a:cxn>
                </a:cxnLst>
                <a:rect l="0" t="0" r="r" b="b"/>
                <a:pathLst>
                  <a:path w="25" h="13">
                    <a:moveTo>
                      <a:pt x="23" y="13"/>
                    </a:moveTo>
                    <a:cubicBezTo>
                      <a:pt x="9" y="9"/>
                      <a:pt x="0" y="8"/>
                      <a:pt x="0" y="8"/>
                    </a:cubicBezTo>
                    <a:cubicBezTo>
                      <a:pt x="1" y="0"/>
                      <a:pt x="1" y="0"/>
                      <a:pt x="1" y="0"/>
                    </a:cubicBezTo>
                    <a:cubicBezTo>
                      <a:pt x="1" y="0"/>
                      <a:pt x="10" y="1"/>
                      <a:pt x="25" y="5"/>
                    </a:cubicBezTo>
                    <a:lnTo>
                      <a:pt x="23" y="13"/>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8" name="Freeform 50">
                <a:extLst>
                  <a:ext uri="{FF2B5EF4-FFF2-40B4-BE49-F238E27FC236}">
                    <a16:creationId xmlns:a16="http://schemas.microsoft.com/office/drawing/2014/main" id="{5AF081DA-06FC-44A5-94C6-A7EDA481BE56}"/>
                  </a:ext>
                </a:extLst>
              </p:cNvPr>
              <p:cNvSpPr>
                <a:spLocks noEditPoints="1"/>
              </p:cNvSpPr>
              <p:nvPr/>
            </p:nvSpPr>
            <p:spPr bwMode="auto">
              <a:xfrm>
                <a:off x="3866244" y="3048831"/>
                <a:ext cx="418471" cy="732043"/>
              </a:xfrm>
              <a:custGeom>
                <a:avLst/>
                <a:gdLst>
                  <a:gd name="T0" fmla="*/ 142 w 150"/>
                  <a:gd name="T1" fmla="*/ 262 h 262"/>
                  <a:gd name="T2" fmla="*/ 138 w 150"/>
                  <a:gd name="T3" fmla="*/ 218 h 262"/>
                  <a:gd name="T4" fmla="*/ 146 w 150"/>
                  <a:gd name="T5" fmla="*/ 217 h 262"/>
                  <a:gd name="T6" fmla="*/ 150 w 150"/>
                  <a:gd name="T7" fmla="*/ 262 h 262"/>
                  <a:gd name="T8" fmla="*/ 142 w 150"/>
                  <a:gd name="T9" fmla="*/ 262 h 262"/>
                  <a:gd name="T10" fmla="*/ 129 w 150"/>
                  <a:gd name="T11" fmla="*/ 176 h 262"/>
                  <a:gd name="T12" fmla="*/ 114 w 150"/>
                  <a:gd name="T13" fmla="*/ 134 h 262"/>
                  <a:gd name="T14" fmla="*/ 122 w 150"/>
                  <a:gd name="T15" fmla="*/ 131 h 262"/>
                  <a:gd name="T16" fmla="*/ 136 w 150"/>
                  <a:gd name="T17" fmla="*/ 173 h 262"/>
                  <a:gd name="T18" fmla="*/ 129 w 150"/>
                  <a:gd name="T19" fmla="*/ 176 h 262"/>
                  <a:gd name="T20" fmla="*/ 94 w 150"/>
                  <a:gd name="T21" fmla="*/ 95 h 262"/>
                  <a:gd name="T22" fmla="*/ 68 w 150"/>
                  <a:gd name="T23" fmla="*/ 60 h 262"/>
                  <a:gd name="T24" fmla="*/ 74 w 150"/>
                  <a:gd name="T25" fmla="*/ 55 h 262"/>
                  <a:gd name="T26" fmla="*/ 101 w 150"/>
                  <a:gd name="T27" fmla="*/ 91 h 262"/>
                  <a:gd name="T28" fmla="*/ 94 w 150"/>
                  <a:gd name="T29" fmla="*/ 95 h 262"/>
                  <a:gd name="T30" fmla="*/ 36 w 150"/>
                  <a:gd name="T31" fmla="*/ 30 h 262"/>
                  <a:gd name="T32" fmla="*/ 0 w 150"/>
                  <a:gd name="T33" fmla="*/ 7 h 262"/>
                  <a:gd name="T34" fmla="*/ 4 w 150"/>
                  <a:gd name="T35" fmla="*/ 0 h 262"/>
                  <a:gd name="T36" fmla="*/ 41 w 150"/>
                  <a:gd name="T37" fmla="*/ 24 h 262"/>
                  <a:gd name="T38" fmla="*/ 36 w 150"/>
                  <a:gd name="T39" fmla="*/ 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262">
                    <a:moveTo>
                      <a:pt x="142" y="262"/>
                    </a:moveTo>
                    <a:cubicBezTo>
                      <a:pt x="142" y="247"/>
                      <a:pt x="140" y="232"/>
                      <a:pt x="138" y="218"/>
                    </a:cubicBezTo>
                    <a:cubicBezTo>
                      <a:pt x="146" y="217"/>
                      <a:pt x="146" y="217"/>
                      <a:pt x="146" y="217"/>
                    </a:cubicBezTo>
                    <a:cubicBezTo>
                      <a:pt x="148" y="231"/>
                      <a:pt x="149" y="246"/>
                      <a:pt x="150" y="262"/>
                    </a:cubicBezTo>
                    <a:lnTo>
                      <a:pt x="142" y="262"/>
                    </a:lnTo>
                    <a:close/>
                    <a:moveTo>
                      <a:pt x="129" y="176"/>
                    </a:moveTo>
                    <a:cubicBezTo>
                      <a:pt x="125" y="161"/>
                      <a:pt x="120" y="147"/>
                      <a:pt x="114" y="134"/>
                    </a:cubicBezTo>
                    <a:cubicBezTo>
                      <a:pt x="122" y="131"/>
                      <a:pt x="122" y="131"/>
                      <a:pt x="122" y="131"/>
                    </a:cubicBezTo>
                    <a:cubicBezTo>
                      <a:pt x="127" y="144"/>
                      <a:pt x="132" y="159"/>
                      <a:pt x="136" y="173"/>
                    </a:cubicBezTo>
                    <a:lnTo>
                      <a:pt x="129" y="176"/>
                    </a:lnTo>
                    <a:close/>
                    <a:moveTo>
                      <a:pt x="94" y="95"/>
                    </a:moveTo>
                    <a:cubicBezTo>
                      <a:pt x="87" y="83"/>
                      <a:pt x="78" y="71"/>
                      <a:pt x="68" y="60"/>
                    </a:cubicBezTo>
                    <a:cubicBezTo>
                      <a:pt x="74" y="55"/>
                      <a:pt x="74" y="55"/>
                      <a:pt x="74" y="55"/>
                    </a:cubicBezTo>
                    <a:cubicBezTo>
                      <a:pt x="84" y="66"/>
                      <a:pt x="93" y="78"/>
                      <a:pt x="101" y="91"/>
                    </a:cubicBezTo>
                    <a:lnTo>
                      <a:pt x="94" y="95"/>
                    </a:lnTo>
                    <a:close/>
                    <a:moveTo>
                      <a:pt x="36" y="30"/>
                    </a:moveTo>
                    <a:cubicBezTo>
                      <a:pt x="25" y="22"/>
                      <a:pt x="13" y="14"/>
                      <a:pt x="0" y="7"/>
                    </a:cubicBezTo>
                    <a:cubicBezTo>
                      <a:pt x="4" y="0"/>
                      <a:pt x="4" y="0"/>
                      <a:pt x="4" y="0"/>
                    </a:cubicBezTo>
                    <a:cubicBezTo>
                      <a:pt x="17" y="7"/>
                      <a:pt x="30" y="15"/>
                      <a:pt x="41" y="24"/>
                    </a:cubicBezTo>
                    <a:lnTo>
                      <a:pt x="36" y="30"/>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9" name="Freeform 51">
                <a:extLst>
                  <a:ext uri="{FF2B5EF4-FFF2-40B4-BE49-F238E27FC236}">
                    <a16:creationId xmlns:a16="http://schemas.microsoft.com/office/drawing/2014/main" id="{8B3C24E4-85FD-4B1C-9CFB-70C1F112049A}"/>
                  </a:ext>
                </a:extLst>
              </p:cNvPr>
              <p:cNvSpPr>
                <a:spLocks/>
              </p:cNvSpPr>
              <p:nvPr/>
            </p:nvSpPr>
            <p:spPr bwMode="auto">
              <a:xfrm>
                <a:off x="4262317" y="3903471"/>
                <a:ext cx="24755" cy="69550"/>
              </a:xfrm>
              <a:custGeom>
                <a:avLst/>
                <a:gdLst>
                  <a:gd name="T0" fmla="*/ 8 w 9"/>
                  <a:gd name="T1" fmla="*/ 25 h 25"/>
                  <a:gd name="T2" fmla="*/ 0 w 9"/>
                  <a:gd name="T3" fmla="*/ 24 h 25"/>
                  <a:gd name="T4" fmla="*/ 1 w 9"/>
                  <a:gd name="T5" fmla="*/ 0 h 25"/>
                  <a:gd name="T6" fmla="*/ 9 w 9"/>
                  <a:gd name="T7" fmla="*/ 1 h 25"/>
                  <a:gd name="T8" fmla="*/ 8 w 9"/>
                  <a:gd name="T9" fmla="*/ 25 h 25"/>
                </a:gdLst>
                <a:ahLst/>
                <a:cxnLst>
                  <a:cxn ang="0">
                    <a:pos x="T0" y="T1"/>
                  </a:cxn>
                  <a:cxn ang="0">
                    <a:pos x="T2" y="T3"/>
                  </a:cxn>
                  <a:cxn ang="0">
                    <a:pos x="T4" y="T5"/>
                  </a:cxn>
                  <a:cxn ang="0">
                    <a:pos x="T6" y="T7"/>
                  </a:cxn>
                  <a:cxn ang="0">
                    <a:pos x="T8" y="T9"/>
                  </a:cxn>
                </a:cxnLst>
                <a:rect l="0" t="0" r="r" b="b"/>
                <a:pathLst>
                  <a:path w="9" h="25">
                    <a:moveTo>
                      <a:pt x="8" y="25"/>
                    </a:moveTo>
                    <a:cubicBezTo>
                      <a:pt x="0" y="24"/>
                      <a:pt x="0" y="24"/>
                      <a:pt x="0" y="24"/>
                    </a:cubicBezTo>
                    <a:cubicBezTo>
                      <a:pt x="1" y="16"/>
                      <a:pt x="1" y="8"/>
                      <a:pt x="1" y="0"/>
                    </a:cubicBezTo>
                    <a:cubicBezTo>
                      <a:pt x="9" y="1"/>
                      <a:pt x="9" y="1"/>
                      <a:pt x="9" y="1"/>
                    </a:cubicBezTo>
                    <a:cubicBezTo>
                      <a:pt x="9" y="9"/>
                      <a:pt x="9" y="17"/>
                      <a:pt x="8" y="25"/>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0" name="Freeform 52">
                <a:extLst>
                  <a:ext uri="{FF2B5EF4-FFF2-40B4-BE49-F238E27FC236}">
                    <a16:creationId xmlns:a16="http://schemas.microsoft.com/office/drawing/2014/main" id="{902B53EA-092B-4588-86DC-A819940B2333}"/>
                  </a:ext>
                </a:extLst>
              </p:cNvPr>
              <p:cNvSpPr>
                <a:spLocks/>
              </p:cNvSpPr>
              <p:nvPr/>
            </p:nvSpPr>
            <p:spPr bwMode="auto">
              <a:xfrm>
                <a:off x="3595122" y="3356501"/>
                <a:ext cx="50688" cy="69550"/>
              </a:xfrm>
              <a:custGeom>
                <a:avLst/>
                <a:gdLst>
                  <a:gd name="T0" fmla="*/ 11 w 18"/>
                  <a:gd name="T1" fmla="*/ 25 h 25"/>
                  <a:gd name="T2" fmla="*/ 0 w 18"/>
                  <a:gd name="T3" fmla="*/ 4 h 25"/>
                  <a:gd name="T4" fmla="*/ 6 w 18"/>
                  <a:gd name="T5" fmla="*/ 0 h 25"/>
                  <a:gd name="T6" fmla="*/ 18 w 18"/>
                  <a:gd name="T7" fmla="*/ 21 h 25"/>
                  <a:gd name="T8" fmla="*/ 11 w 18"/>
                  <a:gd name="T9" fmla="*/ 25 h 25"/>
                </a:gdLst>
                <a:ahLst/>
                <a:cxnLst>
                  <a:cxn ang="0">
                    <a:pos x="T0" y="T1"/>
                  </a:cxn>
                  <a:cxn ang="0">
                    <a:pos x="T2" y="T3"/>
                  </a:cxn>
                  <a:cxn ang="0">
                    <a:pos x="T4" y="T5"/>
                  </a:cxn>
                  <a:cxn ang="0">
                    <a:pos x="T6" y="T7"/>
                  </a:cxn>
                  <a:cxn ang="0">
                    <a:pos x="T8" y="T9"/>
                  </a:cxn>
                </a:cxnLst>
                <a:rect l="0" t="0" r="r" b="b"/>
                <a:pathLst>
                  <a:path w="18" h="25">
                    <a:moveTo>
                      <a:pt x="11" y="25"/>
                    </a:moveTo>
                    <a:cubicBezTo>
                      <a:pt x="4" y="12"/>
                      <a:pt x="0" y="4"/>
                      <a:pt x="0" y="4"/>
                    </a:cubicBezTo>
                    <a:cubicBezTo>
                      <a:pt x="6" y="0"/>
                      <a:pt x="6" y="0"/>
                      <a:pt x="6" y="0"/>
                    </a:cubicBezTo>
                    <a:cubicBezTo>
                      <a:pt x="6" y="0"/>
                      <a:pt x="11" y="8"/>
                      <a:pt x="18" y="21"/>
                    </a:cubicBezTo>
                    <a:lnTo>
                      <a:pt x="11" y="25"/>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1" name="Freeform 53">
                <a:extLst>
                  <a:ext uri="{FF2B5EF4-FFF2-40B4-BE49-F238E27FC236}">
                    <a16:creationId xmlns:a16="http://schemas.microsoft.com/office/drawing/2014/main" id="{F9EB05D2-B876-4F99-8A4A-B23B42E0A823}"/>
                  </a:ext>
                </a:extLst>
              </p:cNvPr>
              <p:cNvSpPr>
                <a:spLocks/>
              </p:cNvSpPr>
              <p:nvPr/>
            </p:nvSpPr>
            <p:spPr bwMode="auto">
              <a:xfrm>
                <a:off x="3684710" y="3574582"/>
                <a:ext cx="53046" cy="167392"/>
              </a:xfrm>
              <a:custGeom>
                <a:avLst/>
                <a:gdLst>
                  <a:gd name="T0" fmla="*/ 11 w 19"/>
                  <a:gd name="T1" fmla="*/ 60 h 60"/>
                  <a:gd name="T2" fmla="*/ 0 w 19"/>
                  <a:gd name="T3" fmla="*/ 2 h 60"/>
                  <a:gd name="T4" fmla="*/ 8 w 19"/>
                  <a:gd name="T5" fmla="*/ 0 h 60"/>
                  <a:gd name="T6" fmla="*/ 19 w 19"/>
                  <a:gd name="T7" fmla="*/ 59 h 60"/>
                  <a:gd name="T8" fmla="*/ 11 w 19"/>
                  <a:gd name="T9" fmla="*/ 60 h 60"/>
                </a:gdLst>
                <a:ahLst/>
                <a:cxnLst>
                  <a:cxn ang="0">
                    <a:pos x="T0" y="T1"/>
                  </a:cxn>
                  <a:cxn ang="0">
                    <a:pos x="T2" y="T3"/>
                  </a:cxn>
                  <a:cxn ang="0">
                    <a:pos x="T4" y="T5"/>
                  </a:cxn>
                  <a:cxn ang="0">
                    <a:pos x="T6" y="T7"/>
                  </a:cxn>
                  <a:cxn ang="0">
                    <a:pos x="T8" y="T9"/>
                  </a:cxn>
                </a:cxnLst>
                <a:rect l="0" t="0" r="r" b="b"/>
                <a:pathLst>
                  <a:path w="19" h="60">
                    <a:moveTo>
                      <a:pt x="11" y="60"/>
                    </a:moveTo>
                    <a:cubicBezTo>
                      <a:pt x="9" y="40"/>
                      <a:pt x="5" y="21"/>
                      <a:pt x="0" y="2"/>
                    </a:cubicBezTo>
                    <a:cubicBezTo>
                      <a:pt x="8" y="0"/>
                      <a:pt x="8" y="0"/>
                      <a:pt x="8" y="0"/>
                    </a:cubicBezTo>
                    <a:cubicBezTo>
                      <a:pt x="13" y="19"/>
                      <a:pt x="17" y="39"/>
                      <a:pt x="19" y="59"/>
                    </a:cubicBezTo>
                    <a:lnTo>
                      <a:pt x="11" y="60"/>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2" name="Freeform 54">
                <a:extLst>
                  <a:ext uri="{FF2B5EF4-FFF2-40B4-BE49-F238E27FC236}">
                    <a16:creationId xmlns:a16="http://schemas.microsoft.com/office/drawing/2014/main" id="{B103F367-78C0-4621-9216-9B39A8E1B1DB}"/>
                  </a:ext>
                </a:extLst>
              </p:cNvPr>
              <p:cNvSpPr>
                <a:spLocks/>
              </p:cNvSpPr>
              <p:nvPr/>
            </p:nvSpPr>
            <p:spPr bwMode="auto">
              <a:xfrm>
                <a:off x="3717716" y="3903471"/>
                <a:ext cx="24755" cy="69550"/>
              </a:xfrm>
              <a:custGeom>
                <a:avLst/>
                <a:gdLst>
                  <a:gd name="T0" fmla="*/ 7 w 9"/>
                  <a:gd name="T1" fmla="*/ 25 h 25"/>
                  <a:gd name="T2" fmla="*/ 0 w 9"/>
                  <a:gd name="T3" fmla="*/ 24 h 25"/>
                  <a:gd name="T4" fmla="*/ 1 w 9"/>
                  <a:gd name="T5" fmla="*/ 0 h 25"/>
                  <a:gd name="T6" fmla="*/ 9 w 9"/>
                  <a:gd name="T7" fmla="*/ 1 h 25"/>
                  <a:gd name="T8" fmla="*/ 7 w 9"/>
                  <a:gd name="T9" fmla="*/ 25 h 25"/>
                </a:gdLst>
                <a:ahLst/>
                <a:cxnLst>
                  <a:cxn ang="0">
                    <a:pos x="T0" y="T1"/>
                  </a:cxn>
                  <a:cxn ang="0">
                    <a:pos x="T2" y="T3"/>
                  </a:cxn>
                  <a:cxn ang="0">
                    <a:pos x="T4" y="T5"/>
                  </a:cxn>
                  <a:cxn ang="0">
                    <a:pos x="T6" y="T7"/>
                  </a:cxn>
                  <a:cxn ang="0">
                    <a:pos x="T8" y="T9"/>
                  </a:cxn>
                </a:cxnLst>
                <a:rect l="0" t="0" r="r" b="b"/>
                <a:pathLst>
                  <a:path w="9" h="25">
                    <a:moveTo>
                      <a:pt x="7" y="25"/>
                    </a:moveTo>
                    <a:cubicBezTo>
                      <a:pt x="0" y="24"/>
                      <a:pt x="0" y="24"/>
                      <a:pt x="0" y="24"/>
                    </a:cubicBezTo>
                    <a:cubicBezTo>
                      <a:pt x="0" y="16"/>
                      <a:pt x="1" y="8"/>
                      <a:pt x="1" y="0"/>
                    </a:cubicBezTo>
                    <a:cubicBezTo>
                      <a:pt x="9" y="1"/>
                      <a:pt x="9" y="1"/>
                      <a:pt x="9" y="1"/>
                    </a:cubicBezTo>
                    <a:cubicBezTo>
                      <a:pt x="9" y="9"/>
                      <a:pt x="8" y="17"/>
                      <a:pt x="7" y="25"/>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3" name="Freeform 55">
                <a:extLst>
                  <a:ext uri="{FF2B5EF4-FFF2-40B4-BE49-F238E27FC236}">
                    <a16:creationId xmlns:a16="http://schemas.microsoft.com/office/drawing/2014/main" id="{42DC26E9-6885-4215-A153-E9537C75EDFB}"/>
                  </a:ext>
                </a:extLst>
              </p:cNvPr>
              <p:cNvSpPr>
                <a:spLocks/>
              </p:cNvSpPr>
              <p:nvPr/>
            </p:nvSpPr>
            <p:spPr bwMode="auto">
              <a:xfrm>
                <a:off x="3667028" y="3099520"/>
                <a:ext cx="67191" cy="53047"/>
              </a:xfrm>
              <a:custGeom>
                <a:avLst/>
                <a:gdLst>
                  <a:gd name="T0" fmla="*/ 20 w 24"/>
                  <a:gd name="T1" fmla="*/ 19 h 19"/>
                  <a:gd name="T2" fmla="*/ 0 w 24"/>
                  <a:gd name="T3" fmla="*/ 7 h 19"/>
                  <a:gd name="T4" fmla="*/ 4 w 24"/>
                  <a:gd name="T5" fmla="*/ 0 h 19"/>
                  <a:gd name="T6" fmla="*/ 24 w 24"/>
                  <a:gd name="T7" fmla="*/ 13 h 19"/>
                  <a:gd name="T8" fmla="*/ 20 w 24"/>
                  <a:gd name="T9" fmla="*/ 19 h 19"/>
                </a:gdLst>
                <a:ahLst/>
                <a:cxnLst>
                  <a:cxn ang="0">
                    <a:pos x="T0" y="T1"/>
                  </a:cxn>
                  <a:cxn ang="0">
                    <a:pos x="T2" y="T3"/>
                  </a:cxn>
                  <a:cxn ang="0">
                    <a:pos x="T4" y="T5"/>
                  </a:cxn>
                  <a:cxn ang="0">
                    <a:pos x="T6" y="T7"/>
                  </a:cxn>
                  <a:cxn ang="0">
                    <a:pos x="T8" y="T9"/>
                  </a:cxn>
                </a:cxnLst>
                <a:rect l="0" t="0" r="r" b="b"/>
                <a:pathLst>
                  <a:path w="24" h="19">
                    <a:moveTo>
                      <a:pt x="20" y="19"/>
                    </a:moveTo>
                    <a:cubicBezTo>
                      <a:pt x="8" y="11"/>
                      <a:pt x="0" y="7"/>
                      <a:pt x="0" y="7"/>
                    </a:cubicBezTo>
                    <a:cubicBezTo>
                      <a:pt x="4" y="0"/>
                      <a:pt x="4" y="0"/>
                      <a:pt x="4" y="0"/>
                    </a:cubicBezTo>
                    <a:cubicBezTo>
                      <a:pt x="4" y="0"/>
                      <a:pt x="12" y="4"/>
                      <a:pt x="24" y="13"/>
                    </a:cubicBezTo>
                    <a:lnTo>
                      <a:pt x="20" y="19"/>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4" name="Freeform 56">
                <a:extLst>
                  <a:ext uri="{FF2B5EF4-FFF2-40B4-BE49-F238E27FC236}">
                    <a16:creationId xmlns:a16="http://schemas.microsoft.com/office/drawing/2014/main" id="{60A17FFB-C869-49D8-B585-24FBC98A4B57}"/>
                  </a:ext>
                </a:extLst>
              </p:cNvPr>
              <p:cNvSpPr>
                <a:spLocks noEditPoints="1"/>
              </p:cNvSpPr>
              <p:nvPr/>
            </p:nvSpPr>
            <p:spPr bwMode="auto">
              <a:xfrm>
                <a:off x="3813198" y="3207971"/>
                <a:ext cx="292340" cy="516320"/>
              </a:xfrm>
              <a:custGeom>
                <a:avLst/>
                <a:gdLst>
                  <a:gd name="T0" fmla="*/ 98 w 105"/>
                  <a:gd name="T1" fmla="*/ 185 h 185"/>
                  <a:gd name="T2" fmla="*/ 88 w 105"/>
                  <a:gd name="T3" fmla="*/ 145 h 185"/>
                  <a:gd name="T4" fmla="*/ 96 w 105"/>
                  <a:gd name="T5" fmla="*/ 142 h 185"/>
                  <a:gd name="T6" fmla="*/ 105 w 105"/>
                  <a:gd name="T7" fmla="*/ 184 h 185"/>
                  <a:gd name="T8" fmla="*/ 98 w 105"/>
                  <a:gd name="T9" fmla="*/ 185 h 185"/>
                  <a:gd name="T10" fmla="*/ 74 w 105"/>
                  <a:gd name="T11" fmla="*/ 106 h 185"/>
                  <a:gd name="T12" fmla="*/ 54 w 105"/>
                  <a:gd name="T13" fmla="*/ 69 h 185"/>
                  <a:gd name="T14" fmla="*/ 61 w 105"/>
                  <a:gd name="T15" fmla="*/ 65 h 185"/>
                  <a:gd name="T16" fmla="*/ 81 w 105"/>
                  <a:gd name="T17" fmla="*/ 103 h 185"/>
                  <a:gd name="T18" fmla="*/ 74 w 105"/>
                  <a:gd name="T19" fmla="*/ 106 h 185"/>
                  <a:gd name="T20" fmla="*/ 29 w 105"/>
                  <a:gd name="T21" fmla="*/ 36 h 185"/>
                  <a:gd name="T22" fmla="*/ 0 w 105"/>
                  <a:gd name="T23" fmla="*/ 6 h 185"/>
                  <a:gd name="T24" fmla="*/ 6 w 105"/>
                  <a:gd name="T25" fmla="*/ 0 h 185"/>
                  <a:gd name="T26" fmla="*/ 35 w 105"/>
                  <a:gd name="T27" fmla="*/ 31 h 185"/>
                  <a:gd name="T28" fmla="*/ 29 w 105"/>
                  <a:gd name="T29" fmla="*/ 3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85">
                    <a:moveTo>
                      <a:pt x="98" y="185"/>
                    </a:moveTo>
                    <a:cubicBezTo>
                      <a:pt x="95" y="171"/>
                      <a:pt x="92" y="158"/>
                      <a:pt x="88" y="145"/>
                    </a:cubicBezTo>
                    <a:cubicBezTo>
                      <a:pt x="96" y="142"/>
                      <a:pt x="96" y="142"/>
                      <a:pt x="96" y="142"/>
                    </a:cubicBezTo>
                    <a:cubicBezTo>
                      <a:pt x="100" y="156"/>
                      <a:pt x="103" y="170"/>
                      <a:pt x="105" y="184"/>
                    </a:cubicBezTo>
                    <a:lnTo>
                      <a:pt x="98" y="185"/>
                    </a:lnTo>
                    <a:close/>
                    <a:moveTo>
                      <a:pt x="74" y="106"/>
                    </a:moveTo>
                    <a:cubicBezTo>
                      <a:pt x="68" y="93"/>
                      <a:pt x="61" y="81"/>
                      <a:pt x="54" y="69"/>
                    </a:cubicBezTo>
                    <a:cubicBezTo>
                      <a:pt x="61" y="65"/>
                      <a:pt x="61" y="65"/>
                      <a:pt x="61" y="65"/>
                    </a:cubicBezTo>
                    <a:cubicBezTo>
                      <a:pt x="68" y="77"/>
                      <a:pt x="75" y="90"/>
                      <a:pt x="81" y="103"/>
                    </a:cubicBezTo>
                    <a:lnTo>
                      <a:pt x="74" y="106"/>
                    </a:lnTo>
                    <a:close/>
                    <a:moveTo>
                      <a:pt x="29" y="36"/>
                    </a:moveTo>
                    <a:cubicBezTo>
                      <a:pt x="20" y="26"/>
                      <a:pt x="11" y="15"/>
                      <a:pt x="0" y="6"/>
                    </a:cubicBezTo>
                    <a:cubicBezTo>
                      <a:pt x="6" y="0"/>
                      <a:pt x="6" y="0"/>
                      <a:pt x="6" y="0"/>
                    </a:cubicBezTo>
                    <a:cubicBezTo>
                      <a:pt x="16" y="10"/>
                      <a:pt x="26" y="20"/>
                      <a:pt x="35" y="31"/>
                    </a:cubicBezTo>
                    <a:lnTo>
                      <a:pt x="29" y="36"/>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5" name="Freeform 57">
                <a:extLst>
                  <a:ext uri="{FF2B5EF4-FFF2-40B4-BE49-F238E27FC236}">
                    <a16:creationId xmlns:a16="http://schemas.microsoft.com/office/drawing/2014/main" id="{0737FAB1-7ADB-4197-A569-B432EED86478}"/>
                  </a:ext>
                </a:extLst>
              </p:cNvPr>
              <p:cNvSpPr>
                <a:spLocks/>
              </p:cNvSpPr>
              <p:nvPr/>
            </p:nvSpPr>
            <p:spPr bwMode="auto">
              <a:xfrm>
                <a:off x="4094929" y="3839815"/>
                <a:ext cx="24755" cy="69550"/>
              </a:xfrm>
              <a:custGeom>
                <a:avLst/>
                <a:gdLst>
                  <a:gd name="T0" fmla="*/ 8 w 9"/>
                  <a:gd name="T1" fmla="*/ 25 h 25"/>
                  <a:gd name="T2" fmla="*/ 0 w 9"/>
                  <a:gd name="T3" fmla="*/ 24 h 25"/>
                  <a:gd name="T4" fmla="*/ 0 w 9"/>
                  <a:gd name="T5" fmla="*/ 1 h 25"/>
                  <a:gd name="T6" fmla="*/ 8 w 9"/>
                  <a:gd name="T7" fmla="*/ 0 h 25"/>
                  <a:gd name="T8" fmla="*/ 8 w 9"/>
                  <a:gd name="T9" fmla="*/ 25 h 25"/>
                </a:gdLst>
                <a:ahLst/>
                <a:cxnLst>
                  <a:cxn ang="0">
                    <a:pos x="T0" y="T1"/>
                  </a:cxn>
                  <a:cxn ang="0">
                    <a:pos x="T2" y="T3"/>
                  </a:cxn>
                  <a:cxn ang="0">
                    <a:pos x="T4" y="T5"/>
                  </a:cxn>
                  <a:cxn ang="0">
                    <a:pos x="T6" y="T7"/>
                  </a:cxn>
                  <a:cxn ang="0">
                    <a:pos x="T8" y="T9"/>
                  </a:cxn>
                </a:cxnLst>
                <a:rect l="0" t="0" r="r" b="b"/>
                <a:pathLst>
                  <a:path w="9" h="25">
                    <a:moveTo>
                      <a:pt x="8" y="25"/>
                    </a:moveTo>
                    <a:cubicBezTo>
                      <a:pt x="0" y="24"/>
                      <a:pt x="0" y="24"/>
                      <a:pt x="0" y="24"/>
                    </a:cubicBezTo>
                    <a:cubicBezTo>
                      <a:pt x="1" y="16"/>
                      <a:pt x="1" y="8"/>
                      <a:pt x="0" y="1"/>
                    </a:cubicBezTo>
                    <a:cubicBezTo>
                      <a:pt x="8" y="0"/>
                      <a:pt x="8" y="0"/>
                      <a:pt x="8" y="0"/>
                    </a:cubicBezTo>
                    <a:cubicBezTo>
                      <a:pt x="9" y="8"/>
                      <a:pt x="9" y="16"/>
                      <a:pt x="8" y="25"/>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6" name="Freeform 58">
                <a:extLst>
                  <a:ext uri="{FF2B5EF4-FFF2-40B4-BE49-F238E27FC236}">
                    <a16:creationId xmlns:a16="http://schemas.microsoft.com/office/drawing/2014/main" id="{76BBDB1E-6A1A-4A95-9FE8-77BFF45D35D4}"/>
                  </a:ext>
                </a:extLst>
              </p:cNvPr>
              <p:cNvSpPr>
                <a:spLocks/>
              </p:cNvSpPr>
              <p:nvPr/>
            </p:nvSpPr>
            <p:spPr bwMode="auto">
              <a:xfrm>
                <a:off x="3656419" y="3242156"/>
                <a:ext cx="67191" cy="55404"/>
              </a:xfrm>
              <a:custGeom>
                <a:avLst/>
                <a:gdLst>
                  <a:gd name="T0" fmla="*/ 19 w 24"/>
                  <a:gd name="T1" fmla="*/ 20 h 20"/>
                  <a:gd name="T2" fmla="*/ 0 w 24"/>
                  <a:gd name="T3" fmla="*/ 7 h 20"/>
                  <a:gd name="T4" fmla="*/ 3 w 24"/>
                  <a:gd name="T5" fmla="*/ 0 h 20"/>
                  <a:gd name="T6" fmla="*/ 24 w 24"/>
                  <a:gd name="T7" fmla="*/ 14 h 20"/>
                  <a:gd name="T8" fmla="*/ 19 w 24"/>
                  <a:gd name="T9" fmla="*/ 20 h 20"/>
                </a:gdLst>
                <a:ahLst/>
                <a:cxnLst>
                  <a:cxn ang="0">
                    <a:pos x="T0" y="T1"/>
                  </a:cxn>
                  <a:cxn ang="0">
                    <a:pos x="T2" y="T3"/>
                  </a:cxn>
                  <a:cxn ang="0">
                    <a:pos x="T4" y="T5"/>
                  </a:cxn>
                  <a:cxn ang="0">
                    <a:pos x="T6" y="T7"/>
                  </a:cxn>
                  <a:cxn ang="0">
                    <a:pos x="T8" y="T9"/>
                  </a:cxn>
                </a:cxnLst>
                <a:rect l="0" t="0" r="r" b="b"/>
                <a:pathLst>
                  <a:path w="24" h="20">
                    <a:moveTo>
                      <a:pt x="19" y="20"/>
                    </a:moveTo>
                    <a:cubicBezTo>
                      <a:pt x="8" y="11"/>
                      <a:pt x="0" y="7"/>
                      <a:pt x="0" y="7"/>
                    </a:cubicBezTo>
                    <a:cubicBezTo>
                      <a:pt x="3" y="0"/>
                      <a:pt x="3" y="0"/>
                      <a:pt x="3" y="0"/>
                    </a:cubicBezTo>
                    <a:cubicBezTo>
                      <a:pt x="4" y="0"/>
                      <a:pt x="12" y="4"/>
                      <a:pt x="24" y="14"/>
                    </a:cubicBezTo>
                    <a:lnTo>
                      <a:pt x="19" y="20"/>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7" name="Freeform 59">
                <a:extLst>
                  <a:ext uri="{FF2B5EF4-FFF2-40B4-BE49-F238E27FC236}">
                    <a16:creationId xmlns:a16="http://schemas.microsoft.com/office/drawing/2014/main" id="{B7C050AD-86CD-419F-A704-180512336B18}"/>
                  </a:ext>
                </a:extLst>
              </p:cNvPr>
              <p:cNvSpPr>
                <a:spLocks noEditPoints="1"/>
              </p:cNvSpPr>
              <p:nvPr/>
            </p:nvSpPr>
            <p:spPr bwMode="auto">
              <a:xfrm>
                <a:off x="3784907" y="3367111"/>
                <a:ext cx="142634" cy="330068"/>
              </a:xfrm>
              <a:custGeom>
                <a:avLst/>
                <a:gdLst>
                  <a:gd name="T0" fmla="*/ 43 w 51"/>
                  <a:gd name="T1" fmla="*/ 118 h 118"/>
                  <a:gd name="T2" fmla="*/ 35 w 51"/>
                  <a:gd name="T3" fmla="*/ 78 h 118"/>
                  <a:gd name="T4" fmla="*/ 43 w 51"/>
                  <a:gd name="T5" fmla="*/ 76 h 118"/>
                  <a:gd name="T6" fmla="*/ 51 w 51"/>
                  <a:gd name="T7" fmla="*/ 117 h 118"/>
                  <a:gd name="T8" fmla="*/ 43 w 51"/>
                  <a:gd name="T9" fmla="*/ 118 h 118"/>
                  <a:gd name="T10" fmla="*/ 21 w 51"/>
                  <a:gd name="T11" fmla="*/ 40 h 118"/>
                  <a:gd name="T12" fmla="*/ 0 w 51"/>
                  <a:gd name="T13" fmla="*/ 5 h 118"/>
                  <a:gd name="T14" fmla="*/ 7 w 51"/>
                  <a:gd name="T15" fmla="*/ 0 h 118"/>
                  <a:gd name="T16" fmla="*/ 29 w 51"/>
                  <a:gd name="T17" fmla="*/ 36 h 118"/>
                  <a:gd name="T18" fmla="*/ 21 w 51"/>
                  <a:gd name="T19" fmla="*/ 4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118">
                    <a:moveTo>
                      <a:pt x="43" y="118"/>
                    </a:moveTo>
                    <a:cubicBezTo>
                      <a:pt x="41" y="104"/>
                      <a:pt x="39" y="91"/>
                      <a:pt x="35" y="78"/>
                    </a:cubicBezTo>
                    <a:cubicBezTo>
                      <a:pt x="43" y="76"/>
                      <a:pt x="43" y="76"/>
                      <a:pt x="43" y="76"/>
                    </a:cubicBezTo>
                    <a:cubicBezTo>
                      <a:pt x="46" y="89"/>
                      <a:pt x="49" y="103"/>
                      <a:pt x="51" y="117"/>
                    </a:cubicBezTo>
                    <a:lnTo>
                      <a:pt x="43" y="118"/>
                    </a:lnTo>
                    <a:close/>
                    <a:moveTo>
                      <a:pt x="21" y="40"/>
                    </a:moveTo>
                    <a:cubicBezTo>
                      <a:pt x="15" y="27"/>
                      <a:pt x="8" y="16"/>
                      <a:pt x="0" y="5"/>
                    </a:cubicBezTo>
                    <a:cubicBezTo>
                      <a:pt x="7" y="0"/>
                      <a:pt x="7" y="0"/>
                      <a:pt x="7" y="0"/>
                    </a:cubicBezTo>
                    <a:cubicBezTo>
                      <a:pt x="15" y="11"/>
                      <a:pt x="22" y="23"/>
                      <a:pt x="29" y="36"/>
                    </a:cubicBezTo>
                    <a:lnTo>
                      <a:pt x="21" y="40"/>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8" name="Freeform 60">
                <a:extLst>
                  <a:ext uri="{FF2B5EF4-FFF2-40B4-BE49-F238E27FC236}">
                    <a16:creationId xmlns:a16="http://schemas.microsoft.com/office/drawing/2014/main" id="{74B95C5C-A3A3-4139-82CC-EAE913525430}"/>
                  </a:ext>
                </a:extLst>
              </p:cNvPr>
              <p:cNvSpPr>
                <a:spLocks/>
              </p:cNvSpPr>
              <p:nvPr/>
            </p:nvSpPr>
            <p:spPr bwMode="auto">
              <a:xfrm>
                <a:off x="3905144" y="3811524"/>
                <a:ext cx="24755" cy="69550"/>
              </a:xfrm>
              <a:custGeom>
                <a:avLst/>
                <a:gdLst>
                  <a:gd name="T0" fmla="*/ 8 w 9"/>
                  <a:gd name="T1" fmla="*/ 25 h 25"/>
                  <a:gd name="T2" fmla="*/ 0 w 9"/>
                  <a:gd name="T3" fmla="*/ 24 h 25"/>
                  <a:gd name="T4" fmla="*/ 1 w 9"/>
                  <a:gd name="T5" fmla="*/ 0 h 25"/>
                  <a:gd name="T6" fmla="*/ 9 w 9"/>
                  <a:gd name="T7" fmla="*/ 1 h 25"/>
                  <a:gd name="T8" fmla="*/ 8 w 9"/>
                  <a:gd name="T9" fmla="*/ 25 h 25"/>
                </a:gdLst>
                <a:ahLst/>
                <a:cxnLst>
                  <a:cxn ang="0">
                    <a:pos x="T0" y="T1"/>
                  </a:cxn>
                  <a:cxn ang="0">
                    <a:pos x="T2" y="T3"/>
                  </a:cxn>
                  <a:cxn ang="0">
                    <a:pos x="T4" y="T5"/>
                  </a:cxn>
                  <a:cxn ang="0">
                    <a:pos x="T6" y="T7"/>
                  </a:cxn>
                  <a:cxn ang="0">
                    <a:pos x="T8" y="T9"/>
                  </a:cxn>
                </a:cxnLst>
                <a:rect l="0" t="0" r="r" b="b"/>
                <a:pathLst>
                  <a:path w="9" h="25">
                    <a:moveTo>
                      <a:pt x="8" y="25"/>
                    </a:moveTo>
                    <a:cubicBezTo>
                      <a:pt x="0" y="24"/>
                      <a:pt x="0" y="24"/>
                      <a:pt x="0" y="24"/>
                    </a:cubicBezTo>
                    <a:cubicBezTo>
                      <a:pt x="1" y="16"/>
                      <a:pt x="1" y="8"/>
                      <a:pt x="1" y="0"/>
                    </a:cubicBezTo>
                    <a:cubicBezTo>
                      <a:pt x="9" y="1"/>
                      <a:pt x="9" y="1"/>
                      <a:pt x="9" y="1"/>
                    </a:cubicBezTo>
                    <a:cubicBezTo>
                      <a:pt x="9" y="8"/>
                      <a:pt x="9" y="17"/>
                      <a:pt x="8" y="25"/>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sp>
        <p:nvSpPr>
          <p:cNvPr id="176" name="Content Placeholder 2">
            <a:extLst>
              <a:ext uri="{FF2B5EF4-FFF2-40B4-BE49-F238E27FC236}">
                <a16:creationId xmlns:a16="http://schemas.microsoft.com/office/drawing/2014/main" id="{72E6C6D6-26C7-4CBD-8A5D-1D5352C02C22}"/>
              </a:ext>
            </a:extLst>
          </p:cNvPr>
          <p:cNvSpPr txBox="1">
            <a:spLocks/>
          </p:cNvSpPr>
          <p:nvPr/>
        </p:nvSpPr>
        <p:spPr bwMode="auto">
          <a:xfrm>
            <a:off x="4796570" y="5666286"/>
            <a:ext cx="2598859" cy="101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lnSpc>
                <a:spcPct val="120000"/>
              </a:lnSpc>
              <a:spcBef>
                <a:spcPct val="20000"/>
              </a:spcBef>
              <a:buFont typeface="Arial" charset="0"/>
              <a:buNone/>
              <a:defRPr/>
            </a:pPr>
            <a:r>
              <a:rPr lang="zh-CN" altLang="en-US" sz="1400" dirty="0">
                <a:solidFill>
                  <a:prstClr val="white"/>
                </a:solidFill>
                <a:latin typeface="微软雅黑" panose="020B0503020204020204" pitchFamily="34" charset="-122"/>
                <a:ea typeface="微软雅黑" panose="020B0503020204020204" pitchFamily="34" charset="-122"/>
                <a:cs typeface="Lato Light"/>
              </a:rPr>
              <a:t>从公交、地铁的高频刚需场景切入，绑定用户激活用户钱包，逐步拓展到其他的支付场景，构建普适性的便捷支付平台</a:t>
            </a:r>
            <a:endParaRPr lang="en-US" sz="1400" dirty="0">
              <a:solidFill>
                <a:prstClr val="white"/>
              </a:solidFill>
              <a:latin typeface="微软雅黑" panose="020B0503020204020204" pitchFamily="34" charset="-122"/>
              <a:ea typeface="微软雅黑" panose="020B0503020204020204" pitchFamily="34" charset="-122"/>
              <a:cs typeface="Lato Light"/>
            </a:endParaRPr>
          </a:p>
        </p:txBody>
      </p:sp>
      <p:cxnSp>
        <p:nvCxnSpPr>
          <p:cNvPr id="184" name="Straight Connector 106">
            <a:extLst>
              <a:ext uri="{FF2B5EF4-FFF2-40B4-BE49-F238E27FC236}">
                <a16:creationId xmlns:a16="http://schemas.microsoft.com/office/drawing/2014/main" id="{19119C93-2C53-4752-9E4C-D792F894BA39}"/>
              </a:ext>
            </a:extLst>
          </p:cNvPr>
          <p:cNvCxnSpPr>
            <a:cxnSpLocks/>
          </p:cNvCxnSpPr>
          <p:nvPr/>
        </p:nvCxnSpPr>
        <p:spPr>
          <a:xfrm flipV="1">
            <a:off x="6073738" y="4330337"/>
            <a:ext cx="0" cy="454578"/>
          </a:xfrm>
          <a:prstGeom prst="line">
            <a:avLst/>
          </a:prstGeom>
          <a:noFill/>
          <a:ln w="12700" cap="flat" cmpd="sng" algn="ctr">
            <a:solidFill>
              <a:sysClr val="window" lastClr="FFFFFF"/>
            </a:solidFill>
            <a:prstDash val="dash"/>
            <a:miter lim="800000"/>
            <a:headEnd type="oval" w="med" len="med"/>
            <a:tailEnd type="triangle" w="med" len="med"/>
          </a:ln>
          <a:effectLst/>
        </p:spPr>
      </p:cxnSp>
      <p:sp>
        <p:nvSpPr>
          <p:cNvPr id="191" name="Rectangle 110">
            <a:extLst>
              <a:ext uri="{FF2B5EF4-FFF2-40B4-BE49-F238E27FC236}">
                <a16:creationId xmlns:a16="http://schemas.microsoft.com/office/drawing/2014/main" id="{AC7A324C-3A89-4D13-B51B-FE2232C7B906}"/>
              </a:ext>
            </a:extLst>
          </p:cNvPr>
          <p:cNvSpPr/>
          <p:nvPr/>
        </p:nvSpPr>
        <p:spPr>
          <a:xfrm>
            <a:off x="4028189" y="5382225"/>
            <a:ext cx="4083169" cy="338554"/>
          </a:xfrm>
          <a:prstGeom prst="rect">
            <a:avLst/>
          </a:prstGeom>
        </p:spPr>
        <p:txBody>
          <a:bodyPr wrap="none">
            <a:noAutofit/>
          </a:bodyPr>
          <a:lstStyle/>
          <a:p>
            <a:pPr algn="ctr">
              <a:spcBef>
                <a:spcPct val="20000"/>
              </a:spcBef>
              <a:buFont typeface="Arial" charset="0"/>
              <a:buNone/>
              <a:defRPr/>
            </a:pPr>
            <a:r>
              <a:rPr lang="zh-CN" altLang="en-US" sz="1600" b="1" dirty="0">
                <a:solidFill>
                  <a:prstClr val="white"/>
                </a:solidFill>
                <a:latin typeface="微软雅黑" panose="020B0503020204020204" pitchFamily="34" charset="-122"/>
                <a:ea typeface="微软雅黑" panose="020B0503020204020204" pitchFamily="34" charset="-122"/>
                <a:cs typeface="Lato Regular"/>
              </a:rPr>
              <a:t>支付体系为根基，构建面向市民的便捷支付平台</a:t>
            </a:r>
            <a:endParaRPr lang="en-US" sz="1600" b="1" dirty="0">
              <a:solidFill>
                <a:prstClr val="white"/>
              </a:solidFill>
              <a:latin typeface="微软雅黑" panose="020B0503020204020204" pitchFamily="34" charset="-122"/>
              <a:ea typeface="微软雅黑" panose="020B0503020204020204" pitchFamily="34" charset="-122"/>
              <a:cs typeface="Lato Regular"/>
            </a:endParaRPr>
          </a:p>
        </p:txBody>
      </p:sp>
      <p:sp>
        <p:nvSpPr>
          <p:cNvPr id="192" name="文本框 191">
            <a:extLst>
              <a:ext uri="{FF2B5EF4-FFF2-40B4-BE49-F238E27FC236}">
                <a16:creationId xmlns:a16="http://schemas.microsoft.com/office/drawing/2014/main" id="{0B144AA6-C2F4-4BD5-96E3-ADBD4A5EB862}"/>
              </a:ext>
            </a:extLst>
          </p:cNvPr>
          <p:cNvSpPr txBox="1"/>
          <p:nvPr/>
        </p:nvSpPr>
        <p:spPr>
          <a:xfrm>
            <a:off x="2746230" y="1199305"/>
            <a:ext cx="841741"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支付场景</a:t>
            </a:r>
          </a:p>
        </p:txBody>
      </p:sp>
      <p:sp>
        <p:nvSpPr>
          <p:cNvPr id="193" name="Freeform 290">
            <a:extLst>
              <a:ext uri="{FF2B5EF4-FFF2-40B4-BE49-F238E27FC236}">
                <a16:creationId xmlns:a16="http://schemas.microsoft.com/office/drawing/2014/main" id="{48DE113B-4E30-4346-9734-ABC94A8A7122}"/>
              </a:ext>
            </a:extLst>
          </p:cNvPr>
          <p:cNvSpPr>
            <a:spLocks noChangeAspect="1" noChangeArrowheads="1"/>
          </p:cNvSpPr>
          <p:nvPr/>
        </p:nvSpPr>
        <p:spPr bwMode="auto">
          <a:xfrm>
            <a:off x="5830565" y="4947964"/>
            <a:ext cx="511045" cy="395823"/>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chemeClr val="bg1"/>
          </a:solidFill>
          <a:ln>
            <a:noFill/>
          </a:ln>
          <a:effectLst/>
          <a:extLst/>
        </p:spPr>
        <p:txBody>
          <a:bodyPr wrap="none" lIns="182843" tIns="91422" rIns="182843" bIns="91422"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Lato Light"/>
              <a:ea typeface="SimSun" charset="0"/>
              <a:cs typeface="+mn-cs"/>
            </a:endParaRPr>
          </a:p>
        </p:txBody>
      </p:sp>
      <p:sp>
        <p:nvSpPr>
          <p:cNvPr id="14" name="文本框 13">
            <a:extLst>
              <a:ext uri="{FF2B5EF4-FFF2-40B4-BE49-F238E27FC236}">
                <a16:creationId xmlns:a16="http://schemas.microsoft.com/office/drawing/2014/main" id="{AE26FAC0-1F2B-4D0B-8611-EC2F8329EA84}"/>
              </a:ext>
            </a:extLst>
          </p:cNvPr>
          <p:cNvSpPr txBox="1"/>
          <p:nvPr/>
        </p:nvSpPr>
        <p:spPr>
          <a:xfrm>
            <a:off x="9919382" y="1076718"/>
            <a:ext cx="622488" cy="400110"/>
          </a:xfrm>
          <a:prstGeom prst="rect">
            <a:avLst/>
          </a:prstGeom>
          <a:noFill/>
        </p:spPr>
        <p:txBody>
          <a:bodyPr wrap="square" rtlCol="0">
            <a:spAutoFit/>
          </a:bodyPr>
          <a:lstStyle/>
          <a:p>
            <a:pPr algn="ctr"/>
            <a:r>
              <a:rPr lang="zh-CN" altLang="en-US" sz="1000" dirty="0">
                <a:solidFill>
                  <a:schemeClr val="bg1"/>
                </a:solidFill>
                <a:latin typeface="微软雅黑" panose="020B0503020204020204" pitchFamily="34" charset="-122"/>
                <a:ea typeface="微软雅黑" panose="020B0503020204020204" pitchFamily="34" charset="-122"/>
              </a:rPr>
              <a:t>平安技术支持</a:t>
            </a:r>
          </a:p>
        </p:txBody>
      </p:sp>
      <p:sp>
        <p:nvSpPr>
          <p:cNvPr id="2" name="内容占位符 1">
            <a:extLst>
              <a:ext uri="{FF2B5EF4-FFF2-40B4-BE49-F238E27FC236}">
                <a16:creationId xmlns:a16="http://schemas.microsoft.com/office/drawing/2014/main" id="{98AD495B-68D9-4A11-A65E-9EF484BCB8B8}"/>
              </a:ext>
            </a:extLst>
          </p:cNvPr>
          <p:cNvSpPr>
            <a:spLocks noGrp="1"/>
          </p:cNvSpPr>
          <p:nvPr>
            <p:ph sz="quarter" idx="10"/>
          </p:nvPr>
        </p:nvSpPr>
        <p:spPr/>
        <p:txBody>
          <a:bodyPr/>
          <a:lstStyle/>
          <a:p>
            <a:r>
              <a:rPr lang="zh-CN" altLang="en-US" dirty="0"/>
              <a:t>打造面向深圳市民用户的便捷支付平台</a:t>
            </a:r>
          </a:p>
        </p:txBody>
      </p:sp>
      <p:sp>
        <p:nvSpPr>
          <p:cNvPr id="5" name="内容占位符 4">
            <a:extLst>
              <a:ext uri="{FF2B5EF4-FFF2-40B4-BE49-F238E27FC236}">
                <a16:creationId xmlns:a16="http://schemas.microsoft.com/office/drawing/2014/main" id="{A52E66D7-284C-4564-828B-452BF3E40452}"/>
              </a:ext>
            </a:extLst>
          </p:cNvPr>
          <p:cNvSpPr>
            <a:spLocks noGrp="1"/>
          </p:cNvSpPr>
          <p:nvPr>
            <p:ph sz="quarter" idx="11"/>
          </p:nvPr>
        </p:nvSpPr>
        <p:spPr/>
        <p:txBody>
          <a:bodyPr/>
          <a:lstStyle/>
          <a:p>
            <a:r>
              <a:rPr lang="zh-CN" altLang="en-US" dirty="0"/>
              <a:t>构建自己的闭环商业生态</a:t>
            </a:r>
          </a:p>
        </p:txBody>
      </p:sp>
    </p:spTree>
    <p:extLst>
      <p:ext uri="{BB962C8B-B14F-4D97-AF65-F5344CB8AC3E}">
        <p14:creationId xmlns:p14="http://schemas.microsoft.com/office/powerpoint/2010/main" val="1222354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923A1DB-F170-44F7-8B1D-4A8ED4A9958A}"/>
              </a:ext>
            </a:extLst>
          </p:cNvPr>
          <p:cNvSpPr>
            <a:spLocks noGrp="1"/>
          </p:cNvSpPr>
          <p:nvPr>
            <p:ph sz="quarter" idx="10"/>
          </p:nvPr>
        </p:nvSpPr>
        <p:spPr/>
        <p:txBody>
          <a:bodyPr/>
          <a:lstStyle/>
          <a:p>
            <a:r>
              <a:rPr lang="zh-CN" altLang="en-US" dirty="0"/>
              <a:t>平安所涉及的场景均可以共同运营</a:t>
            </a:r>
          </a:p>
        </p:txBody>
      </p:sp>
      <p:sp>
        <p:nvSpPr>
          <p:cNvPr id="3" name="内容占位符 2">
            <a:extLst>
              <a:ext uri="{FF2B5EF4-FFF2-40B4-BE49-F238E27FC236}">
                <a16:creationId xmlns:a16="http://schemas.microsoft.com/office/drawing/2014/main" id="{56342981-46F7-434D-AB95-553B9F124CDA}"/>
              </a:ext>
            </a:extLst>
          </p:cNvPr>
          <p:cNvSpPr>
            <a:spLocks noGrp="1"/>
          </p:cNvSpPr>
          <p:nvPr>
            <p:ph sz="quarter" idx="11"/>
          </p:nvPr>
        </p:nvSpPr>
        <p:spPr/>
        <p:txBody>
          <a:bodyPr/>
          <a:lstStyle/>
          <a:p>
            <a:r>
              <a:rPr lang="zh-CN" altLang="en-US" dirty="0"/>
              <a:t>不断发展便捷支付的能力</a:t>
            </a:r>
          </a:p>
        </p:txBody>
      </p:sp>
      <p:pic>
        <p:nvPicPr>
          <p:cNvPr id="33" name="图片 32">
            <a:extLst>
              <a:ext uri="{FF2B5EF4-FFF2-40B4-BE49-F238E27FC236}">
                <a16:creationId xmlns:a16="http://schemas.microsoft.com/office/drawing/2014/main" id="{37463582-B0D7-451B-8748-DAEDAF08C7D3}"/>
              </a:ext>
            </a:extLst>
          </p:cNvPr>
          <p:cNvPicPr>
            <a:picLocks noChangeAspect="1"/>
          </p:cNvPicPr>
          <p:nvPr/>
        </p:nvPicPr>
        <p:blipFill>
          <a:blip r:embed="rId2"/>
          <a:stretch>
            <a:fillRect/>
          </a:stretch>
        </p:blipFill>
        <p:spPr>
          <a:xfrm>
            <a:off x="7036607" y="1238574"/>
            <a:ext cx="5155393" cy="4247189"/>
          </a:xfrm>
          <a:prstGeom prst="rect">
            <a:avLst/>
          </a:prstGeom>
        </p:spPr>
      </p:pic>
      <p:grpSp>
        <p:nvGrpSpPr>
          <p:cNvPr id="68" name="组合 67">
            <a:extLst>
              <a:ext uri="{FF2B5EF4-FFF2-40B4-BE49-F238E27FC236}">
                <a16:creationId xmlns:a16="http://schemas.microsoft.com/office/drawing/2014/main" id="{0DEE687F-3815-48EB-8084-E4A7D4653C96}"/>
              </a:ext>
            </a:extLst>
          </p:cNvPr>
          <p:cNvGrpSpPr/>
          <p:nvPr/>
        </p:nvGrpSpPr>
        <p:grpSpPr>
          <a:xfrm>
            <a:off x="1828506" y="1708403"/>
            <a:ext cx="2906730" cy="4348503"/>
            <a:chOff x="1445329" y="1904249"/>
            <a:chExt cx="2906730" cy="4348503"/>
          </a:xfrm>
        </p:grpSpPr>
        <p:grpSp>
          <p:nvGrpSpPr>
            <p:cNvPr id="35" name="Group 344">
              <a:extLst>
                <a:ext uri="{FF2B5EF4-FFF2-40B4-BE49-F238E27FC236}">
                  <a16:creationId xmlns:a16="http://schemas.microsoft.com/office/drawing/2014/main" id="{811E08FE-6838-4534-9F7E-30C1F09C55C8}"/>
                </a:ext>
              </a:extLst>
            </p:cNvPr>
            <p:cNvGrpSpPr/>
            <p:nvPr/>
          </p:nvGrpSpPr>
          <p:grpSpPr>
            <a:xfrm>
              <a:off x="1445331" y="1904249"/>
              <a:ext cx="2906727" cy="406939"/>
              <a:chOff x="4643438" y="2786064"/>
              <a:chExt cx="2198422" cy="307777"/>
            </a:xfrm>
          </p:grpSpPr>
          <p:sp>
            <p:nvSpPr>
              <p:cNvPr id="47" name="Rectangle 28">
                <a:extLst>
                  <a:ext uri="{FF2B5EF4-FFF2-40B4-BE49-F238E27FC236}">
                    <a16:creationId xmlns:a16="http://schemas.microsoft.com/office/drawing/2014/main" id="{6CC1A815-C936-4A0D-B031-F6D590E4892C}"/>
                  </a:ext>
                </a:extLst>
              </p:cNvPr>
              <p:cNvSpPr/>
              <p:nvPr/>
            </p:nvSpPr>
            <p:spPr>
              <a:xfrm>
                <a:off x="5072066" y="2786064"/>
                <a:ext cx="1769794"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rPr>
                  <a:t>公共缴费服务领域</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48" name="Group 332">
                <a:extLst>
                  <a:ext uri="{FF2B5EF4-FFF2-40B4-BE49-F238E27FC236}">
                    <a16:creationId xmlns:a16="http://schemas.microsoft.com/office/drawing/2014/main" id="{4F6D91B0-B9F7-4B7E-8BC3-0EC2EC5C89CD}"/>
                  </a:ext>
                </a:extLst>
              </p:cNvPr>
              <p:cNvGrpSpPr/>
              <p:nvPr/>
            </p:nvGrpSpPr>
            <p:grpSpPr>
              <a:xfrm>
                <a:off x="4643438" y="2786064"/>
                <a:ext cx="288476" cy="288476"/>
                <a:chOff x="4643438" y="2786064"/>
                <a:chExt cx="288476" cy="288476"/>
              </a:xfrm>
            </p:grpSpPr>
            <p:sp>
              <p:nvSpPr>
                <p:cNvPr id="49" name="Oval 30">
                  <a:extLst>
                    <a:ext uri="{FF2B5EF4-FFF2-40B4-BE49-F238E27FC236}">
                      <a16:creationId xmlns:a16="http://schemas.microsoft.com/office/drawing/2014/main" id="{81F44229-9D66-4AE6-8EAE-84E13F28E51F}"/>
                    </a:ext>
                  </a:extLst>
                </p:cNvPr>
                <p:cNvSpPr/>
                <p:nvPr/>
              </p:nvSpPr>
              <p:spPr>
                <a:xfrm>
                  <a:off x="4643438" y="2786064"/>
                  <a:ext cx="288476" cy="2884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50" name="Freeform 26">
                  <a:extLst>
                    <a:ext uri="{FF2B5EF4-FFF2-40B4-BE49-F238E27FC236}">
                      <a16:creationId xmlns:a16="http://schemas.microsoft.com/office/drawing/2014/main" id="{4DC9CE44-D5F7-4FED-8C77-B69353413302}"/>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36" name="Group 347">
              <a:extLst>
                <a:ext uri="{FF2B5EF4-FFF2-40B4-BE49-F238E27FC236}">
                  <a16:creationId xmlns:a16="http://schemas.microsoft.com/office/drawing/2014/main" id="{1AE96DCA-48AA-4212-BE5E-98667FEB525A}"/>
                </a:ext>
              </a:extLst>
            </p:cNvPr>
            <p:cNvGrpSpPr/>
            <p:nvPr/>
          </p:nvGrpSpPr>
          <p:grpSpPr>
            <a:xfrm>
              <a:off x="1445329" y="3593492"/>
              <a:ext cx="2906727" cy="406939"/>
              <a:chOff x="4643438" y="4071948"/>
              <a:chExt cx="2198423" cy="307777"/>
            </a:xfrm>
          </p:grpSpPr>
          <p:sp>
            <p:nvSpPr>
              <p:cNvPr id="45" name="Rectangle 24">
                <a:extLst>
                  <a:ext uri="{FF2B5EF4-FFF2-40B4-BE49-F238E27FC236}">
                    <a16:creationId xmlns:a16="http://schemas.microsoft.com/office/drawing/2014/main" id="{FE836031-1D98-4C23-8092-9F2BBF019BAE}"/>
                  </a:ext>
                </a:extLst>
              </p:cNvPr>
              <p:cNvSpPr/>
              <p:nvPr/>
            </p:nvSpPr>
            <p:spPr>
              <a:xfrm>
                <a:off x="5072066" y="4071948"/>
                <a:ext cx="1769795"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医疗卫生领域</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sp>
            <p:nvSpPr>
              <p:cNvPr id="46" name="Oval 26">
                <a:extLst>
                  <a:ext uri="{FF2B5EF4-FFF2-40B4-BE49-F238E27FC236}">
                    <a16:creationId xmlns:a16="http://schemas.microsoft.com/office/drawing/2014/main" id="{4FDB0201-4CAF-4A71-ABB8-BD4F5F671198}"/>
                  </a:ext>
                </a:extLst>
              </p:cNvPr>
              <p:cNvSpPr/>
              <p:nvPr/>
            </p:nvSpPr>
            <p:spPr>
              <a:xfrm>
                <a:off x="4643438" y="4071948"/>
                <a:ext cx="288476" cy="2884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nvGrpSpPr>
            <p:cNvPr id="37" name="Group 346">
              <a:extLst>
                <a:ext uri="{FF2B5EF4-FFF2-40B4-BE49-F238E27FC236}">
                  <a16:creationId xmlns:a16="http://schemas.microsoft.com/office/drawing/2014/main" id="{8C380540-9AE2-476F-86FC-D3A730AA957E}"/>
                </a:ext>
              </a:extLst>
            </p:cNvPr>
            <p:cNvGrpSpPr/>
            <p:nvPr/>
          </p:nvGrpSpPr>
          <p:grpSpPr>
            <a:xfrm>
              <a:off x="1445329" y="3030411"/>
              <a:ext cx="2906726" cy="406939"/>
              <a:chOff x="4643438" y="3643320"/>
              <a:chExt cx="2198422" cy="307777"/>
            </a:xfrm>
          </p:grpSpPr>
          <p:sp>
            <p:nvSpPr>
              <p:cNvPr id="41" name="Rectangle 20">
                <a:extLst>
                  <a:ext uri="{FF2B5EF4-FFF2-40B4-BE49-F238E27FC236}">
                    <a16:creationId xmlns:a16="http://schemas.microsoft.com/office/drawing/2014/main" id="{EEF41B61-6EC2-41EF-9E0B-187D981FB82D}"/>
                  </a:ext>
                </a:extLst>
              </p:cNvPr>
              <p:cNvSpPr/>
              <p:nvPr/>
            </p:nvSpPr>
            <p:spPr>
              <a:xfrm>
                <a:off x="5072066" y="3643320"/>
                <a:ext cx="1769794"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教育校园领域</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42" name="Group 341">
                <a:extLst>
                  <a:ext uri="{FF2B5EF4-FFF2-40B4-BE49-F238E27FC236}">
                    <a16:creationId xmlns:a16="http://schemas.microsoft.com/office/drawing/2014/main" id="{63F60FD2-3F75-455A-8267-A193C85396A8}"/>
                  </a:ext>
                </a:extLst>
              </p:cNvPr>
              <p:cNvGrpSpPr/>
              <p:nvPr/>
            </p:nvGrpSpPr>
            <p:grpSpPr>
              <a:xfrm>
                <a:off x="4643438" y="3643320"/>
                <a:ext cx="288476" cy="288476"/>
                <a:chOff x="4643438" y="3643320"/>
                <a:chExt cx="288476" cy="288476"/>
              </a:xfrm>
            </p:grpSpPr>
            <p:sp>
              <p:nvSpPr>
                <p:cNvPr id="43" name="Oval 22">
                  <a:extLst>
                    <a:ext uri="{FF2B5EF4-FFF2-40B4-BE49-F238E27FC236}">
                      <a16:creationId xmlns:a16="http://schemas.microsoft.com/office/drawing/2014/main" id="{34CCE9DB-7E3F-4416-81EA-83CF888E7B16}"/>
                    </a:ext>
                  </a:extLst>
                </p:cNvPr>
                <p:cNvSpPr/>
                <p:nvPr/>
              </p:nvSpPr>
              <p:spPr>
                <a:xfrm>
                  <a:off x="4643438" y="3643320"/>
                  <a:ext cx="288476" cy="2884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44" name="Freeform 26">
                  <a:extLst>
                    <a:ext uri="{FF2B5EF4-FFF2-40B4-BE49-F238E27FC236}">
                      <a16:creationId xmlns:a16="http://schemas.microsoft.com/office/drawing/2014/main" id="{422CDA7F-B2B4-42C2-9632-8D0025ACF7C9}"/>
                    </a:ext>
                  </a:extLst>
                </p:cNvPr>
                <p:cNvSpPr>
                  <a:spLocks/>
                </p:cNvSpPr>
                <p:nvPr/>
              </p:nvSpPr>
              <p:spPr bwMode="auto">
                <a:xfrm>
                  <a:off x="4735506" y="3729002"/>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38" name="Group 345">
              <a:extLst>
                <a:ext uri="{FF2B5EF4-FFF2-40B4-BE49-F238E27FC236}">
                  <a16:creationId xmlns:a16="http://schemas.microsoft.com/office/drawing/2014/main" id="{FF7B7A45-8FDB-4B1E-882C-FEB35BE0EF66}"/>
                </a:ext>
              </a:extLst>
            </p:cNvPr>
            <p:cNvGrpSpPr/>
            <p:nvPr/>
          </p:nvGrpSpPr>
          <p:grpSpPr>
            <a:xfrm>
              <a:off x="1445332" y="2467330"/>
              <a:ext cx="2906727" cy="406939"/>
              <a:chOff x="4643438" y="3214692"/>
              <a:chExt cx="2198422" cy="307777"/>
            </a:xfrm>
          </p:grpSpPr>
          <p:sp>
            <p:nvSpPr>
              <p:cNvPr id="39" name="Rectangle 16">
                <a:extLst>
                  <a:ext uri="{FF2B5EF4-FFF2-40B4-BE49-F238E27FC236}">
                    <a16:creationId xmlns:a16="http://schemas.microsoft.com/office/drawing/2014/main" id="{93A73B1F-8000-4539-88AE-8687800F479A}"/>
                  </a:ext>
                </a:extLst>
              </p:cNvPr>
              <p:cNvSpPr/>
              <p:nvPr/>
            </p:nvSpPr>
            <p:spPr>
              <a:xfrm>
                <a:off x="5072066" y="3214692"/>
                <a:ext cx="1769794" cy="307777"/>
              </a:xfrm>
              <a:prstGeom prst="rect">
                <a:avLst/>
              </a:prstGeom>
            </p:spPr>
            <p:txBody>
              <a:bodyPr wrap="none">
                <a:noAutofit/>
              </a:bodyPr>
              <a:lstStyle/>
              <a:p>
                <a:pPr lvl="0">
                  <a:defRPr/>
                </a:pPr>
                <a:r>
                  <a:rPr lang="zh-CN" altLang="en-US" dirty="0">
                    <a:solidFill>
                      <a:srgbClr val="44546A"/>
                    </a:solidFill>
                    <a:latin typeface="微软雅黑" panose="020B0503020204020204" pitchFamily="34" charset="-122"/>
                    <a:ea typeface="微软雅黑" panose="020B0503020204020204" pitchFamily="34" charset="-122"/>
                  </a:rPr>
                  <a:t>旅游文化领域</a:t>
                </a:r>
                <a:endParaRPr lang="en-US" altLang="zh-CN" dirty="0">
                  <a:solidFill>
                    <a:srgbClr val="44546A"/>
                  </a:solidFill>
                  <a:latin typeface="微软雅黑" panose="020B0503020204020204" pitchFamily="34" charset="-122"/>
                  <a:ea typeface="微软雅黑" panose="020B0503020204020204" pitchFamily="34" charset="-122"/>
                  <a:cs typeface="Open Sans" pitchFamily="34" charset="0"/>
                </a:endParaRPr>
              </a:p>
            </p:txBody>
          </p:sp>
          <p:sp>
            <p:nvSpPr>
              <p:cNvPr id="40" name="Oval 18">
                <a:extLst>
                  <a:ext uri="{FF2B5EF4-FFF2-40B4-BE49-F238E27FC236}">
                    <a16:creationId xmlns:a16="http://schemas.microsoft.com/office/drawing/2014/main" id="{46A5E9D1-3F8B-465A-BDC9-133406A80392}"/>
                  </a:ext>
                </a:extLst>
              </p:cNvPr>
              <p:cNvSpPr/>
              <p:nvPr/>
            </p:nvSpPr>
            <p:spPr>
              <a:xfrm>
                <a:off x="4643438" y="3214692"/>
                <a:ext cx="288476" cy="2884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nvGrpSpPr>
            <p:cNvPr id="52" name="Group 344">
              <a:extLst>
                <a:ext uri="{FF2B5EF4-FFF2-40B4-BE49-F238E27FC236}">
                  <a16:creationId xmlns:a16="http://schemas.microsoft.com/office/drawing/2014/main" id="{6E69C1F9-CDE1-409D-AABF-096C511FB5E2}"/>
                </a:ext>
              </a:extLst>
            </p:cNvPr>
            <p:cNvGrpSpPr/>
            <p:nvPr/>
          </p:nvGrpSpPr>
          <p:grpSpPr>
            <a:xfrm>
              <a:off x="1445331" y="4156573"/>
              <a:ext cx="2906727" cy="406939"/>
              <a:chOff x="4643438" y="2786064"/>
              <a:chExt cx="2198422" cy="307777"/>
            </a:xfrm>
          </p:grpSpPr>
          <p:sp>
            <p:nvSpPr>
              <p:cNvPr id="64" name="Rectangle 28">
                <a:extLst>
                  <a:ext uri="{FF2B5EF4-FFF2-40B4-BE49-F238E27FC236}">
                    <a16:creationId xmlns:a16="http://schemas.microsoft.com/office/drawing/2014/main" id="{3A8DBBBA-5048-422D-AEC1-C851ADCA2C67}"/>
                  </a:ext>
                </a:extLst>
              </p:cNvPr>
              <p:cNvSpPr/>
              <p:nvPr/>
            </p:nvSpPr>
            <p:spPr>
              <a:xfrm>
                <a:off x="5072066" y="2786064"/>
                <a:ext cx="1769794"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rPr>
                  <a:t>行政服务领域</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65" name="Group 332">
                <a:extLst>
                  <a:ext uri="{FF2B5EF4-FFF2-40B4-BE49-F238E27FC236}">
                    <a16:creationId xmlns:a16="http://schemas.microsoft.com/office/drawing/2014/main" id="{6D1D4014-98C0-44D1-B13F-93A75A5408DC}"/>
                  </a:ext>
                </a:extLst>
              </p:cNvPr>
              <p:cNvGrpSpPr/>
              <p:nvPr/>
            </p:nvGrpSpPr>
            <p:grpSpPr>
              <a:xfrm>
                <a:off x="4643438" y="2786064"/>
                <a:ext cx="288476" cy="288476"/>
                <a:chOff x="4643438" y="2786064"/>
                <a:chExt cx="288476" cy="288476"/>
              </a:xfrm>
            </p:grpSpPr>
            <p:sp>
              <p:nvSpPr>
                <p:cNvPr id="66" name="Oval 30">
                  <a:extLst>
                    <a:ext uri="{FF2B5EF4-FFF2-40B4-BE49-F238E27FC236}">
                      <a16:creationId xmlns:a16="http://schemas.microsoft.com/office/drawing/2014/main" id="{E645BBB2-EDE2-4832-BA5C-517E34D0BB14}"/>
                    </a:ext>
                  </a:extLst>
                </p:cNvPr>
                <p:cNvSpPr/>
                <p:nvPr/>
              </p:nvSpPr>
              <p:spPr>
                <a:xfrm>
                  <a:off x="4643438" y="2786064"/>
                  <a:ext cx="288476" cy="2884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67" name="Freeform 26">
                  <a:extLst>
                    <a:ext uri="{FF2B5EF4-FFF2-40B4-BE49-F238E27FC236}">
                      <a16:creationId xmlns:a16="http://schemas.microsoft.com/office/drawing/2014/main" id="{968F236D-AC2D-44EF-AFA7-98D76CBF6596}"/>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53" name="Group 347">
              <a:extLst>
                <a:ext uri="{FF2B5EF4-FFF2-40B4-BE49-F238E27FC236}">
                  <a16:creationId xmlns:a16="http://schemas.microsoft.com/office/drawing/2014/main" id="{78CF34C4-EFFA-4616-9879-E73697A3E4A3}"/>
                </a:ext>
              </a:extLst>
            </p:cNvPr>
            <p:cNvGrpSpPr/>
            <p:nvPr/>
          </p:nvGrpSpPr>
          <p:grpSpPr>
            <a:xfrm>
              <a:off x="1445329" y="5845813"/>
              <a:ext cx="2906727" cy="406939"/>
              <a:chOff x="4643438" y="4071948"/>
              <a:chExt cx="2198423" cy="307777"/>
            </a:xfrm>
          </p:grpSpPr>
          <p:sp>
            <p:nvSpPr>
              <p:cNvPr id="62" name="Rectangle 24">
                <a:extLst>
                  <a:ext uri="{FF2B5EF4-FFF2-40B4-BE49-F238E27FC236}">
                    <a16:creationId xmlns:a16="http://schemas.microsoft.com/office/drawing/2014/main" id="{28605C9B-AA39-4D83-B7B8-879A20FF622F}"/>
                  </a:ext>
                </a:extLst>
              </p:cNvPr>
              <p:cNvSpPr/>
              <p:nvPr/>
            </p:nvSpPr>
            <p:spPr>
              <a:xfrm>
                <a:off x="5072066" y="4071948"/>
                <a:ext cx="1769795"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rPr>
                  <a:t>……</a:t>
                </a:r>
              </a:p>
            </p:txBody>
          </p:sp>
          <p:sp>
            <p:nvSpPr>
              <p:cNvPr id="63" name="Oval 26">
                <a:extLst>
                  <a:ext uri="{FF2B5EF4-FFF2-40B4-BE49-F238E27FC236}">
                    <a16:creationId xmlns:a16="http://schemas.microsoft.com/office/drawing/2014/main" id="{1B34F652-4D6D-466C-ACBB-8EB30AACBAF0}"/>
                  </a:ext>
                </a:extLst>
              </p:cNvPr>
              <p:cNvSpPr/>
              <p:nvPr/>
            </p:nvSpPr>
            <p:spPr>
              <a:xfrm>
                <a:off x="4643438" y="4071948"/>
                <a:ext cx="288476" cy="2884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nvGrpSpPr>
            <p:cNvPr id="54" name="Group 346">
              <a:extLst>
                <a:ext uri="{FF2B5EF4-FFF2-40B4-BE49-F238E27FC236}">
                  <a16:creationId xmlns:a16="http://schemas.microsoft.com/office/drawing/2014/main" id="{62A8F269-36F9-4B5B-BCF2-C2655EFFE1BD}"/>
                </a:ext>
              </a:extLst>
            </p:cNvPr>
            <p:cNvGrpSpPr/>
            <p:nvPr/>
          </p:nvGrpSpPr>
          <p:grpSpPr>
            <a:xfrm>
              <a:off x="1445329" y="5282735"/>
              <a:ext cx="2906726" cy="406939"/>
              <a:chOff x="4643438" y="3643320"/>
              <a:chExt cx="2198422" cy="307777"/>
            </a:xfrm>
          </p:grpSpPr>
          <p:sp>
            <p:nvSpPr>
              <p:cNvPr id="58" name="Rectangle 20">
                <a:extLst>
                  <a:ext uri="{FF2B5EF4-FFF2-40B4-BE49-F238E27FC236}">
                    <a16:creationId xmlns:a16="http://schemas.microsoft.com/office/drawing/2014/main" id="{BFF65EA6-F592-4195-9EEF-436AD7AC89A8}"/>
                  </a:ext>
                </a:extLst>
              </p:cNvPr>
              <p:cNvSpPr/>
              <p:nvPr/>
            </p:nvSpPr>
            <p:spPr>
              <a:xfrm>
                <a:off x="5072066" y="3643320"/>
                <a:ext cx="1769794"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社区服务领域</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59" name="Group 341">
                <a:extLst>
                  <a:ext uri="{FF2B5EF4-FFF2-40B4-BE49-F238E27FC236}">
                    <a16:creationId xmlns:a16="http://schemas.microsoft.com/office/drawing/2014/main" id="{5549298F-7F93-411B-BCBC-A9991F4D1509}"/>
                  </a:ext>
                </a:extLst>
              </p:cNvPr>
              <p:cNvGrpSpPr/>
              <p:nvPr/>
            </p:nvGrpSpPr>
            <p:grpSpPr>
              <a:xfrm>
                <a:off x="4643438" y="3643320"/>
                <a:ext cx="288476" cy="288476"/>
                <a:chOff x="4643438" y="3643320"/>
                <a:chExt cx="288476" cy="288476"/>
              </a:xfrm>
            </p:grpSpPr>
            <p:sp>
              <p:nvSpPr>
                <p:cNvPr id="60" name="Oval 22">
                  <a:extLst>
                    <a:ext uri="{FF2B5EF4-FFF2-40B4-BE49-F238E27FC236}">
                      <a16:creationId xmlns:a16="http://schemas.microsoft.com/office/drawing/2014/main" id="{0EF0ED52-4118-4A78-8666-26F4D9B0AFD2}"/>
                    </a:ext>
                  </a:extLst>
                </p:cNvPr>
                <p:cNvSpPr/>
                <p:nvPr/>
              </p:nvSpPr>
              <p:spPr>
                <a:xfrm>
                  <a:off x="4643438" y="3643320"/>
                  <a:ext cx="288476" cy="2884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61" name="Freeform 26">
                  <a:extLst>
                    <a:ext uri="{FF2B5EF4-FFF2-40B4-BE49-F238E27FC236}">
                      <a16:creationId xmlns:a16="http://schemas.microsoft.com/office/drawing/2014/main" id="{B42FFCFD-D802-4E56-B242-C7A78D3BBFBB}"/>
                    </a:ext>
                  </a:extLst>
                </p:cNvPr>
                <p:cNvSpPr>
                  <a:spLocks/>
                </p:cNvSpPr>
                <p:nvPr/>
              </p:nvSpPr>
              <p:spPr bwMode="auto">
                <a:xfrm>
                  <a:off x="4735506" y="3729002"/>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55" name="Group 345">
              <a:extLst>
                <a:ext uri="{FF2B5EF4-FFF2-40B4-BE49-F238E27FC236}">
                  <a16:creationId xmlns:a16="http://schemas.microsoft.com/office/drawing/2014/main" id="{6695535B-983D-4106-B5F3-03AAE2C029FD}"/>
                </a:ext>
              </a:extLst>
            </p:cNvPr>
            <p:cNvGrpSpPr/>
            <p:nvPr/>
          </p:nvGrpSpPr>
          <p:grpSpPr>
            <a:xfrm>
              <a:off x="1445332" y="4719654"/>
              <a:ext cx="2906727" cy="406939"/>
              <a:chOff x="4643438" y="3214692"/>
              <a:chExt cx="2198422" cy="307777"/>
            </a:xfrm>
          </p:grpSpPr>
          <p:sp>
            <p:nvSpPr>
              <p:cNvPr id="56" name="Rectangle 16">
                <a:extLst>
                  <a:ext uri="{FF2B5EF4-FFF2-40B4-BE49-F238E27FC236}">
                    <a16:creationId xmlns:a16="http://schemas.microsoft.com/office/drawing/2014/main" id="{598C567F-701E-4143-915F-A7D6F0641508}"/>
                  </a:ext>
                </a:extLst>
              </p:cNvPr>
              <p:cNvSpPr/>
              <p:nvPr/>
            </p:nvSpPr>
            <p:spPr>
              <a:xfrm>
                <a:off x="5072066" y="3214692"/>
                <a:ext cx="1769794" cy="307777"/>
              </a:xfrm>
              <a:prstGeom prst="rect">
                <a:avLst/>
              </a:prstGeom>
            </p:spPr>
            <p:txBody>
              <a:bodyPr wrap="none">
                <a:noAutofit/>
              </a:bodyPr>
              <a:lstStyle/>
              <a:p>
                <a:pPr lvl="0">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社会保障领域</a:t>
                </a:r>
                <a:endParaRPr lang="en-US" altLang="zh-CN" dirty="0">
                  <a:solidFill>
                    <a:srgbClr val="44546A"/>
                  </a:solidFill>
                  <a:latin typeface="微软雅黑" panose="020B0503020204020204" pitchFamily="34" charset="-122"/>
                  <a:ea typeface="微软雅黑" panose="020B0503020204020204" pitchFamily="34" charset="-122"/>
                  <a:cs typeface="Open Sans" pitchFamily="34" charset="0"/>
                </a:endParaRPr>
              </a:p>
            </p:txBody>
          </p:sp>
          <p:sp>
            <p:nvSpPr>
              <p:cNvPr id="57" name="Oval 18">
                <a:extLst>
                  <a:ext uri="{FF2B5EF4-FFF2-40B4-BE49-F238E27FC236}">
                    <a16:creationId xmlns:a16="http://schemas.microsoft.com/office/drawing/2014/main" id="{FAB968B7-360A-4BE7-BA86-DA571A99191F}"/>
                  </a:ext>
                </a:extLst>
              </p:cNvPr>
              <p:cNvSpPr/>
              <p:nvPr/>
            </p:nvSpPr>
            <p:spPr>
              <a:xfrm>
                <a:off x="4643438" y="3214692"/>
                <a:ext cx="288476" cy="2884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sp>
        <p:nvSpPr>
          <p:cNvPr id="69" name="文本框 68">
            <a:extLst>
              <a:ext uri="{FF2B5EF4-FFF2-40B4-BE49-F238E27FC236}">
                <a16:creationId xmlns:a16="http://schemas.microsoft.com/office/drawing/2014/main" id="{4B6D4696-4657-484B-9EB6-BEB004193AEB}"/>
              </a:ext>
            </a:extLst>
          </p:cNvPr>
          <p:cNvSpPr txBox="1"/>
          <p:nvPr/>
        </p:nvSpPr>
        <p:spPr>
          <a:xfrm>
            <a:off x="6096000" y="6056906"/>
            <a:ext cx="6078583" cy="369332"/>
          </a:xfrm>
          <a:prstGeom prst="rect">
            <a:avLst/>
          </a:prstGeom>
          <a:noFill/>
        </p:spPr>
        <p:txBody>
          <a:bodyPr wrap="square" rtlCol="0">
            <a:spAutoFit/>
          </a:bodyPr>
          <a:lstStyle/>
          <a:p>
            <a:pPr algn="r"/>
            <a:r>
              <a:rPr lang="zh-CN" altLang="en-US" dirty="0">
                <a:solidFill>
                  <a:schemeClr val="bg1">
                    <a:lumMod val="50000"/>
                  </a:schemeClr>
                </a:solidFill>
                <a:latin typeface="微软雅黑" panose="020B0503020204020204" pitchFamily="34" charset="-122"/>
                <a:ea typeface="微软雅黑" panose="020B0503020204020204" pitchFamily="34" charset="-122"/>
              </a:rPr>
              <a:t>只要平安能够接触到的领域，均向深圳通开放</a:t>
            </a:r>
          </a:p>
        </p:txBody>
      </p:sp>
    </p:spTree>
    <p:extLst>
      <p:ext uri="{BB962C8B-B14F-4D97-AF65-F5344CB8AC3E}">
        <p14:creationId xmlns:p14="http://schemas.microsoft.com/office/powerpoint/2010/main" val="3382671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1B9732AF-B6D0-48AC-82F9-E71C1C175CDF}"/>
              </a:ext>
            </a:extLst>
          </p:cNvPr>
          <p:cNvGrpSpPr/>
          <p:nvPr/>
        </p:nvGrpSpPr>
        <p:grpSpPr>
          <a:xfrm>
            <a:off x="3242243" y="1668393"/>
            <a:ext cx="8949757" cy="3521214"/>
            <a:chOff x="2742683" y="2625864"/>
            <a:chExt cx="7311235" cy="2876550"/>
          </a:xfrm>
        </p:grpSpPr>
        <p:sp>
          <p:nvSpPr>
            <p:cNvPr id="21" name="Freeform 76">
              <a:extLst>
                <a:ext uri="{FF2B5EF4-FFF2-40B4-BE49-F238E27FC236}">
                  <a16:creationId xmlns:a16="http://schemas.microsoft.com/office/drawing/2014/main" id="{6CBF00EB-F8F8-4E0E-9F1B-2060C71E9B64}"/>
                </a:ext>
              </a:extLst>
            </p:cNvPr>
            <p:cNvSpPr>
              <a:spLocks/>
            </p:cNvSpPr>
            <p:nvPr/>
          </p:nvSpPr>
          <p:spPr bwMode="auto">
            <a:xfrm>
              <a:off x="7776385" y="3226997"/>
              <a:ext cx="2277533" cy="2275417"/>
            </a:xfrm>
            <a:custGeom>
              <a:avLst/>
              <a:gdLst/>
              <a:ahLst/>
              <a:cxnLst>
                <a:cxn ang="0">
                  <a:pos x="183" y="603"/>
                </a:cxn>
                <a:cxn ang="0">
                  <a:pos x="256" y="638"/>
                </a:cxn>
                <a:cxn ang="0">
                  <a:pos x="218" y="731"/>
                </a:cxn>
                <a:cxn ang="0">
                  <a:pos x="386" y="731"/>
                </a:cxn>
                <a:cxn ang="0">
                  <a:pos x="347" y="638"/>
                </a:cxn>
                <a:cxn ang="0">
                  <a:pos x="420" y="603"/>
                </a:cxn>
                <a:cxn ang="0">
                  <a:pos x="603" y="603"/>
                </a:cxn>
                <a:cxn ang="0">
                  <a:pos x="603" y="420"/>
                </a:cxn>
                <a:cxn ang="0">
                  <a:pos x="639" y="347"/>
                </a:cxn>
                <a:cxn ang="0">
                  <a:pos x="731" y="385"/>
                </a:cxn>
                <a:cxn ang="0">
                  <a:pos x="731" y="217"/>
                </a:cxn>
                <a:cxn ang="0">
                  <a:pos x="639" y="256"/>
                </a:cxn>
                <a:cxn ang="0">
                  <a:pos x="603" y="183"/>
                </a:cxn>
                <a:cxn ang="0">
                  <a:pos x="603" y="0"/>
                </a:cxn>
                <a:cxn ang="0">
                  <a:pos x="420" y="0"/>
                </a:cxn>
                <a:cxn ang="0">
                  <a:pos x="347" y="35"/>
                </a:cxn>
                <a:cxn ang="0">
                  <a:pos x="386" y="128"/>
                </a:cxn>
                <a:cxn ang="0">
                  <a:pos x="218" y="128"/>
                </a:cxn>
                <a:cxn ang="0">
                  <a:pos x="256" y="35"/>
                </a:cxn>
                <a:cxn ang="0">
                  <a:pos x="183" y="0"/>
                </a:cxn>
                <a:cxn ang="0">
                  <a:pos x="0" y="0"/>
                </a:cxn>
                <a:cxn ang="0">
                  <a:pos x="0" y="183"/>
                </a:cxn>
                <a:cxn ang="0">
                  <a:pos x="35" y="256"/>
                </a:cxn>
                <a:cxn ang="0">
                  <a:pos x="128" y="217"/>
                </a:cxn>
                <a:cxn ang="0">
                  <a:pos x="128" y="385"/>
                </a:cxn>
                <a:cxn ang="0">
                  <a:pos x="35" y="347"/>
                </a:cxn>
                <a:cxn ang="0">
                  <a:pos x="0" y="420"/>
                </a:cxn>
                <a:cxn ang="0">
                  <a:pos x="0" y="603"/>
                </a:cxn>
                <a:cxn ang="0">
                  <a:pos x="183" y="603"/>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rgbClr val="0089E6"/>
            </a:solidFill>
            <a:ln w="19050">
              <a:solidFill>
                <a:srgbClr val="0089E6">
                  <a:lumMod val="75000"/>
                </a:srgbClr>
              </a:solid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w="18000">
                  <a:solidFill>
                    <a:srgbClr val="0089E6">
                      <a:satMod val="140000"/>
                    </a:srgbClr>
                  </a:solidFill>
                  <a:prstDash val="solid"/>
                  <a:miter lim="800000"/>
                </a:ln>
                <a:solidFill>
                  <a:schemeClr val="bg1">
                    <a:lumMod val="50000"/>
                  </a:schemeClr>
                </a:solidFill>
                <a:effectLst>
                  <a:outerShdw blurRad="25500" dist="23000" dir="7020000" algn="tl">
                    <a:srgbClr val="000000">
                      <a:alpha val="50000"/>
                    </a:srgbClr>
                  </a:outerShdw>
                </a:effectLst>
                <a:uLnTx/>
                <a:uFillTx/>
                <a:latin typeface="Arial"/>
                <a:ea typeface="张海山锐线体简"/>
                <a:cs typeface="+mn-ea"/>
                <a:sym typeface="+mn-lt"/>
              </a:endParaRPr>
            </a:p>
          </p:txBody>
        </p:sp>
        <p:sp>
          <p:nvSpPr>
            <p:cNvPr id="22" name="Freeform 76">
              <a:extLst>
                <a:ext uri="{FF2B5EF4-FFF2-40B4-BE49-F238E27FC236}">
                  <a16:creationId xmlns:a16="http://schemas.microsoft.com/office/drawing/2014/main" id="{215C6EAE-5BDA-4173-816B-EC1F1509FC6D}"/>
                </a:ext>
              </a:extLst>
            </p:cNvPr>
            <p:cNvSpPr>
              <a:spLocks/>
            </p:cNvSpPr>
            <p:nvPr/>
          </p:nvSpPr>
          <p:spPr bwMode="auto">
            <a:xfrm>
              <a:off x="4419083" y="3226997"/>
              <a:ext cx="2277533" cy="2275417"/>
            </a:xfrm>
            <a:custGeom>
              <a:avLst/>
              <a:gdLst/>
              <a:ahLst/>
              <a:cxnLst>
                <a:cxn ang="0">
                  <a:pos x="183" y="603"/>
                </a:cxn>
                <a:cxn ang="0">
                  <a:pos x="256" y="638"/>
                </a:cxn>
                <a:cxn ang="0">
                  <a:pos x="218" y="731"/>
                </a:cxn>
                <a:cxn ang="0">
                  <a:pos x="386" y="731"/>
                </a:cxn>
                <a:cxn ang="0">
                  <a:pos x="347" y="638"/>
                </a:cxn>
                <a:cxn ang="0">
                  <a:pos x="420" y="603"/>
                </a:cxn>
                <a:cxn ang="0">
                  <a:pos x="603" y="603"/>
                </a:cxn>
                <a:cxn ang="0">
                  <a:pos x="603" y="420"/>
                </a:cxn>
                <a:cxn ang="0">
                  <a:pos x="639" y="347"/>
                </a:cxn>
                <a:cxn ang="0">
                  <a:pos x="731" y="385"/>
                </a:cxn>
                <a:cxn ang="0">
                  <a:pos x="731" y="217"/>
                </a:cxn>
                <a:cxn ang="0">
                  <a:pos x="639" y="256"/>
                </a:cxn>
                <a:cxn ang="0">
                  <a:pos x="603" y="183"/>
                </a:cxn>
                <a:cxn ang="0">
                  <a:pos x="603" y="0"/>
                </a:cxn>
                <a:cxn ang="0">
                  <a:pos x="420" y="0"/>
                </a:cxn>
                <a:cxn ang="0">
                  <a:pos x="347" y="35"/>
                </a:cxn>
                <a:cxn ang="0">
                  <a:pos x="386" y="128"/>
                </a:cxn>
                <a:cxn ang="0">
                  <a:pos x="218" y="128"/>
                </a:cxn>
                <a:cxn ang="0">
                  <a:pos x="256" y="35"/>
                </a:cxn>
                <a:cxn ang="0">
                  <a:pos x="183" y="0"/>
                </a:cxn>
                <a:cxn ang="0">
                  <a:pos x="0" y="0"/>
                </a:cxn>
                <a:cxn ang="0">
                  <a:pos x="0" y="183"/>
                </a:cxn>
                <a:cxn ang="0">
                  <a:pos x="35" y="256"/>
                </a:cxn>
                <a:cxn ang="0">
                  <a:pos x="128" y="217"/>
                </a:cxn>
                <a:cxn ang="0">
                  <a:pos x="128" y="385"/>
                </a:cxn>
                <a:cxn ang="0">
                  <a:pos x="35" y="347"/>
                </a:cxn>
                <a:cxn ang="0">
                  <a:pos x="0" y="420"/>
                </a:cxn>
                <a:cxn ang="0">
                  <a:pos x="0" y="603"/>
                </a:cxn>
                <a:cxn ang="0">
                  <a:pos x="183" y="603"/>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rgbClr val="0089E6"/>
            </a:solidFill>
            <a:ln w="19050">
              <a:solidFill>
                <a:srgbClr val="0089E6">
                  <a:lumMod val="75000"/>
                </a:srgbClr>
              </a:solid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Arial"/>
                <a:ea typeface="张海山锐线体简"/>
                <a:cs typeface="+mn-ea"/>
                <a:sym typeface="+mn-lt"/>
              </a:endParaRPr>
            </a:p>
          </p:txBody>
        </p:sp>
        <p:sp>
          <p:nvSpPr>
            <p:cNvPr id="23" name="Freeform 77">
              <a:extLst>
                <a:ext uri="{FF2B5EF4-FFF2-40B4-BE49-F238E27FC236}">
                  <a16:creationId xmlns:a16="http://schemas.microsoft.com/office/drawing/2014/main" id="{7A16262B-4FA0-4EBC-A589-03470186C722}"/>
                </a:ext>
              </a:extLst>
            </p:cNvPr>
            <p:cNvSpPr>
              <a:spLocks/>
            </p:cNvSpPr>
            <p:nvPr/>
          </p:nvSpPr>
          <p:spPr bwMode="auto">
            <a:xfrm>
              <a:off x="2742683" y="2625864"/>
              <a:ext cx="2277533" cy="2275417"/>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rgbClr val="32D2FB"/>
            </a:solidFill>
            <a:ln w="19050">
              <a:solidFill>
                <a:srgbClr val="32D2FB">
                  <a:lumMod val="75000"/>
                </a:srgbClr>
              </a:solid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Arial"/>
                <a:ea typeface="张海山锐线体简"/>
                <a:cs typeface="+mn-ea"/>
                <a:sym typeface="+mn-lt"/>
              </a:endParaRPr>
            </a:p>
          </p:txBody>
        </p:sp>
        <p:sp>
          <p:nvSpPr>
            <p:cNvPr id="24" name="Freeform 77">
              <a:extLst>
                <a:ext uri="{FF2B5EF4-FFF2-40B4-BE49-F238E27FC236}">
                  <a16:creationId xmlns:a16="http://schemas.microsoft.com/office/drawing/2014/main" id="{F2C647A5-E0E0-4115-9C96-A36E00033A64}"/>
                </a:ext>
              </a:extLst>
            </p:cNvPr>
            <p:cNvSpPr>
              <a:spLocks/>
            </p:cNvSpPr>
            <p:nvPr/>
          </p:nvSpPr>
          <p:spPr bwMode="auto">
            <a:xfrm>
              <a:off x="6100279" y="2625864"/>
              <a:ext cx="2277533" cy="2275417"/>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rgbClr val="32D2FB"/>
            </a:solidFill>
            <a:ln w="19050">
              <a:solidFill>
                <a:srgbClr val="32D2FB">
                  <a:lumMod val="75000"/>
                </a:srgbClr>
              </a:solid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Arial"/>
                <a:ea typeface="张海山锐线体简"/>
                <a:cs typeface="+mn-ea"/>
                <a:sym typeface="+mn-lt"/>
              </a:endParaRPr>
            </a:p>
          </p:txBody>
        </p:sp>
      </p:grpSp>
      <p:sp>
        <p:nvSpPr>
          <p:cNvPr id="25" name="TextBox 20">
            <a:extLst>
              <a:ext uri="{FF2B5EF4-FFF2-40B4-BE49-F238E27FC236}">
                <a16:creationId xmlns:a16="http://schemas.microsoft.com/office/drawing/2014/main" id="{A30100C1-A051-49B4-A259-DA448C18E725}"/>
              </a:ext>
            </a:extLst>
          </p:cNvPr>
          <p:cNvSpPr txBox="1"/>
          <p:nvPr/>
        </p:nvSpPr>
        <p:spPr>
          <a:xfrm>
            <a:off x="3110452" y="258220"/>
            <a:ext cx="2386409" cy="1348639"/>
          </a:xfrm>
          <a:prstGeom prst="rect">
            <a:avLst/>
          </a:prstGeom>
          <a:noFill/>
        </p:spPr>
        <p:txBody>
          <a:bodyPr wrap="square" rtlCol="0">
            <a:spAutoFit/>
          </a:bodyPr>
          <a:lstStyle/>
          <a:p>
            <a:pPr algn="ctr">
              <a:lnSpc>
                <a:spcPct val="150000"/>
              </a:lnSpc>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产品与技术支持</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快速构建深圳通的移动端</a:t>
            </a:r>
            <a:r>
              <a:rPr lang="en-US" altLang="zh-CN"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APP</a:t>
            </a: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，快速实现交通出行场景的各类功能的落地</a:t>
            </a:r>
          </a:p>
        </p:txBody>
      </p:sp>
      <p:sp>
        <p:nvSpPr>
          <p:cNvPr id="26" name="TextBox 20">
            <a:extLst>
              <a:ext uri="{FF2B5EF4-FFF2-40B4-BE49-F238E27FC236}">
                <a16:creationId xmlns:a16="http://schemas.microsoft.com/office/drawing/2014/main" id="{921F73C2-7CE8-49B8-B25E-34030697ED6D}"/>
              </a:ext>
            </a:extLst>
          </p:cNvPr>
          <p:cNvSpPr txBox="1"/>
          <p:nvPr/>
        </p:nvSpPr>
        <p:spPr>
          <a:xfrm>
            <a:off x="5205952" y="5251140"/>
            <a:ext cx="2386409" cy="1348639"/>
          </a:xfrm>
          <a:prstGeom prst="rect">
            <a:avLst/>
          </a:prstGeom>
          <a:noFill/>
        </p:spPr>
        <p:txBody>
          <a:bodyPr wrap="square" rtlCol="0">
            <a:spAutoFit/>
          </a:bodyPr>
          <a:lstStyle/>
          <a:p>
            <a:pPr algn="ctr">
              <a:lnSpc>
                <a:spcPct val="150000"/>
              </a:lnSpc>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支付体系搭建</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构建深圳通自身的支付平台</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摆脱第三方支付</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构建预付费消费的商业模型</a:t>
            </a:r>
          </a:p>
        </p:txBody>
      </p:sp>
      <p:sp>
        <p:nvSpPr>
          <p:cNvPr id="27" name="TextBox 20">
            <a:extLst>
              <a:ext uri="{FF2B5EF4-FFF2-40B4-BE49-F238E27FC236}">
                <a16:creationId xmlns:a16="http://schemas.microsoft.com/office/drawing/2014/main" id="{AC0D0422-F6A5-4FB0-90AE-B9F02D22DAE5}"/>
              </a:ext>
            </a:extLst>
          </p:cNvPr>
          <p:cNvSpPr txBox="1"/>
          <p:nvPr/>
        </p:nvSpPr>
        <p:spPr>
          <a:xfrm>
            <a:off x="6818977" y="258219"/>
            <a:ext cx="2953109" cy="1656351"/>
          </a:xfrm>
          <a:prstGeom prst="rect">
            <a:avLst/>
          </a:prstGeom>
          <a:noFill/>
        </p:spPr>
        <p:txBody>
          <a:bodyPr wrap="square" rtlCol="0">
            <a:spAutoFit/>
          </a:bodyPr>
          <a:lstStyle/>
          <a:p>
            <a:pPr algn="ctr">
              <a:lnSpc>
                <a:spcPct val="150000"/>
              </a:lnSpc>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产品与商业资源支持</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产品持续迭代，省事省钱省心</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打包平安体系的商业资源，一键上线</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快速实现商业变现</a:t>
            </a:r>
          </a:p>
          <a:p>
            <a:pPr algn="ctr">
              <a:lnSpc>
                <a:spcPct val="150000"/>
              </a:lnSpc>
            </a:pPr>
            <a:endPar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8" name="TextBox 20">
            <a:extLst>
              <a:ext uri="{FF2B5EF4-FFF2-40B4-BE49-F238E27FC236}">
                <a16:creationId xmlns:a16="http://schemas.microsoft.com/office/drawing/2014/main" id="{C456ADC4-CA5E-430D-8A2C-DF63FF682269}"/>
              </a:ext>
            </a:extLst>
          </p:cNvPr>
          <p:cNvSpPr txBox="1"/>
          <p:nvPr/>
        </p:nvSpPr>
        <p:spPr>
          <a:xfrm>
            <a:off x="9320752" y="5251140"/>
            <a:ext cx="2386409" cy="1348639"/>
          </a:xfrm>
          <a:prstGeom prst="rect">
            <a:avLst/>
          </a:prstGeom>
          <a:noFill/>
        </p:spPr>
        <p:txBody>
          <a:bodyPr wrap="square" rtlCol="0">
            <a:spAutoFit/>
          </a:bodyPr>
          <a:lstStyle/>
          <a:p>
            <a:pPr algn="ctr">
              <a:lnSpc>
                <a:spcPct val="150000"/>
              </a:lnSpc>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共同运营商业生态</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新的支付场景</a:t>
            </a:r>
            <a:endParaRPr lang="en-US" altLang="zh-CN"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共同拓展</a:t>
            </a:r>
            <a:endParaRPr lang="en-US" altLang="zh-CN"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深圳通自主决定是否引入</a:t>
            </a:r>
          </a:p>
        </p:txBody>
      </p:sp>
      <p:grpSp>
        <p:nvGrpSpPr>
          <p:cNvPr id="29" name="组合 28">
            <a:extLst>
              <a:ext uri="{FF2B5EF4-FFF2-40B4-BE49-F238E27FC236}">
                <a16:creationId xmlns:a16="http://schemas.microsoft.com/office/drawing/2014/main" id="{E836A852-0C99-486B-8871-97B9BF1B538E}"/>
              </a:ext>
            </a:extLst>
          </p:cNvPr>
          <p:cNvGrpSpPr/>
          <p:nvPr/>
        </p:nvGrpSpPr>
        <p:grpSpPr>
          <a:xfrm>
            <a:off x="349724" y="2898766"/>
            <a:ext cx="2352170" cy="1060468"/>
            <a:chOff x="446828" y="3233722"/>
            <a:chExt cx="2509340" cy="1131327"/>
          </a:xfrm>
        </p:grpSpPr>
        <p:pic>
          <p:nvPicPr>
            <p:cNvPr id="30" name="图片 29">
              <a:extLst>
                <a:ext uri="{FF2B5EF4-FFF2-40B4-BE49-F238E27FC236}">
                  <a16:creationId xmlns:a16="http://schemas.microsoft.com/office/drawing/2014/main" id="{9349580E-2343-4E82-995B-076245662402}"/>
                </a:ext>
              </a:extLst>
            </p:cNvPr>
            <p:cNvPicPr>
              <a:picLocks noChangeAspect="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l="48847" b="33006"/>
            <a:stretch/>
          </p:blipFill>
          <p:spPr>
            <a:xfrm>
              <a:off x="446828" y="3817309"/>
              <a:ext cx="2509340" cy="547740"/>
            </a:xfrm>
            <a:prstGeom prst="rect">
              <a:avLst/>
            </a:prstGeom>
          </p:spPr>
        </p:pic>
        <p:pic>
          <p:nvPicPr>
            <p:cNvPr id="31" name="图片 30">
              <a:extLst>
                <a:ext uri="{FF2B5EF4-FFF2-40B4-BE49-F238E27FC236}">
                  <a16:creationId xmlns:a16="http://schemas.microsoft.com/office/drawing/2014/main" id="{40F259BF-A0B3-4050-A2C0-C4462A129153}"/>
                </a:ext>
              </a:extLst>
            </p:cNvPr>
            <p:cNvPicPr>
              <a:picLocks noChangeAspect="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r="54205" b="35472"/>
            <a:stretch/>
          </p:blipFill>
          <p:spPr>
            <a:xfrm>
              <a:off x="578263" y="3233722"/>
              <a:ext cx="2246470" cy="527572"/>
            </a:xfrm>
            <a:prstGeom prst="rect">
              <a:avLst/>
            </a:prstGeom>
          </p:spPr>
        </p:pic>
      </p:grpSp>
      <p:sp>
        <p:nvSpPr>
          <p:cNvPr id="32" name="圆角矩形 7">
            <a:extLst>
              <a:ext uri="{FF2B5EF4-FFF2-40B4-BE49-F238E27FC236}">
                <a16:creationId xmlns:a16="http://schemas.microsoft.com/office/drawing/2014/main" id="{0733A6EC-EDA8-4205-B492-2E248D2302E4}"/>
              </a:ext>
            </a:extLst>
          </p:cNvPr>
          <p:cNvSpPr/>
          <p:nvPr/>
        </p:nvSpPr>
        <p:spPr>
          <a:xfrm rot="20319449">
            <a:off x="3404937" y="3086365"/>
            <a:ext cx="1706032"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智慧出行</a:t>
            </a:r>
          </a:p>
        </p:txBody>
      </p:sp>
      <p:sp>
        <p:nvSpPr>
          <p:cNvPr id="33" name="圆角矩形 7">
            <a:extLst>
              <a:ext uri="{FF2B5EF4-FFF2-40B4-BE49-F238E27FC236}">
                <a16:creationId xmlns:a16="http://schemas.microsoft.com/office/drawing/2014/main" id="{CC05DAE3-D858-4D38-B92A-DAD80160AB42}"/>
              </a:ext>
            </a:extLst>
          </p:cNvPr>
          <p:cNvSpPr/>
          <p:nvPr/>
        </p:nvSpPr>
        <p:spPr>
          <a:xfrm rot="20319449">
            <a:off x="5508789" y="3086365"/>
            <a:ext cx="1706032"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便捷支付</a:t>
            </a:r>
          </a:p>
        </p:txBody>
      </p:sp>
      <p:sp>
        <p:nvSpPr>
          <p:cNvPr id="34" name="圆角矩形 7">
            <a:extLst>
              <a:ext uri="{FF2B5EF4-FFF2-40B4-BE49-F238E27FC236}">
                <a16:creationId xmlns:a16="http://schemas.microsoft.com/office/drawing/2014/main" id="{2F3649DD-E4DD-41CF-9AF8-268CDEB5894E}"/>
              </a:ext>
            </a:extLst>
          </p:cNvPr>
          <p:cNvSpPr/>
          <p:nvPr/>
        </p:nvSpPr>
        <p:spPr>
          <a:xfrm rot="20319449">
            <a:off x="7612641" y="3086365"/>
            <a:ext cx="1706032"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商业资源</a:t>
            </a:r>
          </a:p>
        </p:txBody>
      </p:sp>
      <p:sp>
        <p:nvSpPr>
          <p:cNvPr id="35" name="圆角矩形 7">
            <a:extLst>
              <a:ext uri="{FF2B5EF4-FFF2-40B4-BE49-F238E27FC236}">
                <a16:creationId xmlns:a16="http://schemas.microsoft.com/office/drawing/2014/main" id="{026EEE1F-06F4-4E1B-B339-D5C4459E1FF9}"/>
              </a:ext>
            </a:extLst>
          </p:cNvPr>
          <p:cNvSpPr/>
          <p:nvPr/>
        </p:nvSpPr>
        <p:spPr>
          <a:xfrm rot="20319449">
            <a:off x="9716494" y="3086365"/>
            <a:ext cx="1706032"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商业生态</a:t>
            </a:r>
          </a:p>
        </p:txBody>
      </p:sp>
    </p:spTree>
    <p:extLst>
      <p:ext uri="{BB962C8B-B14F-4D97-AF65-F5344CB8AC3E}">
        <p14:creationId xmlns:p14="http://schemas.microsoft.com/office/powerpoint/2010/main" val="384965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strVal val="4/3*#ppt_w"/>
                                          </p:val>
                                        </p:tav>
                                        <p:tav tm="100000">
                                          <p:val>
                                            <p:strVal val="#ppt_w"/>
                                          </p:val>
                                        </p:tav>
                                      </p:tavLst>
                                    </p:anim>
                                    <p:anim calcmode="lin" valueType="num">
                                      <p:cBhvr>
                                        <p:cTn id="8" dur="500" fill="hold"/>
                                        <p:tgtEl>
                                          <p:spTgt spid="32"/>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500" fill="hold"/>
                                        <p:tgtEl>
                                          <p:spTgt spid="33"/>
                                        </p:tgtEl>
                                        <p:attrNameLst>
                                          <p:attrName>ppt_w</p:attrName>
                                        </p:attrNameLst>
                                      </p:cBhvr>
                                      <p:tavLst>
                                        <p:tav tm="0">
                                          <p:val>
                                            <p:strVal val="4/3*#ppt_w"/>
                                          </p:val>
                                        </p:tav>
                                        <p:tav tm="100000">
                                          <p:val>
                                            <p:strVal val="#ppt_w"/>
                                          </p:val>
                                        </p:tav>
                                      </p:tavLst>
                                    </p:anim>
                                    <p:anim calcmode="lin" valueType="num">
                                      <p:cBhvr>
                                        <p:cTn id="12" dur="500" fill="hold"/>
                                        <p:tgtEl>
                                          <p:spTgt spid="33"/>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p:cTn id="15" dur="500" fill="hold"/>
                                        <p:tgtEl>
                                          <p:spTgt spid="34"/>
                                        </p:tgtEl>
                                        <p:attrNameLst>
                                          <p:attrName>ppt_w</p:attrName>
                                        </p:attrNameLst>
                                      </p:cBhvr>
                                      <p:tavLst>
                                        <p:tav tm="0">
                                          <p:val>
                                            <p:strVal val="4/3*#ppt_w"/>
                                          </p:val>
                                        </p:tav>
                                        <p:tav tm="100000">
                                          <p:val>
                                            <p:strVal val="#ppt_w"/>
                                          </p:val>
                                        </p:tav>
                                      </p:tavLst>
                                    </p:anim>
                                    <p:anim calcmode="lin" valueType="num">
                                      <p:cBhvr>
                                        <p:cTn id="16" dur="500" fill="hold"/>
                                        <p:tgtEl>
                                          <p:spTgt spid="34"/>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p:cTn id="19" dur="500" fill="hold"/>
                                        <p:tgtEl>
                                          <p:spTgt spid="35"/>
                                        </p:tgtEl>
                                        <p:attrNameLst>
                                          <p:attrName>ppt_w</p:attrName>
                                        </p:attrNameLst>
                                      </p:cBhvr>
                                      <p:tavLst>
                                        <p:tav tm="0">
                                          <p:val>
                                            <p:strVal val="4/3*#ppt_w"/>
                                          </p:val>
                                        </p:tav>
                                        <p:tav tm="100000">
                                          <p:val>
                                            <p:strVal val="#ppt_w"/>
                                          </p:val>
                                        </p:tav>
                                      </p:tavLst>
                                    </p:anim>
                                    <p:anim calcmode="lin" valueType="num">
                                      <p:cBhvr>
                                        <p:cTn id="20" dur="500" fill="hold"/>
                                        <p:tgtEl>
                                          <p:spTgt spid="3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AA95EE0-E974-4138-9236-2EB5CCF9A127}"/>
              </a:ext>
            </a:extLst>
          </p:cNvPr>
          <p:cNvSpPr>
            <a:spLocks noGrp="1"/>
          </p:cNvSpPr>
          <p:nvPr>
            <p:ph sz="quarter" idx="10"/>
          </p:nvPr>
        </p:nvSpPr>
        <p:spPr/>
        <p:txBody>
          <a:bodyPr vert="horz" lIns="91440" tIns="45720" rIns="91440" bIns="45720" rtlCol="0" anchor="ctr" anchorCtr="0">
            <a:normAutofit lnSpcReduction="10000"/>
          </a:bodyPr>
          <a:lstStyle/>
          <a:p>
            <a:pPr marL="0" algn="ctr">
              <a:spcBef>
                <a:spcPct val="0"/>
              </a:spcBef>
              <a:buNone/>
            </a:pPr>
            <a:r>
              <a:rPr lang="zh-CN" altLang="en-US" dirty="0"/>
              <a:t>独特的科技发展优势</a:t>
            </a:r>
          </a:p>
        </p:txBody>
      </p:sp>
      <p:sp>
        <p:nvSpPr>
          <p:cNvPr id="262" name="KSO_Shape">
            <a:extLst>
              <a:ext uri="{FF2B5EF4-FFF2-40B4-BE49-F238E27FC236}">
                <a16:creationId xmlns:a16="http://schemas.microsoft.com/office/drawing/2014/main" id="{10698F54-AED0-48D3-94E3-B209FCCF3D2C}"/>
              </a:ext>
            </a:extLst>
          </p:cNvPr>
          <p:cNvSpPr>
            <a:spLocks/>
          </p:cNvSpPr>
          <p:nvPr/>
        </p:nvSpPr>
        <p:spPr bwMode="auto">
          <a:xfrm>
            <a:off x="1577500" y="2081064"/>
            <a:ext cx="966672" cy="72500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4472C4"/>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63" name="椭圆 262">
            <a:extLst>
              <a:ext uri="{FF2B5EF4-FFF2-40B4-BE49-F238E27FC236}">
                <a16:creationId xmlns:a16="http://schemas.microsoft.com/office/drawing/2014/main" id="{BFA03E54-DEF1-42F6-9CB2-847CAE07139A}"/>
              </a:ext>
            </a:extLst>
          </p:cNvPr>
          <p:cNvSpPr/>
          <p:nvPr/>
        </p:nvSpPr>
        <p:spPr>
          <a:xfrm>
            <a:off x="1335832" y="1758840"/>
            <a:ext cx="1450009" cy="1369453"/>
          </a:xfrm>
          <a:prstGeom prst="ellips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4" name="KSO_Shape">
            <a:extLst>
              <a:ext uri="{FF2B5EF4-FFF2-40B4-BE49-F238E27FC236}">
                <a16:creationId xmlns:a16="http://schemas.microsoft.com/office/drawing/2014/main" id="{E1F19044-D4A5-4B72-A088-0911A09C351B}"/>
              </a:ext>
            </a:extLst>
          </p:cNvPr>
          <p:cNvSpPr/>
          <p:nvPr/>
        </p:nvSpPr>
        <p:spPr>
          <a:xfrm>
            <a:off x="4477517" y="2000508"/>
            <a:ext cx="556726" cy="751842"/>
          </a:xfrm>
          <a:custGeom>
            <a:avLst/>
            <a:gdLst>
              <a:gd name="connsiteX0" fmla="*/ 1491342 w 1491342"/>
              <a:gd name="connsiteY0" fmla="*/ 0 h 2231572"/>
              <a:gd name="connsiteX1" fmla="*/ 32657 w 1491342"/>
              <a:gd name="connsiteY1" fmla="*/ 1143000 h 2231572"/>
              <a:gd name="connsiteX2" fmla="*/ 685800 w 1491342"/>
              <a:gd name="connsiteY2" fmla="*/ 1284515 h 2231572"/>
              <a:gd name="connsiteX3" fmla="*/ 0 w 1491342"/>
              <a:gd name="connsiteY3" fmla="*/ 2231572 h 2231572"/>
              <a:gd name="connsiteX4" fmla="*/ 1404257 w 1491342"/>
              <a:gd name="connsiteY4" fmla="*/ 1143000 h 2231572"/>
              <a:gd name="connsiteX5" fmla="*/ 794657 w 1491342"/>
              <a:gd name="connsiteY5" fmla="*/ 990600 h 2231572"/>
              <a:gd name="connsiteX6" fmla="*/ 1491342 w 1491342"/>
              <a:gd name="connsiteY6" fmla="*/ 0 h 2231572"/>
              <a:gd name="connsiteX0" fmla="*/ 1491342 w 1491342"/>
              <a:gd name="connsiteY0" fmla="*/ 0 h 2231572"/>
              <a:gd name="connsiteX1" fmla="*/ 32657 w 1491342"/>
              <a:gd name="connsiteY1" fmla="*/ 1143000 h 2231572"/>
              <a:gd name="connsiteX2" fmla="*/ 685800 w 1491342"/>
              <a:gd name="connsiteY2" fmla="*/ 1284515 h 2231572"/>
              <a:gd name="connsiteX3" fmla="*/ 0 w 1491342"/>
              <a:gd name="connsiteY3" fmla="*/ 2231572 h 2231572"/>
              <a:gd name="connsiteX4" fmla="*/ 1404257 w 1491342"/>
              <a:gd name="connsiteY4" fmla="*/ 1143000 h 2231572"/>
              <a:gd name="connsiteX5" fmla="*/ 794657 w 1491342"/>
              <a:gd name="connsiteY5" fmla="*/ 990600 h 2231572"/>
              <a:gd name="connsiteX6" fmla="*/ 1491342 w 1491342"/>
              <a:gd name="connsiteY6" fmla="*/ 0 h 2231572"/>
              <a:gd name="connsiteX0" fmla="*/ 1491342 w 1491342"/>
              <a:gd name="connsiteY0" fmla="*/ 0 h 2231572"/>
              <a:gd name="connsiteX1" fmla="*/ 32657 w 1491342"/>
              <a:gd name="connsiteY1" fmla="*/ 1143000 h 2231572"/>
              <a:gd name="connsiteX2" fmla="*/ 685800 w 1491342"/>
              <a:gd name="connsiteY2" fmla="*/ 1284515 h 2231572"/>
              <a:gd name="connsiteX3" fmla="*/ 0 w 1491342"/>
              <a:gd name="connsiteY3" fmla="*/ 2231572 h 2231572"/>
              <a:gd name="connsiteX4" fmla="*/ 1404257 w 1491342"/>
              <a:gd name="connsiteY4" fmla="*/ 1143000 h 2231572"/>
              <a:gd name="connsiteX5" fmla="*/ 794657 w 1491342"/>
              <a:gd name="connsiteY5" fmla="*/ 990600 h 2231572"/>
              <a:gd name="connsiteX6" fmla="*/ 1491342 w 1491342"/>
              <a:gd name="connsiteY6" fmla="*/ 0 h 22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1342" h="2231572">
                <a:moveTo>
                  <a:pt x="1491342" y="0"/>
                </a:moveTo>
                <a:cubicBezTo>
                  <a:pt x="1364342" y="25400"/>
                  <a:pt x="166914" y="928914"/>
                  <a:pt x="32657" y="1143000"/>
                </a:cubicBezTo>
                <a:cubicBezTo>
                  <a:pt x="-101600" y="1357086"/>
                  <a:pt x="691243" y="1103086"/>
                  <a:pt x="685800" y="1284515"/>
                </a:cubicBezTo>
                <a:lnTo>
                  <a:pt x="0" y="2231572"/>
                </a:lnTo>
                <a:cubicBezTo>
                  <a:pt x="119743" y="2207986"/>
                  <a:pt x="1271814" y="1349829"/>
                  <a:pt x="1404257" y="1143000"/>
                </a:cubicBezTo>
                <a:cubicBezTo>
                  <a:pt x="1536700" y="936171"/>
                  <a:pt x="780143" y="1181100"/>
                  <a:pt x="794657" y="990600"/>
                </a:cubicBezTo>
                <a:lnTo>
                  <a:pt x="1491342" y="0"/>
                </a:lnTo>
                <a:close/>
              </a:path>
            </a:pathLst>
          </a:cu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65" name="椭圆 264">
            <a:extLst>
              <a:ext uri="{FF2B5EF4-FFF2-40B4-BE49-F238E27FC236}">
                <a16:creationId xmlns:a16="http://schemas.microsoft.com/office/drawing/2014/main" id="{8C6C4133-B8F0-4ECA-B764-6A78E6121295}"/>
              </a:ext>
            </a:extLst>
          </p:cNvPr>
          <p:cNvSpPr/>
          <p:nvPr/>
        </p:nvSpPr>
        <p:spPr>
          <a:xfrm>
            <a:off x="3994181" y="1758840"/>
            <a:ext cx="1450009" cy="1369453"/>
          </a:xfrm>
          <a:prstGeom prst="ellips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6" name="KSO_Shape">
            <a:extLst>
              <a:ext uri="{FF2B5EF4-FFF2-40B4-BE49-F238E27FC236}">
                <a16:creationId xmlns:a16="http://schemas.microsoft.com/office/drawing/2014/main" id="{5795BE72-4180-4F92-B705-2C22D49CDF7C}"/>
              </a:ext>
            </a:extLst>
          </p:cNvPr>
          <p:cNvSpPr/>
          <p:nvPr/>
        </p:nvSpPr>
        <p:spPr>
          <a:xfrm>
            <a:off x="6974754" y="2081064"/>
            <a:ext cx="698137" cy="698137"/>
          </a:xfrm>
          <a:prstGeom prst="leftUpArrow">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267" name="椭圆 266">
            <a:extLst>
              <a:ext uri="{FF2B5EF4-FFF2-40B4-BE49-F238E27FC236}">
                <a16:creationId xmlns:a16="http://schemas.microsoft.com/office/drawing/2014/main" id="{88B57FBC-31E1-47AD-9ED8-5471E478CB6A}"/>
              </a:ext>
            </a:extLst>
          </p:cNvPr>
          <p:cNvSpPr/>
          <p:nvPr/>
        </p:nvSpPr>
        <p:spPr>
          <a:xfrm>
            <a:off x="6652530" y="1758840"/>
            <a:ext cx="1450009" cy="1369453"/>
          </a:xfrm>
          <a:prstGeom prst="ellips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8" name="KSO_Shape">
            <a:extLst>
              <a:ext uri="{FF2B5EF4-FFF2-40B4-BE49-F238E27FC236}">
                <a16:creationId xmlns:a16="http://schemas.microsoft.com/office/drawing/2014/main" id="{A149FF01-6371-439E-9DE5-7E3DA5D94B50}"/>
              </a:ext>
            </a:extLst>
          </p:cNvPr>
          <p:cNvSpPr/>
          <p:nvPr/>
        </p:nvSpPr>
        <p:spPr>
          <a:xfrm>
            <a:off x="9713660" y="2000508"/>
            <a:ext cx="460054" cy="698137"/>
          </a:xfrm>
          <a:custGeom>
            <a:avLst/>
            <a:gdLst>
              <a:gd name="connsiteX0" fmla="*/ 586581 w 1173161"/>
              <a:gd name="connsiteY0" fmla="*/ 0 h 1672438"/>
              <a:gd name="connsiteX1" fmla="*/ 1001356 w 1173161"/>
              <a:gd name="connsiteY1" fmla="*/ 171806 h 1672438"/>
              <a:gd name="connsiteX2" fmla="*/ 1001356 w 1173161"/>
              <a:gd name="connsiteY2" fmla="*/ 1001357 h 1672438"/>
              <a:gd name="connsiteX3" fmla="*/ 586581 w 1173161"/>
              <a:gd name="connsiteY3" fmla="*/ 1672438 h 1672438"/>
              <a:gd name="connsiteX4" fmla="*/ 171805 w 1173161"/>
              <a:gd name="connsiteY4" fmla="*/ 1001357 h 1672438"/>
              <a:gd name="connsiteX5" fmla="*/ 171805 w 1173161"/>
              <a:gd name="connsiteY5" fmla="*/ 171806 h 1672438"/>
              <a:gd name="connsiteX6" fmla="*/ 586581 w 1173161"/>
              <a:gd name="connsiteY6" fmla="*/ 0 h 167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3161" h="1672438">
                <a:moveTo>
                  <a:pt x="586581" y="0"/>
                </a:moveTo>
                <a:cubicBezTo>
                  <a:pt x="736700" y="0"/>
                  <a:pt x="886819" y="57269"/>
                  <a:pt x="1001356" y="171806"/>
                </a:cubicBezTo>
                <a:cubicBezTo>
                  <a:pt x="1230430" y="400880"/>
                  <a:pt x="1230430" y="772282"/>
                  <a:pt x="1001356" y="1001357"/>
                </a:cubicBezTo>
                <a:cubicBezTo>
                  <a:pt x="820380" y="1182333"/>
                  <a:pt x="682121" y="1406027"/>
                  <a:pt x="586581" y="1672438"/>
                </a:cubicBezTo>
                <a:cubicBezTo>
                  <a:pt x="491040" y="1406027"/>
                  <a:pt x="352782" y="1182333"/>
                  <a:pt x="171805" y="1001357"/>
                </a:cubicBezTo>
                <a:cubicBezTo>
                  <a:pt x="-57269" y="772282"/>
                  <a:pt x="-57269" y="400880"/>
                  <a:pt x="171805" y="171806"/>
                </a:cubicBezTo>
                <a:cubicBezTo>
                  <a:pt x="286343" y="57269"/>
                  <a:pt x="436462" y="0"/>
                  <a:pt x="586581" y="0"/>
                </a:cubicBezTo>
                <a:close/>
              </a:path>
            </a:pathLst>
          </a:cu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bIns="576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69" name="椭圆 268">
            <a:extLst>
              <a:ext uri="{FF2B5EF4-FFF2-40B4-BE49-F238E27FC236}">
                <a16:creationId xmlns:a16="http://schemas.microsoft.com/office/drawing/2014/main" id="{5F090F30-2D34-414A-8410-D47AE66B2B29}"/>
              </a:ext>
            </a:extLst>
          </p:cNvPr>
          <p:cNvSpPr/>
          <p:nvPr/>
        </p:nvSpPr>
        <p:spPr>
          <a:xfrm>
            <a:off x="9230323" y="1678284"/>
            <a:ext cx="1450009" cy="1369453"/>
          </a:xfrm>
          <a:prstGeom prst="ellips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4" name="圆角矩形 36">
            <a:extLst>
              <a:ext uri="{FF2B5EF4-FFF2-40B4-BE49-F238E27FC236}">
                <a16:creationId xmlns:a16="http://schemas.microsoft.com/office/drawing/2014/main" id="{5A625435-35E5-4FEE-82BA-98853C40FA7D}"/>
              </a:ext>
            </a:extLst>
          </p:cNvPr>
          <p:cNvSpPr/>
          <p:nvPr/>
        </p:nvSpPr>
        <p:spPr>
          <a:xfrm>
            <a:off x="1094163" y="3208848"/>
            <a:ext cx="1933345" cy="520860"/>
          </a:xfrm>
          <a:prstGeom prst="roundRect">
            <a:avLst>
              <a:gd name="adj" fmla="val 9207"/>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人才</a:t>
            </a:r>
            <a:endParaRPr lang="en-US" altLang="zh-CN" sz="2400" dirty="0">
              <a:latin typeface="微软雅黑" panose="020B0503020204020204" pitchFamily="34" charset="-122"/>
              <a:ea typeface="微软雅黑" panose="020B0503020204020204" pitchFamily="34" charset="-122"/>
            </a:endParaRPr>
          </a:p>
        </p:txBody>
      </p:sp>
      <p:sp>
        <p:nvSpPr>
          <p:cNvPr id="275" name="圆角矩形 37">
            <a:extLst>
              <a:ext uri="{FF2B5EF4-FFF2-40B4-BE49-F238E27FC236}">
                <a16:creationId xmlns:a16="http://schemas.microsoft.com/office/drawing/2014/main" id="{8FF28CD3-B13F-49E7-A60C-36A6B96BD881}"/>
              </a:ext>
            </a:extLst>
          </p:cNvPr>
          <p:cNvSpPr/>
          <p:nvPr/>
        </p:nvSpPr>
        <p:spPr>
          <a:xfrm>
            <a:off x="3752511" y="3208848"/>
            <a:ext cx="1933345" cy="522000"/>
          </a:xfrm>
          <a:prstGeom prst="round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技术</a:t>
            </a:r>
          </a:p>
        </p:txBody>
      </p:sp>
      <p:sp>
        <p:nvSpPr>
          <p:cNvPr id="276" name="圆角矩形 38">
            <a:extLst>
              <a:ext uri="{FF2B5EF4-FFF2-40B4-BE49-F238E27FC236}">
                <a16:creationId xmlns:a16="http://schemas.microsoft.com/office/drawing/2014/main" id="{7EFE5FC8-EB15-48AC-B06E-BB7C70B5B4CB}"/>
              </a:ext>
            </a:extLst>
          </p:cNvPr>
          <p:cNvSpPr/>
          <p:nvPr/>
        </p:nvSpPr>
        <p:spPr>
          <a:xfrm>
            <a:off x="6410859" y="3208848"/>
            <a:ext cx="1933345" cy="522000"/>
          </a:xfrm>
          <a:prstGeom prst="round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资金</a:t>
            </a:r>
          </a:p>
        </p:txBody>
      </p:sp>
      <p:sp>
        <p:nvSpPr>
          <p:cNvPr id="277" name="圆角矩形 39">
            <a:extLst>
              <a:ext uri="{FF2B5EF4-FFF2-40B4-BE49-F238E27FC236}">
                <a16:creationId xmlns:a16="http://schemas.microsoft.com/office/drawing/2014/main" id="{CD42C92D-9F7B-4287-A6C8-8871519FC405}"/>
              </a:ext>
            </a:extLst>
          </p:cNvPr>
          <p:cNvSpPr/>
          <p:nvPr/>
        </p:nvSpPr>
        <p:spPr>
          <a:xfrm>
            <a:off x="8977014" y="3208848"/>
            <a:ext cx="1933345" cy="522000"/>
          </a:xfrm>
          <a:prstGeom prst="round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场景</a:t>
            </a:r>
          </a:p>
        </p:txBody>
      </p:sp>
      <p:sp>
        <p:nvSpPr>
          <p:cNvPr id="1242" name="文本框 1241">
            <a:extLst>
              <a:ext uri="{FF2B5EF4-FFF2-40B4-BE49-F238E27FC236}">
                <a16:creationId xmlns:a16="http://schemas.microsoft.com/office/drawing/2014/main" id="{E9B510CE-7602-40BF-ABD0-22616DDE0167}"/>
              </a:ext>
            </a:extLst>
          </p:cNvPr>
          <p:cNvSpPr txBox="1"/>
          <p:nvPr/>
        </p:nvSpPr>
        <p:spPr>
          <a:xfrm>
            <a:off x="1094163" y="3947160"/>
            <a:ext cx="1933345" cy="1705403"/>
          </a:xfrm>
          <a:prstGeom prst="rect">
            <a:avLst/>
          </a:prstGeom>
          <a:noFill/>
        </p:spPr>
        <p:txBody>
          <a:bodyPr wrap="square" rtlCol="0">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rPr>
              <a:t>500+</a:t>
            </a:r>
            <a:r>
              <a:rPr lang="zh-CN" altLang="en-US" dirty="0">
                <a:solidFill>
                  <a:schemeClr val="bg1">
                    <a:lumMod val="50000"/>
                  </a:schemeClr>
                </a:solidFill>
                <a:latin typeface="微软雅黑" panose="020B0503020204020204" pitchFamily="34" charset="-122"/>
                <a:ea typeface="微软雅黑" panose="020B0503020204020204" pitchFamily="34" charset="-122"/>
              </a:rPr>
              <a:t>来自顶尖机 构的科学家</a:t>
            </a: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rPr>
              <a:t>23,000+</a:t>
            </a:r>
            <a:r>
              <a:rPr lang="zh-CN" altLang="en-US" dirty="0">
                <a:solidFill>
                  <a:schemeClr val="bg1">
                    <a:lumMod val="50000"/>
                  </a:schemeClr>
                </a:solidFill>
                <a:latin typeface="微软雅黑" panose="020B0503020204020204" pitchFamily="34" charset="-122"/>
                <a:ea typeface="微软雅黑" panose="020B0503020204020204" pitchFamily="34" charset="-122"/>
              </a:rPr>
              <a:t>科技研发人员</a:t>
            </a:r>
          </a:p>
        </p:txBody>
      </p:sp>
      <p:sp>
        <p:nvSpPr>
          <p:cNvPr id="1243" name="文本框 1242">
            <a:extLst>
              <a:ext uri="{FF2B5EF4-FFF2-40B4-BE49-F238E27FC236}">
                <a16:creationId xmlns:a16="http://schemas.microsoft.com/office/drawing/2014/main" id="{11C1459B-1B96-43F9-9DFD-E2DB4276454A}"/>
              </a:ext>
            </a:extLst>
          </p:cNvPr>
          <p:cNvSpPr txBox="1"/>
          <p:nvPr/>
        </p:nvSpPr>
        <p:spPr>
          <a:xfrm>
            <a:off x="3752511" y="3947160"/>
            <a:ext cx="1933345" cy="1705403"/>
          </a:xfrm>
          <a:prstGeom prst="rect">
            <a:avLst/>
          </a:prstGeom>
          <a:noFill/>
        </p:spPr>
        <p:txBody>
          <a:bodyPr wrap="square" rtlCol="0">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rPr>
              <a:t>5,100+</a:t>
            </a:r>
            <a:r>
              <a:rPr lang="zh-CN" altLang="en-US" dirty="0">
                <a:solidFill>
                  <a:schemeClr val="bg1">
                    <a:lumMod val="50000"/>
                  </a:schemeClr>
                </a:solidFill>
                <a:latin typeface="微软雅黑" panose="020B0503020204020204" pitchFamily="34" charset="-122"/>
                <a:ea typeface="微软雅黑" panose="020B0503020204020204" pitchFamily="34" charset="-122"/>
              </a:rPr>
              <a:t>申请专利数</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在中国金融机构中位列第一</a:t>
            </a:r>
          </a:p>
        </p:txBody>
      </p:sp>
      <p:sp>
        <p:nvSpPr>
          <p:cNvPr id="1244" name="文本框 1243">
            <a:extLst>
              <a:ext uri="{FF2B5EF4-FFF2-40B4-BE49-F238E27FC236}">
                <a16:creationId xmlns:a16="http://schemas.microsoft.com/office/drawing/2014/main" id="{9781C125-E085-4229-9F4F-95D8EBF7CDB8}"/>
              </a:ext>
            </a:extLst>
          </p:cNvPr>
          <p:cNvSpPr txBox="1"/>
          <p:nvPr/>
        </p:nvSpPr>
        <p:spPr>
          <a:xfrm>
            <a:off x="6357149" y="3947160"/>
            <a:ext cx="1933345" cy="1705403"/>
          </a:xfrm>
          <a:prstGeom prst="rect">
            <a:avLst/>
          </a:prstGeom>
          <a:noFill/>
        </p:spPr>
        <p:txBody>
          <a:bodyPr wrap="square" rtlCol="0">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rPr>
              <a:t>2017</a:t>
            </a:r>
            <a:r>
              <a:rPr lang="zh-CN" altLang="en-US" dirty="0">
                <a:solidFill>
                  <a:schemeClr val="bg1">
                    <a:lumMod val="50000"/>
                  </a:schemeClr>
                </a:solidFill>
                <a:latin typeface="微软雅黑" panose="020B0503020204020204" pitchFamily="34" charset="-122"/>
                <a:ea typeface="微软雅黑" panose="020B0503020204020204" pitchFamily="34" charset="-122"/>
              </a:rPr>
              <a:t>研发投入超百亿</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未来</a:t>
            </a:r>
            <a:r>
              <a:rPr lang="en-US" altLang="zh-CN" dirty="0">
                <a:solidFill>
                  <a:schemeClr val="bg1">
                    <a:lumMod val="50000"/>
                  </a:schemeClr>
                </a:solidFill>
                <a:latin typeface="微软雅黑" panose="020B0503020204020204" pitchFamily="34" charset="-122"/>
                <a:ea typeface="微软雅黑" panose="020B0503020204020204" pitchFamily="34" charset="-122"/>
              </a:rPr>
              <a:t>10</a:t>
            </a:r>
            <a:r>
              <a:rPr lang="zh-CN" altLang="en-US" dirty="0">
                <a:solidFill>
                  <a:schemeClr val="bg1">
                    <a:lumMod val="50000"/>
                  </a:schemeClr>
                </a:solidFill>
                <a:latin typeface="微软雅黑" panose="020B0503020204020204" pitchFamily="34" charset="-122"/>
                <a:ea typeface="微软雅黑" panose="020B0503020204020204" pitchFamily="34" charset="-122"/>
              </a:rPr>
              <a:t>年将累计超千亿</a:t>
            </a:r>
          </a:p>
        </p:txBody>
      </p:sp>
      <p:sp>
        <p:nvSpPr>
          <p:cNvPr id="1245" name="文本框 1244">
            <a:extLst>
              <a:ext uri="{FF2B5EF4-FFF2-40B4-BE49-F238E27FC236}">
                <a16:creationId xmlns:a16="http://schemas.microsoft.com/office/drawing/2014/main" id="{CD8495F6-0E2D-416B-BA60-BEB38DE07C06}"/>
              </a:ext>
            </a:extLst>
          </p:cNvPr>
          <p:cNvSpPr txBox="1"/>
          <p:nvPr/>
        </p:nvSpPr>
        <p:spPr>
          <a:xfrm>
            <a:off x="8988654" y="3947160"/>
            <a:ext cx="1933345" cy="1376787"/>
          </a:xfrm>
          <a:prstGeom prst="rect">
            <a:avLst/>
          </a:prstGeom>
          <a:noFill/>
        </p:spPr>
        <p:txBody>
          <a:bodyPr wrap="square" rtlCol="0">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金融、医疗、汽 车、房产及</a:t>
            </a:r>
            <a:r>
              <a:rPr lang="zh-CN" altLang="en-US" sz="2000" b="1" dirty="0">
                <a:solidFill>
                  <a:srgbClr val="4472C4"/>
                </a:solidFill>
                <a:latin typeface="微软雅黑" panose="020B0503020204020204" pitchFamily="34" charset="-122"/>
                <a:ea typeface="微软雅黑" panose="020B0503020204020204" pitchFamily="34" charset="-122"/>
              </a:rPr>
              <a:t>智慧城市</a:t>
            </a:r>
            <a:r>
              <a:rPr lang="zh-CN" altLang="en-US" dirty="0">
                <a:solidFill>
                  <a:schemeClr val="bg1">
                    <a:lumMod val="50000"/>
                  </a:schemeClr>
                </a:solidFill>
                <a:latin typeface="微软雅黑" panose="020B0503020204020204" pitchFamily="34" charset="-122"/>
                <a:ea typeface="微软雅黑" panose="020B0503020204020204" pitchFamily="34" charset="-122"/>
              </a:rPr>
              <a:t>五大生态圈 </a:t>
            </a:r>
          </a:p>
        </p:txBody>
      </p:sp>
    </p:spTree>
    <p:extLst>
      <p:ext uri="{BB962C8B-B14F-4D97-AF65-F5344CB8AC3E}">
        <p14:creationId xmlns:p14="http://schemas.microsoft.com/office/powerpoint/2010/main" val="691935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8965554-AB4E-4DA1-A2EE-9B444F185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126016"/>
          </a:xfrm>
          <a:prstGeom prst="rect">
            <a:avLst/>
          </a:prstGeom>
        </p:spPr>
      </p:pic>
      <p:sp>
        <p:nvSpPr>
          <p:cNvPr id="4" name="文本框 8">
            <a:extLst>
              <a:ext uri="{FF2B5EF4-FFF2-40B4-BE49-F238E27FC236}">
                <a16:creationId xmlns:a16="http://schemas.microsoft.com/office/drawing/2014/main" id="{DFEA8B1C-FC8E-4408-96A7-E29B67DBC2A0}"/>
              </a:ext>
            </a:extLst>
          </p:cNvPr>
          <p:cNvSpPr txBox="1"/>
          <p:nvPr/>
        </p:nvSpPr>
        <p:spPr>
          <a:xfrm>
            <a:off x="4061629" y="1542111"/>
            <a:ext cx="4068742" cy="584775"/>
          </a:xfrm>
          <a:prstGeom prst="rect">
            <a:avLst/>
          </a:prstGeom>
          <a:noFill/>
        </p:spPr>
        <p:txBody>
          <a:bodyPr wrap="none" rtlCol="0">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深圳通 </a:t>
            </a:r>
            <a:r>
              <a:rPr lang="en-US" altLang="zh-CN" sz="3200" dirty="0">
                <a:solidFill>
                  <a:schemeClr val="bg1"/>
                </a:solidFill>
                <a:latin typeface="微软雅黑" panose="020B0503020204020204" pitchFamily="34" charset="-122"/>
                <a:ea typeface="微软雅黑" panose="020B0503020204020204" pitchFamily="34" charset="-122"/>
              </a:rPr>
              <a:t>&amp; </a:t>
            </a:r>
            <a:r>
              <a:rPr lang="zh-CN" altLang="en-US" sz="3200" dirty="0">
                <a:solidFill>
                  <a:schemeClr val="bg1"/>
                </a:solidFill>
                <a:latin typeface="微软雅黑" panose="020B0503020204020204" pitchFamily="34" charset="-122"/>
                <a:ea typeface="微软雅黑" panose="020B0503020204020204" pitchFamily="34" charset="-122"/>
              </a:rPr>
              <a:t>平安智慧城</a:t>
            </a:r>
          </a:p>
        </p:txBody>
      </p:sp>
      <p:sp>
        <p:nvSpPr>
          <p:cNvPr id="5" name="文本框 8">
            <a:extLst>
              <a:ext uri="{FF2B5EF4-FFF2-40B4-BE49-F238E27FC236}">
                <a16:creationId xmlns:a16="http://schemas.microsoft.com/office/drawing/2014/main" id="{89CAFDCA-301A-4AD4-B9DB-5ECAC682002A}"/>
              </a:ext>
            </a:extLst>
          </p:cNvPr>
          <p:cNvSpPr txBox="1"/>
          <p:nvPr/>
        </p:nvSpPr>
        <p:spPr>
          <a:xfrm>
            <a:off x="835586" y="2619121"/>
            <a:ext cx="10520830" cy="646331"/>
          </a:xfrm>
          <a:prstGeom prst="rect">
            <a:avLst/>
          </a:prstGeom>
          <a:noFill/>
        </p:spPr>
        <p:txBody>
          <a:bodyPr wrap="none" rtlCol="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rPr>
              <a:t>构建智慧出行、便捷支付、自主运营的新商业生态</a:t>
            </a:r>
          </a:p>
        </p:txBody>
      </p:sp>
    </p:spTree>
    <p:extLst>
      <p:ext uri="{BB962C8B-B14F-4D97-AF65-F5344CB8AC3E}">
        <p14:creationId xmlns:p14="http://schemas.microsoft.com/office/powerpoint/2010/main" val="1215774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C52BC6D-B76B-47BF-89F1-D8DAC7E048A5}"/>
              </a:ext>
            </a:extLst>
          </p:cNvPr>
          <p:cNvPicPr>
            <a:picLocks noChangeAspect="1"/>
          </p:cNvPicPr>
          <p:nvPr/>
        </p:nvPicPr>
        <p:blipFill rotWithShape="1">
          <a:blip r:embed="rId2">
            <a:extLst>
              <a:ext uri="{28A0092B-C50C-407E-A947-70E740481C1C}">
                <a14:useLocalDpi xmlns:a14="http://schemas.microsoft.com/office/drawing/2010/main" val="0"/>
              </a:ext>
            </a:extLst>
          </a:blip>
          <a:srcRect t="10098" b="5527"/>
          <a:stretch/>
        </p:blipFill>
        <p:spPr>
          <a:xfrm>
            <a:off x="0" y="-1"/>
            <a:ext cx="12192000" cy="6858001"/>
          </a:xfrm>
          <a:prstGeom prst="rect">
            <a:avLst/>
          </a:prstGeom>
        </p:spPr>
      </p:pic>
      <p:sp>
        <p:nvSpPr>
          <p:cNvPr id="6" name="文本框 5">
            <a:extLst>
              <a:ext uri="{FF2B5EF4-FFF2-40B4-BE49-F238E27FC236}">
                <a16:creationId xmlns:a16="http://schemas.microsoft.com/office/drawing/2014/main" id="{0D0AE6D7-610E-47D1-83BA-0E04259D36C2}"/>
              </a:ext>
            </a:extLst>
          </p:cNvPr>
          <p:cNvSpPr txBox="1"/>
          <p:nvPr/>
        </p:nvSpPr>
        <p:spPr>
          <a:xfrm>
            <a:off x="4881154" y="3333597"/>
            <a:ext cx="1214845" cy="461665"/>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深圳通</a:t>
            </a:r>
          </a:p>
        </p:txBody>
      </p:sp>
      <p:sp>
        <p:nvSpPr>
          <p:cNvPr id="8" name="文本框 7">
            <a:extLst>
              <a:ext uri="{FF2B5EF4-FFF2-40B4-BE49-F238E27FC236}">
                <a16:creationId xmlns:a16="http://schemas.microsoft.com/office/drawing/2014/main" id="{2E3FC1E0-2AC5-4709-86AA-8F8B996D29F2}"/>
              </a:ext>
            </a:extLst>
          </p:cNvPr>
          <p:cNvSpPr txBox="1"/>
          <p:nvPr/>
        </p:nvSpPr>
        <p:spPr>
          <a:xfrm>
            <a:off x="6618515" y="3676804"/>
            <a:ext cx="1889760" cy="461665"/>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平安智慧城</a:t>
            </a:r>
          </a:p>
        </p:txBody>
      </p:sp>
      <p:sp>
        <p:nvSpPr>
          <p:cNvPr id="7" name="文本框 6">
            <a:extLst>
              <a:ext uri="{FF2B5EF4-FFF2-40B4-BE49-F238E27FC236}">
                <a16:creationId xmlns:a16="http://schemas.microsoft.com/office/drawing/2014/main" id="{2600498E-6C8D-46BE-B210-57F74E7BC8B7}"/>
              </a:ext>
            </a:extLst>
          </p:cNvPr>
          <p:cNvSpPr txBox="1"/>
          <p:nvPr/>
        </p:nvSpPr>
        <p:spPr>
          <a:xfrm>
            <a:off x="3683726" y="5564777"/>
            <a:ext cx="6026331" cy="830997"/>
          </a:xfrm>
          <a:prstGeom prst="rect">
            <a:avLst/>
          </a:prstGeom>
          <a:noFill/>
        </p:spPr>
        <p:txBody>
          <a:bodyPr wrap="square" rtlCol="0">
            <a:spAutoFit/>
          </a:bodyPr>
          <a:lstStyle/>
          <a:p>
            <a:pPr algn="ctr"/>
            <a:r>
              <a:rPr lang="zh-CN" altLang="en-US" sz="4800" dirty="0">
                <a:solidFill>
                  <a:schemeClr val="bg1">
                    <a:lumMod val="50000"/>
                  </a:schemeClr>
                </a:solidFill>
                <a:latin typeface="微软雅黑" panose="020B0503020204020204" pitchFamily="34" charset="-122"/>
                <a:ea typeface="微软雅黑" panose="020B0503020204020204" pitchFamily="34" charset="-122"/>
              </a:rPr>
              <a:t>期待合作，谢谢大家</a:t>
            </a:r>
          </a:p>
        </p:txBody>
      </p:sp>
    </p:spTree>
    <p:extLst>
      <p:ext uri="{BB962C8B-B14F-4D97-AF65-F5344CB8AC3E}">
        <p14:creationId xmlns:p14="http://schemas.microsoft.com/office/powerpoint/2010/main" val="1046868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4E9FB80-36D8-41A2-81B6-89AC5FA1C3EC}"/>
              </a:ext>
            </a:extLst>
          </p:cNvPr>
          <p:cNvGrpSpPr/>
          <p:nvPr/>
        </p:nvGrpSpPr>
        <p:grpSpPr>
          <a:xfrm>
            <a:off x="511002" y="1164538"/>
            <a:ext cx="11354494" cy="4817096"/>
            <a:chOff x="160363" y="1073566"/>
            <a:chExt cx="11799929" cy="4817361"/>
          </a:xfrm>
        </p:grpSpPr>
        <p:sp>
          <p:nvSpPr>
            <p:cNvPr id="4" name="矩形 3">
              <a:extLst>
                <a:ext uri="{FF2B5EF4-FFF2-40B4-BE49-F238E27FC236}">
                  <a16:creationId xmlns:a16="http://schemas.microsoft.com/office/drawing/2014/main" id="{7E5303D9-D0AA-471D-ACEC-FA4ECA7B959C}"/>
                </a:ext>
              </a:extLst>
            </p:cNvPr>
            <p:cNvSpPr/>
            <p:nvPr/>
          </p:nvSpPr>
          <p:spPr>
            <a:xfrm>
              <a:off x="295997" y="1073566"/>
              <a:ext cx="2616815" cy="69965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bg1"/>
                  </a:solidFill>
                  <a:latin typeface="微软雅黑" panose="020B0503020204020204" pitchFamily="34" charset="-122"/>
                  <a:ea typeface="微软雅黑" panose="020B0503020204020204" pitchFamily="34" charset="-122"/>
                  <a:cs typeface="Arial" panose="020B0604020202020204" pitchFamily="34" charset="0"/>
                </a:rPr>
                <a:t>智能识别</a:t>
              </a:r>
              <a:endPar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矩形 4">
              <a:extLst>
                <a:ext uri="{FF2B5EF4-FFF2-40B4-BE49-F238E27FC236}">
                  <a16:creationId xmlns:a16="http://schemas.microsoft.com/office/drawing/2014/main" id="{7BE5BA34-2BAB-4E6A-98D3-B65F955B19F1}"/>
                </a:ext>
              </a:extLst>
            </p:cNvPr>
            <p:cNvSpPr/>
            <p:nvPr/>
          </p:nvSpPr>
          <p:spPr>
            <a:xfrm>
              <a:off x="3344551" y="1073566"/>
              <a:ext cx="2616815" cy="69965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人工智能</a:t>
              </a:r>
            </a:p>
          </p:txBody>
        </p:sp>
        <p:sp>
          <p:nvSpPr>
            <p:cNvPr id="6" name="矩形 5">
              <a:extLst>
                <a:ext uri="{FF2B5EF4-FFF2-40B4-BE49-F238E27FC236}">
                  <a16:creationId xmlns:a16="http://schemas.microsoft.com/office/drawing/2014/main" id="{8313189D-0BD5-4B97-A0E4-148229EB3B78}"/>
                </a:ext>
              </a:extLst>
            </p:cNvPr>
            <p:cNvSpPr/>
            <p:nvPr/>
          </p:nvSpPr>
          <p:spPr>
            <a:xfrm>
              <a:off x="6327484" y="1073566"/>
              <a:ext cx="2616815" cy="69965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区块链</a:t>
              </a:r>
            </a:p>
          </p:txBody>
        </p:sp>
        <p:sp>
          <p:nvSpPr>
            <p:cNvPr id="7" name="矩形 6">
              <a:extLst>
                <a:ext uri="{FF2B5EF4-FFF2-40B4-BE49-F238E27FC236}">
                  <a16:creationId xmlns:a16="http://schemas.microsoft.com/office/drawing/2014/main" id="{174CA451-0A67-4124-88EB-A3E714D5D801}"/>
                </a:ext>
              </a:extLst>
            </p:cNvPr>
            <p:cNvSpPr/>
            <p:nvPr/>
          </p:nvSpPr>
          <p:spPr>
            <a:xfrm>
              <a:off x="9286790" y="1073566"/>
              <a:ext cx="2616815" cy="69965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云科技</a:t>
              </a:r>
            </a:p>
          </p:txBody>
        </p:sp>
        <p:sp>
          <p:nvSpPr>
            <p:cNvPr id="8" name="TextBox 58">
              <a:extLst>
                <a:ext uri="{FF2B5EF4-FFF2-40B4-BE49-F238E27FC236}">
                  <a16:creationId xmlns:a16="http://schemas.microsoft.com/office/drawing/2014/main" id="{0BAA7EFF-798A-478A-8505-872ACF0CC6AC}"/>
                </a:ext>
              </a:extLst>
            </p:cNvPr>
            <p:cNvSpPr txBox="1"/>
            <p:nvPr/>
          </p:nvSpPr>
          <p:spPr>
            <a:xfrm>
              <a:off x="160363" y="4243549"/>
              <a:ext cx="3067881" cy="1421301"/>
            </a:xfrm>
            <a:prstGeom prst="rect">
              <a:avLst/>
            </a:prstGeom>
            <a:noFill/>
            <a:ln w="28575">
              <a:noFill/>
            </a:ln>
            <a:effectLst/>
          </p:spPr>
          <p:txBody>
            <a:bodyPr wrap="square" rtlCol="0">
              <a:spAutoFit/>
            </a:bodyPr>
            <a:lstStyle/>
            <a:p>
              <a:pPr>
                <a:spcBef>
                  <a:spcPts val="600"/>
                </a:spcBef>
                <a:defRPr/>
              </a:pP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rPr>
                <a:t>1.2</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rPr>
                <a:t>亿</a:t>
              </a: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rPr>
                <a:t>+</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rPr>
                <a:t>人库深度学习训练模型</a:t>
              </a:r>
              <a:endPar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endParaRPr>
            </a:p>
            <a:p>
              <a:pPr>
                <a:spcBef>
                  <a:spcPts val="600"/>
                </a:spcBef>
                <a:defRPr/>
              </a:pP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人脸识别</a:t>
              </a: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LFW</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准确率</a:t>
              </a: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99.8%</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世界第一</a:t>
              </a:r>
              <a:endPar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endParaRPr>
            </a:p>
            <a:p>
              <a:pPr>
                <a:spcBef>
                  <a:spcPts val="600"/>
                </a:spcBef>
                <a:defRPr/>
              </a:pP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准确率</a:t>
              </a: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99.7%</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以上，全球领先</a:t>
              </a:r>
              <a:endPar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endParaRPr>
            </a:p>
            <a:p>
              <a:pPr>
                <a:spcBef>
                  <a:spcPts val="600"/>
                </a:spcBef>
                <a:defRPr/>
              </a:pP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54</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种复杂微表情</a:t>
              </a: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1</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秒识别</a:t>
              </a:r>
              <a:endPar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endParaRPr>
            </a:p>
            <a:p>
              <a:pPr>
                <a:spcBef>
                  <a:spcPts val="600"/>
                </a:spcBef>
                <a:defRPr/>
              </a:pP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 </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endParaRPr>
            </a:p>
          </p:txBody>
        </p:sp>
        <p:sp>
          <p:nvSpPr>
            <p:cNvPr id="9" name="TextBox 58">
              <a:extLst>
                <a:ext uri="{FF2B5EF4-FFF2-40B4-BE49-F238E27FC236}">
                  <a16:creationId xmlns:a16="http://schemas.microsoft.com/office/drawing/2014/main" id="{7BD3060C-E0DB-4E47-B3A4-50E4D4E3B9F5}"/>
                </a:ext>
              </a:extLst>
            </p:cNvPr>
            <p:cNvSpPr txBox="1"/>
            <p:nvPr/>
          </p:nvSpPr>
          <p:spPr>
            <a:xfrm>
              <a:off x="3228245" y="4199548"/>
              <a:ext cx="3446850" cy="1421301"/>
            </a:xfrm>
            <a:prstGeom prst="rect">
              <a:avLst/>
            </a:prstGeom>
            <a:noFill/>
            <a:ln w="28575">
              <a:noFill/>
            </a:ln>
            <a:effectLst/>
          </p:spPr>
          <p:txBody>
            <a:bodyPr wrap="square" rtlCol="0">
              <a:spAutoFit/>
            </a:bodyPr>
            <a:lstStyle>
              <a:defPPr>
                <a:defRPr lang="ko-KR"/>
              </a:defPPr>
              <a:lvl1pPr marL="285750" indent="-285750">
                <a:spcBef>
                  <a:spcPts val="300"/>
                </a:spcBef>
                <a:buClr>
                  <a:schemeClr val="bg1"/>
                </a:buClr>
                <a:buFont typeface="Arial" panose="020B0604020202020204" pitchFamily="34" charset="0"/>
                <a:buChar char="•"/>
                <a:defRPr sz="1600" b="1">
                  <a:solidFill>
                    <a:srgbClr val="F05A23"/>
                  </a:solidFill>
                  <a:latin typeface="Arial" panose="020B0604020202020204" pitchFamily="34" charset="0"/>
                  <a:ea typeface="华文楷体" panose="02010600040101010101" pitchFamily="2" charset="-122"/>
                  <a:cs typeface="Arial" panose="020B0604020202020204" pitchFamily="34" charset="0"/>
                </a:defRPr>
              </a:lvl1pPr>
            </a:lstStyle>
            <a:p>
              <a:pPr marL="0" indent="0">
                <a:spcBef>
                  <a:spcPts val="600"/>
                </a:spcBef>
                <a:buClrTx/>
                <a:buNone/>
              </a:pPr>
              <a:r>
                <a:rPr lang="zh-CN" altLang="en-US" sz="1327" b="0" dirty="0">
                  <a:solidFill>
                    <a:schemeClr val="bg1">
                      <a:lumMod val="50000"/>
                    </a:schemeClr>
                  </a:solidFill>
                  <a:latin typeface="微软雅黑" panose="020B0503020204020204" pitchFamily="34" charset="-122"/>
                  <a:ea typeface="微软雅黑" panose="020B0503020204020204" pitchFamily="34" charset="-122"/>
                </a:rPr>
                <a:t>外部数据</a:t>
              </a:r>
              <a:r>
                <a:rPr lang="en-US" altLang="zh-CN" sz="1327" b="0" dirty="0">
                  <a:solidFill>
                    <a:schemeClr val="bg1">
                      <a:lumMod val="50000"/>
                    </a:schemeClr>
                  </a:solidFill>
                  <a:latin typeface="微软雅黑" panose="020B0503020204020204" pitchFamily="34" charset="-122"/>
                  <a:ea typeface="微软雅黑" panose="020B0503020204020204" pitchFamily="34" charset="-122"/>
                </a:rPr>
                <a:t>1000+</a:t>
              </a:r>
              <a:r>
                <a:rPr lang="zh-CN" altLang="en-US" sz="1327" b="0" dirty="0">
                  <a:solidFill>
                    <a:schemeClr val="bg1">
                      <a:lumMod val="50000"/>
                    </a:schemeClr>
                  </a:solidFill>
                  <a:latin typeface="微软雅黑" panose="020B0503020204020204" pitchFamily="34" charset="-122"/>
                  <a:ea typeface="微软雅黑" panose="020B0503020204020204" pitchFamily="34" charset="-122"/>
                </a:rPr>
                <a:t>亿条</a:t>
              </a:r>
              <a:endParaRPr lang="en-US" altLang="zh-CN" sz="1327" b="0" dirty="0">
                <a:solidFill>
                  <a:schemeClr val="bg1">
                    <a:lumMod val="50000"/>
                  </a:schemeClr>
                </a:solidFill>
                <a:latin typeface="微软雅黑" panose="020B0503020204020204" pitchFamily="34" charset="-122"/>
                <a:ea typeface="微软雅黑" panose="020B0503020204020204" pitchFamily="34" charset="-122"/>
                <a:sym typeface="+mn-lt"/>
              </a:endParaRPr>
            </a:p>
            <a:p>
              <a:pPr marL="0" indent="0">
                <a:spcBef>
                  <a:spcPts val="600"/>
                </a:spcBef>
                <a:buClrTx/>
                <a:buNone/>
              </a:pPr>
              <a:r>
                <a:rPr lang="en-US" altLang="zh-CN" sz="1327" b="0" dirty="0">
                  <a:solidFill>
                    <a:schemeClr val="bg1">
                      <a:lumMod val="50000"/>
                    </a:schemeClr>
                  </a:solidFill>
                  <a:latin typeface="微软雅黑" panose="020B0503020204020204" pitchFamily="34" charset="-122"/>
                  <a:ea typeface="微软雅黑" panose="020B0503020204020204" pitchFamily="34" charset="-122"/>
                  <a:sym typeface="+mn-lt"/>
                </a:rPr>
                <a:t>8.8</a:t>
              </a:r>
              <a:r>
                <a:rPr lang="zh-CN" altLang="en-US" sz="1327" b="0" dirty="0">
                  <a:solidFill>
                    <a:schemeClr val="bg1">
                      <a:lumMod val="50000"/>
                    </a:schemeClr>
                  </a:solidFill>
                  <a:latin typeface="微软雅黑" panose="020B0503020204020204" pitchFamily="34" charset="-122"/>
                  <a:ea typeface="微软雅黑" panose="020B0503020204020204" pitchFamily="34" charset="-122"/>
                  <a:sym typeface="+mn-lt"/>
                </a:rPr>
                <a:t>亿用户信息数据</a:t>
              </a:r>
              <a:endParaRPr lang="en-US" altLang="zh-CN" sz="1327" b="0" dirty="0">
                <a:solidFill>
                  <a:schemeClr val="bg1">
                    <a:lumMod val="50000"/>
                  </a:schemeClr>
                </a:solidFill>
                <a:latin typeface="微软雅黑" panose="020B0503020204020204" pitchFamily="34" charset="-122"/>
                <a:ea typeface="微软雅黑" panose="020B0503020204020204" pitchFamily="34" charset="-122"/>
                <a:sym typeface="+mn-lt"/>
              </a:endParaRPr>
            </a:p>
            <a:p>
              <a:pPr marL="0" indent="0">
                <a:spcBef>
                  <a:spcPts val="600"/>
                </a:spcBef>
                <a:buClrTx/>
                <a:buNone/>
              </a:pPr>
              <a:r>
                <a:rPr lang="zh-CN" altLang="en-US" sz="1327" b="0" dirty="0">
                  <a:solidFill>
                    <a:schemeClr val="bg1">
                      <a:lumMod val="50000"/>
                    </a:schemeClr>
                  </a:solidFill>
                  <a:latin typeface="微软雅黑" panose="020B0503020204020204" pitchFamily="34" charset="-122"/>
                  <a:ea typeface="微软雅黑" panose="020B0503020204020204" pitchFamily="34" charset="-122"/>
                  <a:sym typeface="+mn-lt"/>
                </a:rPr>
                <a:t>流感、手足口病预测精度</a:t>
              </a:r>
              <a:r>
                <a:rPr lang="en-US" altLang="zh-CN" sz="1327" b="0" dirty="0">
                  <a:solidFill>
                    <a:schemeClr val="bg1">
                      <a:lumMod val="50000"/>
                    </a:schemeClr>
                  </a:solidFill>
                  <a:latin typeface="微软雅黑" panose="020B0503020204020204" pitchFamily="34" charset="-122"/>
                  <a:ea typeface="微软雅黑" panose="020B0503020204020204" pitchFamily="34" charset="-122"/>
                  <a:sym typeface="+mn-lt"/>
                </a:rPr>
                <a:t>90%</a:t>
              </a:r>
              <a:r>
                <a:rPr lang="zh-CN" altLang="en-US" sz="1327" b="0" dirty="0">
                  <a:solidFill>
                    <a:schemeClr val="bg1">
                      <a:lumMod val="50000"/>
                    </a:schemeClr>
                  </a:solidFill>
                  <a:latin typeface="微软雅黑" panose="020B0503020204020204" pitchFamily="34" charset="-122"/>
                  <a:ea typeface="微软雅黑" panose="020B0503020204020204" pitchFamily="34" charset="-122"/>
                  <a:sym typeface="+mn-lt"/>
                </a:rPr>
                <a:t>以上</a:t>
              </a:r>
              <a:endParaRPr lang="en-US" altLang="zh-CN" sz="1327" b="0" dirty="0">
                <a:solidFill>
                  <a:schemeClr val="bg1">
                    <a:lumMod val="50000"/>
                  </a:schemeClr>
                </a:solidFill>
                <a:latin typeface="微软雅黑" panose="020B0503020204020204" pitchFamily="34" charset="-122"/>
                <a:ea typeface="微软雅黑" panose="020B0503020204020204" pitchFamily="34" charset="-122"/>
                <a:sym typeface="+mn-lt"/>
              </a:endParaRPr>
            </a:p>
            <a:p>
              <a:pPr marL="0" indent="0">
                <a:spcBef>
                  <a:spcPts val="600"/>
                </a:spcBef>
                <a:buClrTx/>
                <a:buNone/>
              </a:pPr>
              <a:r>
                <a:rPr lang="zh-CN" altLang="en-US" sz="1327" b="0" dirty="0">
                  <a:solidFill>
                    <a:schemeClr val="bg1">
                      <a:lumMod val="50000"/>
                    </a:schemeClr>
                  </a:solidFill>
                  <a:latin typeface="微软雅黑" panose="020B0503020204020204" pitchFamily="34" charset="-122"/>
                  <a:ea typeface="微软雅黑" panose="020B0503020204020204" pitchFamily="34" charset="-122"/>
                </a:rPr>
                <a:t>瑞士 “</a:t>
              </a:r>
              <a:r>
                <a:rPr lang="en-US" altLang="zh-CN" sz="1327" b="0" dirty="0">
                  <a:solidFill>
                    <a:schemeClr val="bg1">
                      <a:lumMod val="50000"/>
                    </a:schemeClr>
                  </a:solidFill>
                  <a:latin typeface="微软雅黑" panose="020B0503020204020204" pitchFamily="34" charset="-122"/>
                  <a:ea typeface="微软雅黑" panose="020B0503020204020204" pitchFamily="34" charset="-122"/>
                </a:rPr>
                <a:t>AI</a:t>
              </a:r>
              <a:r>
                <a:rPr lang="zh-CN" altLang="en-US" sz="1327" b="0" dirty="0">
                  <a:solidFill>
                    <a:schemeClr val="bg1">
                      <a:lumMod val="50000"/>
                    </a:schemeClr>
                  </a:solidFill>
                  <a:latin typeface="微软雅黑" panose="020B0503020204020204" pitchFamily="34" charset="-122"/>
                  <a:ea typeface="微软雅黑" panose="020B0503020204020204" pitchFamily="34" charset="-122"/>
                </a:rPr>
                <a:t>作曲”全球第一</a:t>
              </a:r>
              <a:endParaRPr lang="en-US" altLang="zh-CN" sz="1327" b="0" dirty="0">
                <a:solidFill>
                  <a:schemeClr val="bg1">
                    <a:lumMod val="50000"/>
                  </a:schemeClr>
                </a:solidFill>
                <a:latin typeface="微软雅黑" panose="020B0503020204020204" pitchFamily="34" charset="-122"/>
                <a:ea typeface="微软雅黑" panose="020B0503020204020204" pitchFamily="34" charset="-122"/>
              </a:endParaRPr>
            </a:p>
            <a:p>
              <a:pPr marL="0" indent="0" defTabSz="866921">
                <a:spcBef>
                  <a:spcPts val="569"/>
                </a:spcBef>
                <a:buClrTx/>
                <a:buNone/>
                <a:defRPr/>
              </a:pPr>
              <a:r>
                <a:rPr lang="en-US" altLang="zh-CN" sz="1327" b="0" kern="0" dirty="0">
                  <a:solidFill>
                    <a:schemeClr val="bg1">
                      <a:lumMod val="50000"/>
                    </a:schemeClr>
                  </a:solidFill>
                  <a:latin typeface="微软雅黑" panose="020B0503020204020204" pitchFamily="34" charset="-122"/>
                  <a:ea typeface="微软雅黑" panose="020B0503020204020204" pitchFamily="34" charset="-122"/>
                </a:rPr>
                <a:t>LUNA</a:t>
              </a:r>
              <a:r>
                <a:rPr lang="zh-CN" altLang="en-US" sz="1327" b="0" kern="0" dirty="0">
                  <a:solidFill>
                    <a:schemeClr val="bg1">
                      <a:lumMod val="50000"/>
                    </a:schemeClr>
                  </a:solidFill>
                  <a:latin typeface="微软雅黑" panose="020B0503020204020204" pitchFamily="34" charset="-122"/>
                  <a:ea typeface="微软雅黑" panose="020B0503020204020204" pitchFamily="34" charset="-122"/>
                </a:rPr>
                <a:t>读片</a:t>
              </a:r>
              <a:r>
                <a:rPr lang="en-US" altLang="zh-CN" sz="1327" b="0" kern="0" dirty="0">
                  <a:solidFill>
                    <a:schemeClr val="bg1">
                      <a:lumMod val="50000"/>
                    </a:schemeClr>
                  </a:solidFill>
                  <a:latin typeface="微软雅黑" panose="020B0503020204020204" pitchFamily="34" charset="-122"/>
                  <a:ea typeface="微软雅黑" panose="020B0503020204020204" pitchFamily="34" charset="-122"/>
                </a:rPr>
                <a:t> </a:t>
              </a:r>
              <a:r>
                <a:rPr lang="zh-CN" altLang="en-US" sz="1327" b="0" kern="0" dirty="0">
                  <a:solidFill>
                    <a:schemeClr val="bg1">
                      <a:lumMod val="50000"/>
                    </a:schemeClr>
                  </a:solidFill>
                  <a:latin typeface="微软雅黑" panose="020B0503020204020204" pitchFamily="34" charset="-122"/>
                  <a:ea typeface="微软雅黑" panose="020B0503020204020204" pitchFamily="34" charset="-122"/>
                </a:rPr>
                <a:t>评测全球第一</a:t>
              </a:r>
              <a:endParaRPr lang="en-US" altLang="zh-CN" sz="1327" b="0" kern="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TextBox 58">
              <a:extLst>
                <a:ext uri="{FF2B5EF4-FFF2-40B4-BE49-F238E27FC236}">
                  <a16:creationId xmlns:a16="http://schemas.microsoft.com/office/drawing/2014/main" id="{4521B47D-6366-486E-880F-3B47405D8728}"/>
                </a:ext>
              </a:extLst>
            </p:cNvPr>
            <p:cNvSpPr txBox="1"/>
            <p:nvPr/>
          </p:nvSpPr>
          <p:spPr>
            <a:xfrm>
              <a:off x="6334406" y="4188444"/>
              <a:ext cx="2752525" cy="1702483"/>
            </a:xfrm>
            <a:prstGeom prst="rect">
              <a:avLst/>
            </a:prstGeom>
            <a:noFill/>
            <a:ln w="28575">
              <a:noFill/>
            </a:ln>
            <a:effectLst/>
          </p:spPr>
          <p:txBody>
            <a:bodyPr wrap="square" rtlCol="0">
              <a:spAutoFit/>
            </a:bodyPr>
            <a:lstStyle/>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1.5</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万节点部署</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pP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效率提升</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50%-100%</a:t>
              </a:r>
            </a:p>
            <a:p>
              <a:pPr defTabSz="866921">
                <a:spcBef>
                  <a:spcPts val="569"/>
                </a:spcBef>
              </a:pP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金融区块链平台全球最大</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defTabSz="866921">
                <a:spcBef>
                  <a:spcPts val="569"/>
                </a:spcBef>
              </a:pP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首创国际框架标准</a:t>
              </a:r>
            </a:p>
            <a:p>
              <a:pPr defTabSz="866921">
                <a:spcBef>
                  <a:spcPts val="569"/>
                </a:spcBef>
              </a:pP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覆盖</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12</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万亿交易资产</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265077" indent="-265077">
                <a:spcBef>
                  <a:spcPts val="600"/>
                </a:spcBef>
                <a:buFont typeface="Arial" panose="020B0604020202020204" pitchFamily="34" charset="0"/>
                <a:buChar char="•"/>
              </a:pP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TextBox 58">
              <a:extLst>
                <a:ext uri="{FF2B5EF4-FFF2-40B4-BE49-F238E27FC236}">
                  <a16:creationId xmlns:a16="http://schemas.microsoft.com/office/drawing/2014/main" id="{C065F525-F68D-4EE5-9C8F-39E534A7996C}"/>
                </a:ext>
              </a:extLst>
            </p:cNvPr>
            <p:cNvSpPr txBox="1"/>
            <p:nvPr/>
          </p:nvSpPr>
          <p:spPr>
            <a:xfrm>
              <a:off x="9299234" y="4086394"/>
              <a:ext cx="2661058" cy="1625535"/>
            </a:xfrm>
            <a:prstGeom prst="rect">
              <a:avLst/>
            </a:prstGeom>
            <a:noFill/>
            <a:ln w="28575">
              <a:noFill/>
            </a:ln>
            <a:effectLst/>
          </p:spPr>
          <p:txBody>
            <a:bodyPr wrap="square" rtlCol="0">
              <a:spAutoFit/>
            </a:bodyPr>
            <a:lstStyle/>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200+</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城市</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4</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亿</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kumimoji="1"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互联网用户</a:t>
              </a:r>
            </a:p>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1800+</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金融机构</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15</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分钟</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人实现</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家银行、</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10</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系统、</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60</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主机两地三中心部署</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8</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项国内外权威安全认证</a:t>
              </a:r>
              <a:endParaRPr kumimoji="1"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2" name="Picture 4">
              <a:extLst>
                <a:ext uri="{FF2B5EF4-FFF2-40B4-BE49-F238E27FC236}">
                  <a16:creationId xmlns:a16="http://schemas.microsoft.com/office/drawing/2014/main" id="{86AC8ABD-68EA-452D-8D6F-EC79D44A3B23}"/>
                </a:ext>
              </a:extLst>
            </p:cNvPr>
            <p:cNvPicPr>
              <a:picLocks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0509" y="1913258"/>
              <a:ext cx="2632303" cy="2144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09">
              <a:extLst>
                <a:ext uri="{FF2B5EF4-FFF2-40B4-BE49-F238E27FC236}">
                  <a16:creationId xmlns:a16="http://schemas.microsoft.com/office/drawing/2014/main" id="{BEEC21E8-3AED-4B83-A3E6-D0A5B70626C8}"/>
                </a:ext>
              </a:extLst>
            </p:cNvPr>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45437" y="1913258"/>
              <a:ext cx="2632303" cy="2193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图片 13">
              <a:extLst>
                <a:ext uri="{FF2B5EF4-FFF2-40B4-BE49-F238E27FC236}">
                  <a16:creationId xmlns:a16="http://schemas.microsoft.com/office/drawing/2014/main" id="{66DA9BDA-4350-448D-A94C-96714773ADB4}"/>
                </a:ext>
              </a:extLst>
            </p:cNvPr>
            <p:cNvPicPr>
              <a:picLocks/>
            </p:cNvPicPr>
            <p:nvPr/>
          </p:nvPicPr>
          <p:blipFill>
            <a:blip r:embed="rId4" cstate="screen">
              <a:extLst>
                <a:ext uri="{28A0092B-C50C-407E-A947-70E740481C1C}">
                  <a14:useLocalDpi xmlns:a14="http://schemas.microsoft.com/office/drawing/2010/main"/>
                </a:ext>
              </a:extLst>
            </a:blip>
            <a:stretch>
              <a:fillRect/>
            </a:stretch>
          </p:blipFill>
          <p:spPr>
            <a:xfrm>
              <a:off x="6327484" y="1913258"/>
              <a:ext cx="2632303" cy="2193586"/>
            </a:xfrm>
            <a:prstGeom prst="rect">
              <a:avLst/>
            </a:prstGeom>
          </p:spPr>
        </p:pic>
        <p:pic>
          <p:nvPicPr>
            <p:cNvPr id="15" name="图片 14">
              <a:extLst>
                <a:ext uri="{FF2B5EF4-FFF2-40B4-BE49-F238E27FC236}">
                  <a16:creationId xmlns:a16="http://schemas.microsoft.com/office/drawing/2014/main" id="{59C9CADA-93FD-4BC8-B7BA-9ECACA486FF3}"/>
                </a:ext>
              </a:extLst>
            </p:cNvPr>
            <p:cNvPicPr>
              <a:picLocks/>
            </p:cNvPicPr>
            <p:nvPr/>
          </p:nvPicPr>
          <p:blipFill>
            <a:blip r:embed="rId5" cstate="screen">
              <a:extLst>
                <a:ext uri="{28A0092B-C50C-407E-A947-70E740481C1C}">
                  <a14:useLocalDpi xmlns:a14="http://schemas.microsoft.com/office/drawing/2010/main"/>
                </a:ext>
              </a:extLst>
            </a:blip>
            <a:stretch>
              <a:fillRect/>
            </a:stretch>
          </p:blipFill>
          <p:spPr>
            <a:xfrm>
              <a:off x="9322348" y="1913258"/>
              <a:ext cx="2581258" cy="2193586"/>
            </a:xfrm>
            <a:prstGeom prst="rect">
              <a:avLst/>
            </a:prstGeom>
          </p:spPr>
        </p:pic>
      </p:grpSp>
      <p:sp>
        <p:nvSpPr>
          <p:cNvPr id="23" name="Title 1">
            <a:extLst>
              <a:ext uri="{FF2B5EF4-FFF2-40B4-BE49-F238E27FC236}">
                <a16:creationId xmlns:a16="http://schemas.microsoft.com/office/drawing/2014/main" id="{E7E1D1B8-921E-4B30-8C8A-B59DC7AE150C}"/>
              </a:ext>
            </a:extLst>
          </p:cNvPr>
          <p:cNvSpPr txBox="1">
            <a:spLocks/>
          </p:cNvSpPr>
          <p:nvPr/>
        </p:nvSpPr>
        <p:spPr>
          <a:xfrm>
            <a:off x="907774" y="177008"/>
            <a:ext cx="10515600" cy="697635"/>
          </a:xfrm>
          <a:prstGeom prst="rect">
            <a:avLst/>
          </a:prstGeom>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zh-CN" altLang="en-US" sz="3200" dirty="0">
                <a:solidFill>
                  <a:schemeClr val="bg1"/>
                </a:solidFill>
                <a:latin typeface="张海山锐线体简" panose="02000000000000000000" charset="-122"/>
                <a:ea typeface="张海山锐线体简" panose="02000000000000000000" charset="-122"/>
                <a:cs typeface="Lato" panose="020F0502020204030203" pitchFamily="34" charset="0"/>
              </a:rPr>
              <a:t>领先科技成果</a:t>
            </a:r>
            <a:endParaRPr lang="en-US" sz="3200" dirty="0">
              <a:solidFill>
                <a:schemeClr val="bg1"/>
              </a:solidFill>
              <a:latin typeface="张海山锐线体简" panose="02000000000000000000" charset="-122"/>
              <a:ea typeface="张海山锐线体简" panose="02000000000000000000" charset="-122"/>
              <a:cs typeface="Lato" panose="020F0502020204030203" pitchFamily="34" charset="0"/>
            </a:endParaRPr>
          </a:p>
        </p:txBody>
      </p:sp>
      <p:sp>
        <p:nvSpPr>
          <p:cNvPr id="2" name="内容占位符 1">
            <a:extLst>
              <a:ext uri="{FF2B5EF4-FFF2-40B4-BE49-F238E27FC236}">
                <a16:creationId xmlns:a16="http://schemas.microsoft.com/office/drawing/2014/main" id="{A5A66DCE-EB7E-4D5B-A7AD-BB60160FFC86}"/>
              </a:ext>
            </a:extLst>
          </p:cNvPr>
          <p:cNvSpPr>
            <a:spLocks noGrp="1"/>
          </p:cNvSpPr>
          <p:nvPr>
            <p:ph sz="quarter" idx="10"/>
          </p:nvPr>
        </p:nvSpPr>
        <p:spPr/>
        <p:txBody>
          <a:bodyPr/>
          <a:lstStyle/>
          <a:p>
            <a:r>
              <a:rPr lang="zh-CN" altLang="en-US" dirty="0"/>
              <a:t>领先的科技成果</a:t>
            </a:r>
          </a:p>
        </p:txBody>
      </p:sp>
    </p:spTree>
    <p:extLst>
      <p:ext uri="{BB962C8B-B14F-4D97-AF65-F5344CB8AC3E}">
        <p14:creationId xmlns:p14="http://schemas.microsoft.com/office/powerpoint/2010/main" val="3592361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51050541-D620-405D-8A87-54865AC69099}"/>
              </a:ext>
            </a:extLst>
          </p:cNvPr>
          <p:cNvSpPr txBox="1"/>
          <p:nvPr/>
        </p:nvSpPr>
        <p:spPr>
          <a:xfrm>
            <a:off x="804518" y="2067213"/>
            <a:ext cx="3331395" cy="2215991"/>
          </a:xfrm>
          <a:prstGeom prst="rect">
            <a:avLst/>
          </a:prstGeom>
          <a:noFill/>
        </p:spPr>
        <p:txBody>
          <a:bodyPr wrap="square" rtlCol="0">
            <a:spAutoFit/>
          </a:bodyPr>
          <a:lstStyle/>
          <a:p>
            <a:pPr algn="ctr"/>
            <a:r>
              <a:rPr lang="en-US" altLang="zh-CN" sz="13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endParaRPr lang="zh-CN" altLang="en-US" sz="13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411669E-CE99-4630-8E91-D11C722BE299}"/>
              </a:ext>
            </a:extLst>
          </p:cNvPr>
          <p:cNvSpPr txBox="1"/>
          <p:nvPr/>
        </p:nvSpPr>
        <p:spPr>
          <a:xfrm>
            <a:off x="804518" y="1580429"/>
            <a:ext cx="2417379" cy="646331"/>
          </a:xfrm>
          <a:prstGeom prst="rect">
            <a:avLst/>
          </a:prstGeom>
          <a:noFill/>
        </p:spPr>
        <p:txBody>
          <a:bodyPr wrap="square" rtlCol="0">
            <a:spAutoFit/>
          </a:bodyPr>
          <a:lstStyle/>
          <a:p>
            <a:pPr algn="ctr"/>
            <a:r>
              <a:rPr lang="en-US" altLang="zh-CN" sz="3600" i="1" dirty="0">
                <a:solidFill>
                  <a:srgbClr val="4472C4"/>
                </a:solidFill>
                <a:latin typeface="微软雅黑" panose="020B0503020204020204" pitchFamily="34" charset="-122"/>
                <a:ea typeface="微软雅黑" panose="020B0503020204020204" pitchFamily="34" charset="-122"/>
              </a:rPr>
              <a:t>Next</a:t>
            </a:r>
            <a:endParaRPr lang="zh-CN" altLang="en-US" sz="3600" i="1" dirty="0">
              <a:solidFill>
                <a:srgbClr val="4472C4"/>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98EE44C-4926-4EAE-A613-6018E1B6F2F3}"/>
              </a:ext>
            </a:extLst>
          </p:cNvPr>
          <p:cNvSpPr txBox="1"/>
          <p:nvPr/>
        </p:nvSpPr>
        <p:spPr>
          <a:xfrm>
            <a:off x="1608365" y="4123657"/>
            <a:ext cx="2417379" cy="646331"/>
          </a:xfrm>
          <a:prstGeom prst="rect">
            <a:avLst/>
          </a:prstGeom>
          <a:noFill/>
        </p:spPr>
        <p:txBody>
          <a:bodyPr wrap="square" rtlCol="0">
            <a:spAutoFit/>
          </a:bodyPr>
          <a:lstStyle/>
          <a:p>
            <a:pPr algn="ctr"/>
            <a:r>
              <a:rPr lang="en-US" altLang="zh-CN" sz="3600" i="1" dirty="0">
                <a:solidFill>
                  <a:srgbClr val="4472C4"/>
                </a:solidFill>
                <a:latin typeface="微软雅黑" panose="020B0503020204020204" pitchFamily="34" charset="-122"/>
                <a:ea typeface="微软雅黑" panose="020B0503020204020204" pitchFamily="34" charset="-122"/>
              </a:rPr>
              <a:t>Years</a:t>
            </a:r>
            <a:endParaRPr lang="zh-CN" altLang="en-US" sz="3600" i="1" dirty="0">
              <a:solidFill>
                <a:srgbClr val="4472C4"/>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27CEDF1C-2821-47DA-9E6C-B549BD050893}"/>
              </a:ext>
            </a:extLst>
          </p:cNvPr>
          <p:cNvGrpSpPr/>
          <p:nvPr/>
        </p:nvGrpSpPr>
        <p:grpSpPr>
          <a:xfrm>
            <a:off x="4943226" y="2506547"/>
            <a:ext cx="4387740" cy="1669408"/>
            <a:chOff x="4943226" y="2506547"/>
            <a:chExt cx="4387740" cy="1669408"/>
          </a:xfrm>
        </p:grpSpPr>
        <p:sp>
          <p:nvSpPr>
            <p:cNvPr id="12" name="矩形 11">
              <a:extLst>
                <a:ext uri="{FF2B5EF4-FFF2-40B4-BE49-F238E27FC236}">
                  <a16:creationId xmlns:a16="http://schemas.microsoft.com/office/drawing/2014/main" id="{8A9663FE-F083-4D5F-9113-1BED1710CCF1}"/>
                </a:ext>
              </a:extLst>
            </p:cNvPr>
            <p:cNvSpPr/>
            <p:nvPr/>
          </p:nvSpPr>
          <p:spPr>
            <a:xfrm>
              <a:off x="4943226" y="2506547"/>
              <a:ext cx="4387740" cy="1656415"/>
            </a:xfrm>
            <a:prstGeom prst="rect">
              <a:avLst/>
            </a:prstGeom>
          </p:spPr>
          <p:txBody>
            <a:bodyPr wrap="none">
              <a:spAutoFit/>
            </a:bodyPr>
            <a:lstStyle/>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rPr>
                <a:t>深化“金融+科技” </a:t>
              </a:r>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rPr>
                <a:t>探索“金融+       ” </a:t>
              </a:r>
            </a:p>
          </p:txBody>
        </p:sp>
        <p:sp>
          <p:nvSpPr>
            <p:cNvPr id="15" name="矩形 14">
              <a:extLst>
                <a:ext uri="{FF2B5EF4-FFF2-40B4-BE49-F238E27FC236}">
                  <a16:creationId xmlns:a16="http://schemas.microsoft.com/office/drawing/2014/main" id="{76536F58-140A-4544-8346-B8F76672B2D1}"/>
                </a:ext>
              </a:extLst>
            </p:cNvPr>
            <p:cNvSpPr/>
            <p:nvPr/>
          </p:nvSpPr>
          <p:spPr>
            <a:xfrm>
              <a:off x="7613863" y="3335019"/>
              <a:ext cx="1107996" cy="840936"/>
            </a:xfrm>
            <a:prstGeom prst="rect">
              <a:avLst/>
            </a:prstGeom>
          </p:spPr>
          <p:txBody>
            <a:bodyPr wrap="none">
              <a:spAutoFit/>
            </a:bodyPr>
            <a:lstStyle/>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rPr>
                <a:t>生态</a:t>
              </a:r>
            </a:p>
          </p:txBody>
        </p:sp>
      </p:grpSp>
      <p:sp>
        <p:nvSpPr>
          <p:cNvPr id="14" name="矩形 13">
            <a:extLst>
              <a:ext uri="{FF2B5EF4-FFF2-40B4-BE49-F238E27FC236}">
                <a16:creationId xmlns:a16="http://schemas.microsoft.com/office/drawing/2014/main" id="{238A91B9-4174-4114-B13D-9EC31752D300}"/>
              </a:ext>
            </a:extLst>
          </p:cNvPr>
          <p:cNvSpPr/>
          <p:nvPr/>
        </p:nvSpPr>
        <p:spPr>
          <a:xfrm>
            <a:off x="7610657" y="3322026"/>
            <a:ext cx="1111202" cy="840936"/>
          </a:xfrm>
          <a:prstGeom prst="rect">
            <a:avLst/>
          </a:prstGeom>
        </p:spPr>
        <p:txBody>
          <a:bodyPr wrap="none">
            <a:spAutoFit/>
          </a:bodyPr>
          <a:lstStyle/>
          <a:p>
            <a:pPr>
              <a:lnSpc>
                <a:spcPct val="150000"/>
              </a:lnSpc>
            </a:pPr>
            <a:r>
              <a:rPr lang="zh-CN" altLang="en-US" sz="3600" b="1" dirty="0">
                <a:solidFill>
                  <a:srgbClr val="0089E6"/>
                </a:solidFill>
                <a:effectLst>
                  <a:glow rad="228600">
                    <a:schemeClr val="accent5">
                      <a:satMod val="175000"/>
                      <a:alpha val="40000"/>
                    </a:schemeClr>
                  </a:glow>
                </a:effectLst>
                <a:latin typeface="微软雅黑" panose="020B0503020204020204" pitchFamily="34" charset="-122"/>
                <a:ea typeface="微软雅黑" panose="020B0503020204020204" pitchFamily="34" charset="-122"/>
              </a:rPr>
              <a:t>生态</a:t>
            </a:r>
          </a:p>
        </p:txBody>
      </p:sp>
    </p:spTree>
    <p:extLst>
      <p:ext uri="{BB962C8B-B14F-4D97-AF65-F5344CB8AC3E}">
        <p14:creationId xmlns:p14="http://schemas.microsoft.com/office/powerpoint/2010/main" val="89605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9FC552F4-F594-4C20-813F-FAB611DCEFF0}"/>
              </a:ext>
            </a:extLst>
          </p:cNvPr>
          <p:cNvCxnSpPr/>
          <p:nvPr/>
        </p:nvCxnSpPr>
        <p:spPr bwMode="auto">
          <a:xfrm>
            <a:off x="1894242" y="5911774"/>
            <a:ext cx="9453283"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直接连接符 2">
            <a:extLst>
              <a:ext uri="{FF2B5EF4-FFF2-40B4-BE49-F238E27FC236}">
                <a16:creationId xmlns:a16="http://schemas.microsoft.com/office/drawing/2014/main" id="{137F8CF7-9FFA-4CF5-8290-0864C851D2AD}"/>
              </a:ext>
            </a:extLst>
          </p:cNvPr>
          <p:cNvCxnSpPr/>
          <p:nvPr/>
        </p:nvCxnSpPr>
        <p:spPr bwMode="auto">
          <a:xfrm>
            <a:off x="9518725" y="6100032"/>
            <a:ext cx="1828800" cy="0"/>
          </a:xfrm>
          <a:prstGeom prst="line">
            <a:avLst/>
          </a:prstGeom>
          <a:solidFill>
            <a:schemeClr val="accent1"/>
          </a:solidFill>
          <a:ln w="2857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文本框 3">
            <a:extLst>
              <a:ext uri="{FF2B5EF4-FFF2-40B4-BE49-F238E27FC236}">
                <a16:creationId xmlns:a16="http://schemas.microsoft.com/office/drawing/2014/main" id="{232261A3-1FDD-43AE-AEFF-456820B964C7}"/>
              </a:ext>
            </a:extLst>
          </p:cNvPr>
          <p:cNvSpPr txBox="1"/>
          <p:nvPr/>
        </p:nvSpPr>
        <p:spPr>
          <a:xfrm>
            <a:off x="9339852" y="6239453"/>
            <a:ext cx="2186546" cy="369332"/>
          </a:xfrm>
          <a:prstGeom prst="rect">
            <a:avLst/>
          </a:prstGeom>
          <a:noFill/>
        </p:spPr>
        <p:txBody>
          <a:bodyPr wrap="square" rtlCol="0">
            <a:spAutoFit/>
          </a:bodyPr>
          <a:lstStyle/>
          <a:p>
            <a:pPr algn="ctr" fontAlgn="auto">
              <a:lnSpc>
                <a:spcPct val="90000"/>
              </a:lnSpc>
              <a:spcBef>
                <a:spcPts val="0"/>
              </a:spcBef>
              <a:spcAft>
                <a:spcPts val="0"/>
              </a:spcAft>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云服务</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85E1E098-D0A1-4504-B97A-0C0B5516010A}"/>
              </a:ext>
            </a:extLst>
          </p:cNvPr>
          <p:cNvGrpSpPr/>
          <p:nvPr/>
        </p:nvGrpSpPr>
        <p:grpSpPr>
          <a:xfrm>
            <a:off x="1183327" y="790121"/>
            <a:ext cx="4167295" cy="228600"/>
            <a:chOff x="849205" y="1867556"/>
            <a:chExt cx="4167295" cy="228600"/>
          </a:xfrm>
        </p:grpSpPr>
        <p:cxnSp>
          <p:nvCxnSpPr>
            <p:cNvPr id="6" name="直接连接符 5">
              <a:extLst>
                <a:ext uri="{FF2B5EF4-FFF2-40B4-BE49-F238E27FC236}">
                  <a16:creationId xmlns:a16="http://schemas.microsoft.com/office/drawing/2014/main" id="{ACAB1A3A-D055-4453-BA35-32A585F12AA5}"/>
                </a:ext>
              </a:extLst>
            </p:cNvPr>
            <p:cNvCxnSpPr/>
            <p:nvPr/>
          </p:nvCxnSpPr>
          <p:spPr bwMode="auto">
            <a:xfrm>
              <a:off x="849205" y="2096156"/>
              <a:ext cx="987813" cy="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a:extLst>
                <a:ext uri="{FF2B5EF4-FFF2-40B4-BE49-F238E27FC236}">
                  <a16:creationId xmlns:a16="http://schemas.microsoft.com/office/drawing/2014/main" id="{C538E510-C1D0-4CFE-A371-ACED67820FA4}"/>
                </a:ext>
              </a:extLst>
            </p:cNvPr>
            <p:cNvCxnSpPr/>
            <p:nvPr/>
          </p:nvCxnSpPr>
          <p:spPr bwMode="auto">
            <a:xfrm flipV="1">
              <a:off x="1837018" y="1867556"/>
              <a:ext cx="121023" cy="22860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a:extLst>
                <a:ext uri="{FF2B5EF4-FFF2-40B4-BE49-F238E27FC236}">
                  <a16:creationId xmlns:a16="http://schemas.microsoft.com/office/drawing/2014/main" id="{F139B973-67F6-43C9-9A2E-F0538E133824}"/>
                </a:ext>
              </a:extLst>
            </p:cNvPr>
            <p:cNvCxnSpPr/>
            <p:nvPr/>
          </p:nvCxnSpPr>
          <p:spPr bwMode="auto">
            <a:xfrm>
              <a:off x="1958041" y="1867556"/>
              <a:ext cx="107577" cy="22860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a:extLst>
                <a:ext uri="{FF2B5EF4-FFF2-40B4-BE49-F238E27FC236}">
                  <a16:creationId xmlns:a16="http://schemas.microsoft.com/office/drawing/2014/main" id="{EE49813B-B38C-4CB1-A8E2-2C02089246EF}"/>
                </a:ext>
              </a:extLst>
            </p:cNvPr>
            <p:cNvCxnSpPr/>
            <p:nvPr/>
          </p:nvCxnSpPr>
          <p:spPr bwMode="auto">
            <a:xfrm>
              <a:off x="2065618" y="2096156"/>
              <a:ext cx="282388" cy="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a:extLst>
                <a:ext uri="{FF2B5EF4-FFF2-40B4-BE49-F238E27FC236}">
                  <a16:creationId xmlns:a16="http://schemas.microsoft.com/office/drawing/2014/main" id="{7D010CD3-12AA-4146-913F-900D233A6BBF}"/>
                </a:ext>
              </a:extLst>
            </p:cNvPr>
            <p:cNvCxnSpPr/>
            <p:nvPr/>
          </p:nvCxnSpPr>
          <p:spPr bwMode="auto">
            <a:xfrm flipV="1">
              <a:off x="2348006" y="1981856"/>
              <a:ext cx="122156" cy="11430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a:extLst>
                <a:ext uri="{FF2B5EF4-FFF2-40B4-BE49-F238E27FC236}">
                  <a16:creationId xmlns:a16="http://schemas.microsoft.com/office/drawing/2014/main" id="{924308DA-D012-407D-8291-6DA5841DF3CF}"/>
                </a:ext>
              </a:extLst>
            </p:cNvPr>
            <p:cNvCxnSpPr/>
            <p:nvPr/>
          </p:nvCxnSpPr>
          <p:spPr bwMode="auto">
            <a:xfrm>
              <a:off x="2576606" y="2096156"/>
              <a:ext cx="2439894" cy="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a:extLst>
                <a:ext uri="{FF2B5EF4-FFF2-40B4-BE49-F238E27FC236}">
                  <a16:creationId xmlns:a16="http://schemas.microsoft.com/office/drawing/2014/main" id="{FE553921-4614-4B90-AC1D-083658DC5D09}"/>
                </a:ext>
              </a:extLst>
            </p:cNvPr>
            <p:cNvCxnSpPr/>
            <p:nvPr/>
          </p:nvCxnSpPr>
          <p:spPr bwMode="auto">
            <a:xfrm>
              <a:off x="2470162" y="1981856"/>
              <a:ext cx="106444" cy="11430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3" name="直接连接符 12">
            <a:extLst>
              <a:ext uri="{FF2B5EF4-FFF2-40B4-BE49-F238E27FC236}">
                <a16:creationId xmlns:a16="http://schemas.microsoft.com/office/drawing/2014/main" id="{5F9D5618-A18F-4332-A0E3-0C7B047D5177}"/>
              </a:ext>
            </a:extLst>
          </p:cNvPr>
          <p:cNvCxnSpPr/>
          <p:nvPr/>
        </p:nvCxnSpPr>
        <p:spPr bwMode="auto">
          <a:xfrm>
            <a:off x="1183327" y="1210058"/>
            <a:ext cx="8462959" cy="0"/>
          </a:xfrm>
          <a:prstGeom prst="line">
            <a:avLst/>
          </a:prstGeom>
          <a:solidFill>
            <a:schemeClr val="accent1"/>
          </a:solidFill>
          <a:ln w="28575" cap="flat" cmpd="sng" algn="ctr">
            <a:solidFill>
              <a:srgbClr val="CC99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文本框 13">
            <a:extLst>
              <a:ext uri="{FF2B5EF4-FFF2-40B4-BE49-F238E27FC236}">
                <a16:creationId xmlns:a16="http://schemas.microsoft.com/office/drawing/2014/main" id="{D56F9712-C5F1-49AA-B2A3-8E343C57C0D9}"/>
              </a:ext>
            </a:extLst>
          </p:cNvPr>
          <p:cNvSpPr txBox="1"/>
          <p:nvPr/>
        </p:nvSpPr>
        <p:spPr>
          <a:xfrm>
            <a:off x="2926440" y="621167"/>
            <a:ext cx="4534012" cy="369332"/>
          </a:xfrm>
          <a:prstGeom prst="rect">
            <a:avLst/>
          </a:prstGeom>
          <a:noFill/>
        </p:spPr>
        <p:txBody>
          <a:bodyPr wrap="square" rtlCol="0">
            <a:spAutoFit/>
          </a:bodyPr>
          <a:lstStyle/>
          <a:p>
            <a:pPr fontAlgn="auto">
              <a:lnSpc>
                <a:spcPct val="90000"/>
              </a:lnSpc>
              <a:spcBef>
                <a:spcPts val="0"/>
              </a:spcBef>
              <a:spcAft>
                <a:spcPts val="0"/>
              </a:spcAft>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市民用户的统一入口</a:t>
            </a:r>
          </a:p>
        </p:txBody>
      </p:sp>
      <p:cxnSp>
        <p:nvCxnSpPr>
          <p:cNvPr id="15" name="直接连接符 14">
            <a:extLst>
              <a:ext uri="{FF2B5EF4-FFF2-40B4-BE49-F238E27FC236}">
                <a16:creationId xmlns:a16="http://schemas.microsoft.com/office/drawing/2014/main" id="{07C83204-30AA-4AB9-877C-7D8797728A3E}"/>
              </a:ext>
            </a:extLst>
          </p:cNvPr>
          <p:cNvCxnSpPr/>
          <p:nvPr/>
        </p:nvCxnSpPr>
        <p:spPr bwMode="auto">
          <a:xfrm>
            <a:off x="7407985" y="6111684"/>
            <a:ext cx="1828800" cy="0"/>
          </a:xfrm>
          <a:prstGeom prst="line">
            <a:avLst/>
          </a:prstGeom>
          <a:solidFill>
            <a:schemeClr val="accent1"/>
          </a:solidFill>
          <a:ln w="2857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文本框 15">
            <a:extLst>
              <a:ext uri="{FF2B5EF4-FFF2-40B4-BE49-F238E27FC236}">
                <a16:creationId xmlns:a16="http://schemas.microsoft.com/office/drawing/2014/main" id="{36D8EEEF-C479-468F-97D2-BFC351D03FBE}"/>
              </a:ext>
            </a:extLst>
          </p:cNvPr>
          <p:cNvSpPr txBox="1"/>
          <p:nvPr/>
        </p:nvSpPr>
        <p:spPr>
          <a:xfrm>
            <a:off x="7229112" y="6251105"/>
            <a:ext cx="2186546" cy="369332"/>
          </a:xfrm>
          <a:prstGeom prst="rect">
            <a:avLst/>
          </a:prstGeom>
          <a:noFill/>
        </p:spPr>
        <p:txBody>
          <a:bodyPr wrap="square" rtlCol="0">
            <a:spAutoFit/>
          </a:bodyPr>
          <a:lstStyle/>
          <a:p>
            <a:pPr algn="ctr" fontAlgn="auto">
              <a:lnSpc>
                <a:spcPct val="90000"/>
              </a:lnSpc>
              <a:spcBef>
                <a:spcPts val="0"/>
              </a:spcBef>
              <a:spcAft>
                <a:spcPts val="0"/>
              </a:spcAft>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大数据</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7" name="直接连接符 16">
            <a:extLst>
              <a:ext uri="{FF2B5EF4-FFF2-40B4-BE49-F238E27FC236}">
                <a16:creationId xmlns:a16="http://schemas.microsoft.com/office/drawing/2014/main" id="{77CFFFDD-BDDC-48AD-8ACF-0B35199E55A6}"/>
              </a:ext>
            </a:extLst>
          </p:cNvPr>
          <p:cNvCxnSpPr/>
          <p:nvPr/>
        </p:nvCxnSpPr>
        <p:spPr bwMode="auto">
          <a:xfrm>
            <a:off x="5221439" y="6124663"/>
            <a:ext cx="1828800" cy="0"/>
          </a:xfrm>
          <a:prstGeom prst="line">
            <a:avLst/>
          </a:prstGeom>
          <a:solidFill>
            <a:schemeClr val="accent1"/>
          </a:solidFill>
          <a:ln w="2857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a:extLst>
              <a:ext uri="{FF2B5EF4-FFF2-40B4-BE49-F238E27FC236}">
                <a16:creationId xmlns:a16="http://schemas.microsoft.com/office/drawing/2014/main" id="{3885AED4-FEDC-465A-9153-A85E21001A70}"/>
              </a:ext>
            </a:extLst>
          </p:cNvPr>
          <p:cNvSpPr txBox="1"/>
          <p:nvPr/>
        </p:nvSpPr>
        <p:spPr>
          <a:xfrm>
            <a:off x="5042566" y="6264084"/>
            <a:ext cx="2186546" cy="369332"/>
          </a:xfrm>
          <a:prstGeom prst="rect">
            <a:avLst/>
          </a:prstGeom>
          <a:noFill/>
        </p:spPr>
        <p:txBody>
          <a:bodyPr wrap="square" rtlCol="0">
            <a:spAutoFit/>
          </a:bodyPr>
          <a:lstStyle/>
          <a:p>
            <a:pPr algn="ctr" fontAlgn="auto">
              <a:lnSpc>
                <a:spcPct val="90000"/>
              </a:lnSpc>
              <a:spcBef>
                <a:spcPts val="0"/>
              </a:spcBef>
              <a:spcAft>
                <a:spcPts val="0"/>
              </a:spcAft>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统一账号</a:t>
            </a:r>
          </a:p>
        </p:txBody>
      </p:sp>
      <p:grpSp>
        <p:nvGrpSpPr>
          <p:cNvPr id="19" name="组合 18">
            <a:extLst>
              <a:ext uri="{FF2B5EF4-FFF2-40B4-BE49-F238E27FC236}">
                <a16:creationId xmlns:a16="http://schemas.microsoft.com/office/drawing/2014/main" id="{9BFC7D7D-3ABE-4336-A5F4-966D3100F2A2}"/>
              </a:ext>
            </a:extLst>
          </p:cNvPr>
          <p:cNvGrpSpPr/>
          <p:nvPr/>
        </p:nvGrpSpPr>
        <p:grpSpPr>
          <a:xfrm>
            <a:off x="2164076" y="2197312"/>
            <a:ext cx="469900" cy="3482339"/>
            <a:chOff x="2351403" y="2214285"/>
            <a:chExt cx="469900" cy="3482339"/>
          </a:xfrm>
        </p:grpSpPr>
        <p:sp>
          <p:nvSpPr>
            <p:cNvPr id="20" name="五边形 28">
              <a:extLst>
                <a:ext uri="{FF2B5EF4-FFF2-40B4-BE49-F238E27FC236}">
                  <a16:creationId xmlns:a16="http://schemas.microsoft.com/office/drawing/2014/main" id="{5CA5AB7B-7623-40F6-85A1-8ED61C3ABC68}"/>
                </a:ext>
              </a:extLst>
            </p:cNvPr>
            <p:cNvSpPr/>
            <p:nvPr/>
          </p:nvSpPr>
          <p:spPr>
            <a:xfrm rot="16200000">
              <a:off x="845183" y="3720505"/>
              <a:ext cx="3482339" cy="469900"/>
            </a:xfrm>
            <a:prstGeom prst="homePlate">
              <a:avLst>
                <a:gd name="adj" fmla="val 0"/>
              </a:avLst>
            </a:prstGeom>
            <a:solidFill>
              <a:srgbClr val="F2A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9D4CA50B-8A0D-4F34-B331-BAC353F315DF}"/>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智慧政务</a:t>
              </a:r>
            </a:p>
          </p:txBody>
        </p:sp>
      </p:grpSp>
      <p:grpSp>
        <p:nvGrpSpPr>
          <p:cNvPr id="22" name="组合 21">
            <a:extLst>
              <a:ext uri="{FF2B5EF4-FFF2-40B4-BE49-F238E27FC236}">
                <a16:creationId xmlns:a16="http://schemas.microsoft.com/office/drawing/2014/main" id="{2339CAA4-2C97-484E-8C14-95070244099F}"/>
              </a:ext>
            </a:extLst>
          </p:cNvPr>
          <p:cNvGrpSpPr/>
          <p:nvPr/>
        </p:nvGrpSpPr>
        <p:grpSpPr>
          <a:xfrm>
            <a:off x="2936793" y="2153732"/>
            <a:ext cx="469900" cy="3482339"/>
            <a:chOff x="2351403" y="2214285"/>
            <a:chExt cx="469900" cy="3482339"/>
          </a:xfrm>
          <a:solidFill>
            <a:srgbClr val="F24182"/>
          </a:solidFill>
        </p:grpSpPr>
        <p:sp>
          <p:nvSpPr>
            <p:cNvPr id="23" name="五边形 28">
              <a:extLst>
                <a:ext uri="{FF2B5EF4-FFF2-40B4-BE49-F238E27FC236}">
                  <a16:creationId xmlns:a16="http://schemas.microsoft.com/office/drawing/2014/main" id="{0876D18A-C42C-49AF-95DD-7FD1B7562961}"/>
                </a:ext>
              </a:extLst>
            </p:cNvPr>
            <p:cNvSpPr/>
            <p:nvPr/>
          </p:nvSpPr>
          <p:spPr>
            <a:xfrm rot="16200000">
              <a:off x="845183" y="3720505"/>
              <a:ext cx="3482339" cy="469900"/>
            </a:xfrm>
            <a:prstGeom prst="homePlate">
              <a:avLst>
                <a:gd name="adj" fmla="val 0"/>
              </a:avLst>
            </a:prstGeom>
            <a:solidFill>
              <a:srgbClr val="79D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6926F452-9662-45CA-824B-C7C29757ACDF}"/>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智慧安防</a:t>
              </a:r>
            </a:p>
          </p:txBody>
        </p:sp>
      </p:grpSp>
      <p:grpSp>
        <p:nvGrpSpPr>
          <p:cNvPr id="25" name="组合 24">
            <a:extLst>
              <a:ext uri="{FF2B5EF4-FFF2-40B4-BE49-F238E27FC236}">
                <a16:creationId xmlns:a16="http://schemas.microsoft.com/office/drawing/2014/main" id="{73D17E75-4A13-402D-9966-740E2A59B520}"/>
              </a:ext>
            </a:extLst>
          </p:cNvPr>
          <p:cNvGrpSpPr/>
          <p:nvPr/>
        </p:nvGrpSpPr>
        <p:grpSpPr>
          <a:xfrm>
            <a:off x="3708053" y="2176480"/>
            <a:ext cx="469900" cy="3482339"/>
            <a:chOff x="2351403" y="2214285"/>
            <a:chExt cx="469900" cy="3482339"/>
          </a:xfrm>
          <a:solidFill>
            <a:srgbClr val="F24182"/>
          </a:solidFill>
        </p:grpSpPr>
        <p:sp>
          <p:nvSpPr>
            <p:cNvPr id="26" name="五边形 28">
              <a:extLst>
                <a:ext uri="{FF2B5EF4-FFF2-40B4-BE49-F238E27FC236}">
                  <a16:creationId xmlns:a16="http://schemas.microsoft.com/office/drawing/2014/main" id="{A6833268-4732-4716-8D2E-4802D259F0E3}"/>
                </a:ext>
              </a:extLst>
            </p:cNvPr>
            <p:cNvSpPr/>
            <p:nvPr/>
          </p:nvSpPr>
          <p:spPr>
            <a:xfrm rot="16200000">
              <a:off x="845183" y="3720505"/>
              <a:ext cx="3482339" cy="469900"/>
            </a:xfrm>
            <a:prstGeom prst="homePlate">
              <a:avLst>
                <a:gd name="adj" fmla="val 0"/>
              </a:avLst>
            </a:prstGeom>
            <a:solidFill>
              <a:srgbClr val="F2D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C9557C27-2FCE-4AA7-95EA-0FA9A78D93B2}"/>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智慧交管</a:t>
              </a:r>
            </a:p>
          </p:txBody>
        </p:sp>
      </p:grpSp>
      <p:grpSp>
        <p:nvGrpSpPr>
          <p:cNvPr id="28" name="组合 27">
            <a:extLst>
              <a:ext uri="{FF2B5EF4-FFF2-40B4-BE49-F238E27FC236}">
                <a16:creationId xmlns:a16="http://schemas.microsoft.com/office/drawing/2014/main" id="{9E3628D8-F3B3-4F10-AE47-61D1A94064F2}"/>
              </a:ext>
            </a:extLst>
          </p:cNvPr>
          <p:cNvGrpSpPr/>
          <p:nvPr/>
        </p:nvGrpSpPr>
        <p:grpSpPr>
          <a:xfrm>
            <a:off x="4479313" y="2204292"/>
            <a:ext cx="469900" cy="3482339"/>
            <a:chOff x="2351403" y="2214285"/>
            <a:chExt cx="469900" cy="3482339"/>
          </a:xfrm>
          <a:solidFill>
            <a:srgbClr val="F24182"/>
          </a:solidFill>
        </p:grpSpPr>
        <p:sp>
          <p:nvSpPr>
            <p:cNvPr id="29" name="五边形 28">
              <a:extLst>
                <a:ext uri="{FF2B5EF4-FFF2-40B4-BE49-F238E27FC236}">
                  <a16:creationId xmlns:a16="http://schemas.microsoft.com/office/drawing/2014/main" id="{FB4DD5A0-2BB7-4712-84BD-77C6E190DEB6}"/>
                </a:ext>
              </a:extLst>
            </p:cNvPr>
            <p:cNvSpPr/>
            <p:nvPr/>
          </p:nvSpPr>
          <p:spPr>
            <a:xfrm rot="16200000">
              <a:off x="845183" y="3720505"/>
              <a:ext cx="3482339" cy="469900"/>
            </a:xfrm>
            <a:prstGeom prst="homePlate">
              <a:avLst>
                <a:gd name="adj" fmla="val 0"/>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E00BFB49-1439-4A1D-A4FB-235D8D576E01}"/>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智慧口岸</a:t>
              </a:r>
            </a:p>
          </p:txBody>
        </p:sp>
      </p:grpSp>
      <p:grpSp>
        <p:nvGrpSpPr>
          <p:cNvPr id="31" name="组合 30">
            <a:extLst>
              <a:ext uri="{FF2B5EF4-FFF2-40B4-BE49-F238E27FC236}">
                <a16:creationId xmlns:a16="http://schemas.microsoft.com/office/drawing/2014/main" id="{F5D304A4-C4D8-4FB1-8025-5055691C6A75}"/>
              </a:ext>
            </a:extLst>
          </p:cNvPr>
          <p:cNvGrpSpPr/>
          <p:nvPr/>
        </p:nvGrpSpPr>
        <p:grpSpPr>
          <a:xfrm>
            <a:off x="5250573" y="2186670"/>
            <a:ext cx="469900" cy="3482339"/>
            <a:chOff x="2351403" y="2214285"/>
            <a:chExt cx="469900" cy="3482339"/>
          </a:xfrm>
          <a:solidFill>
            <a:srgbClr val="F24182"/>
          </a:solidFill>
        </p:grpSpPr>
        <p:sp>
          <p:nvSpPr>
            <p:cNvPr id="32" name="五边形 28">
              <a:extLst>
                <a:ext uri="{FF2B5EF4-FFF2-40B4-BE49-F238E27FC236}">
                  <a16:creationId xmlns:a16="http://schemas.microsoft.com/office/drawing/2014/main" id="{0D4EB782-2760-4500-81BF-2281E9F6BC74}"/>
                </a:ext>
              </a:extLst>
            </p:cNvPr>
            <p:cNvSpPr/>
            <p:nvPr/>
          </p:nvSpPr>
          <p:spPr>
            <a:xfrm rot="16200000">
              <a:off x="845183" y="3720505"/>
              <a:ext cx="3482339" cy="469900"/>
            </a:xfrm>
            <a:prstGeom prst="homePlate">
              <a:avLst>
                <a:gd name="adj" fmla="val 0"/>
              </a:avLst>
            </a:prstGeom>
            <a:solidFill>
              <a:srgbClr val="81C2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6B44432C-BDF0-42D8-BCE4-8D81DCDFABA7}"/>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智慧金融贸易</a:t>
              </a:r>
            </a:p>
          </p:txBody>
        </p:sp>
      </p:grpSp>
      <p:grpSp>
        <p:nvGrpSpPr>
          <p:cNvPr id="34" name="组合 33">
            <a:extLst>
              <a:ext uri="{FF2B5EF4-FFF2-40B4-BE49-F238E27FC236}">
                <a16:creationId xmlns:a16="http://schemas.microsoft.com/office/drawing/2014/main" id="{3570660D-6986-42A5-B3BC-9E3FF3784C93}"/>
              </a:ext>
            </a:extLst>
          </p:cNvPr>
          <p:cNvGrpSpPr/>
          <p:nvPr/>
        </p:nvGrpSpPr>
        <p:grpSpPr>
          <a:xfrm>
            <a:off x="6021833" y="2176481"/>
            <a:ext cx="469900" cy="3482339"/>
            <a:chOff x="2351403" y="2214285"/>
            <a:chExt cx="469900" cy="3482339"/>
          </a:xfrm>
          <a:solidFill>
            <a:srgbClr val="F24182"/>
          </a:solidFill>
        </p:grpSpPr>
        <p:sp>
          <p:nvSpPr>
            <p:cNvPr id="35" name="五边形 28">
              <a:extLst>
                <a:ext uri="{FF2B5EF4-FFF2-40B4-BE49-F238E27FC236}">
                  <a16:creationId xmlns:a16="http://schemas.microsoft.com/office/drawing/2014/main" id="{F0E5A5D6-E0D0-4090-BCA7-00D02F3F58D1}"/>
                </a:ext>
              </a:extLst>
            </p:cNvPr>
            <p:cNvSpPr/>
            <p:nvPr/>
          </p:nvSpPr>
          <p:spPr>
            <a:xfrm rot="16200000">
              <a:off x="845183" y="3720505"/>
              <a:ext cx="3482339" cy="469900"/>
            </a:xfrm>
            <a:prstGeom prst="homePlate">
              <a:avLst>
                <a:gd name="adj" fmla="val 0"/>
              </a:avLst>
            </a:prstGeom>
            <a:solidFill>
              <a:srgbClr val="F2A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D4252DFD-394F-44B8-A480-29C7648A3B69}"/>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智慧财政</a:t>
              </a:r>
            </a:p>
          </p:txBody>
        </p:sp>
      </p:grpSp>
      <p:grpSp>
        <p:nvGrpSpPr>
          <p:cNvPr id="37" name="组合 36">
            <a:extLst>
              <a:ext uri="{FF2B5EF4-FFF2-40B4-BE49-F238E27FC236}">
                <a16:creationId xmlns:a16="http://schemas.microsoft.com/office/drawing/2014/main" id="{DDE9DED8-F3D5-4727-9327-19FD924CD85D}"/>
              </a:ext>
            </a:extLst>
          </p:cNvPr>
          <p:cNvGrpSpPr/>
          <p:nvPr/>
        </p:nvGrpSpPr>
        <p:grpSpPr>
          <a:xfrm>
            <a:off x="6793093" y="2153733"/>
            <a:ext cx="469900" cy="3482339"/>
            <a:chOff x="2351403" y="2214285"/>
            <a:chExt cx="469900" cy="3482339"/>
          </a:xfrm>
          <a:solidFill>
            <a:srgbClr val="F24182"/>
          </a:solidFill>
        </p:grpSpPr>
        <p:sp>
          <p:nvSpPr>
            <p:cNvPr id="38" name="五边形 28">
              <a:extLst>
                <a:ext uri="{FF2B5EF4-FFF2-40B4-BE49-F238E27FC236}">
                  <a16:creationId xmlns:a16="http://schemas.microsoft.com/office/drawing/2014/main" id="{8E3563C0-C0A8-48A2-94B8-DE164D97745B}"/>
                </a:ext>
              </a:extLst>
            </p:cNvPr>
            <p:cNvSpPr/>
            <p:nvPr/>
          </p:nvSpPr>
          <p:spPr>
            <a:xfrm rot="16200000">
              <a:off x="845183" y="3720505"/>
              <a:ext cx="3482339" cy="469900"/>
            </a:xfrm>
            <a:prstGeom prst="homePlate">
              <a:avLst>
                <a:gd name="adj" fmla="val 0"/>
              </a:avLst>
            </a:prstGeom>
            <a:solidFill>
              <a:srgbClr val="D9B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FD8FF25A-3740-4105-95A2-72113A82AF78}"/>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智慧教育</a:t>
              </a:r>
            </a:p>
          </p:txBody>
        </p:sp>
      </p:grpSp>
      <p:grpSp>
        <p:nvGrpSpPr>
          <p:cNvPr id="40" name="组合 39">
            <a:extLst>
              <a:ext uri="{FF2B5EF4-FFF2-40B4-BE49-F238E27FC236}">
                <a16:creationId xmlns:a16="http://schemas.microsoft.com/office/drawing/2014/main" id="{D658541D-8BF8-47A8-AE68-69C671311FB7}"/>
              </a:ext>
            </a:extLst>
          </p:cNvPr>
          <p:cNvGrpSpPr/>
          <p:nvPr/>
        </p:nvGrpSpPr>
        <p:grpSpPr>
          <a:xfrm>
            <a:off x="7564353" y="2183461"/>
            <a:ext cx="469900" cy="3482339"/>
            <a:chOff x="2351403" y="2214285"/>
            <a:chExt cx="469900" cy="3482339"/>
          </a:xfrm>
          <a:solidFill>
            <a:srgbClr val="F24182"/>
          </a:solidFill>
        </p:grpSpPr>
        <p:sp>
          <p:nvSpPr>
            <p:cNvPr id="41" name="五边形 28">
              <a:extLst>
                <a:ext uri="{FF2B5EF4-FFF2-40B4-BE49-F238E27FC236}">
                  <a16:creationId xmlns:a16="http://schemas.microsoft.com/office/drawing/2014/main" id="{186543C2-7ECE-4743-84F3-3EB361E51289}"/>
                </a:ext>
              </a:extLst>
            </p:cNvPr>
            <p:cNvSpPr/>
            <p:nvPr/>
          </p:nvSpPr>
          <p:spPr>
            <a:xfrm rot="16200000">
              <a:off x="845183" y="3720505"/>
              <a:ext cx="3482339" cy="469900"/>
            </a:xfrm>
            <a:prstGeom prst="homePlate">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6544F43D-5D37-4086-90B9-EB1E1ABCBACA}"/>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智慧医保</a:t>
              </a:r>
            </a:p>
          </p:txBody>
        </p:sp>
      </p:grpSp>
      <p:grpSp>
        <p:nvGrpSpPr>
          <p:cNvPr id="43" name="组合 42">
            <a:extLst>
              <a:ext uri="{FF2B5EF4-FFF2-40B4-BE49-F238E27FC236}">
                <a16:creationId xmlns:a16="http://schemas.microsoft.com/office/drawing/2014/main" id="{FD8E13EB-77D9-471E-BAEA-49B1F6D9796A}"/>
              </a:ext>
            </a:extLst>
          </p:cNvPr>
          <p:cNvGrpSpPr/>
          <p:nvPr/>
        </p:nvGrpSpPr>
        <p:grpSpPr>
          <a:xfrm>
            <a:off x="8335613" y="2176480"/>
            <a:ext cx="469900" cy="3482339"/>
            <a:chOff x="2351403" y="2214285"/>
            <a:chExt cx="469900" cy="3482339"/>
          </a:xfrm>
          <a:solidFill>
            <a:srgbClr val="F24182"/>
          </a:solidFill>
        </p:grpSpPr>
        <p:sp>
          <p:nvSpPr>
            <p:cNvPr id="44" name="五边形 28">
              <a:extLst>
                <a:ext uri="{FF2B5EF4-FFF2-40B4-BE49-F238E27FC236}">
                  <a16:creationId xmlns:a16="http://schemas.microsoft.com/office/drawing/2014/main" id="{D31FB958-B015-4B11-A058-3796173FAF13}"/>
                </a:ext>
              </a:extLst>
            </p:cNvPr>
            <p:cNvSpPr/>
            <p:nvPr/>
          </p:nvSpPr>
          <p:spPr>
            <a:xfrm rot="16200000">
              <a:off x="845183" y="3720505"/>
              <a:ext cx="3482339" cy="469900"/>
            </a:xfrm>
            <a:prstGeom prst="homePlate">
              <a:avLst>
                <a:gd name="adj" fmla="val 0"/>
              </a:avLst>
            </a:prstGeom>
            <a:solidFill>
              <a:srgbClr val="8192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40E41270-43CE-482E-9952-D556EB7F279F}"/>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智慧房产</a:t>
              </a:r>
            </a:p>
          </p:txBody>
        </p:sp>
      </p:grpSp>
      <p:grpSp>
        <p:nvGrpSpPr>
          <p:cNvPr id="46" name="组合 45">
            <a:extLst>
              <a:ext uri="{FF2B5EF4-FFF2-40B4-BE49-F238E27FC236}">
                <a16:creationId xmlns:a16="http://schemas.microsoft.com/office/drawing/2014/main" id="{CA1CC25E-543A-4F4E-8243-1C5D62C9D391}"/>
              </a:ext>
            </a:extLst>
          </p:cNvPr>
          <p:cNvGrpSpPr/>
          <p:nvPr/>
        </p:nvGrpSpPr>
        <p:grpSpPr>
          <a:xfrm>
            <a:off x="9106872" y="2183462"/>
            <a:ext cx="469900" cy="3482339"/>
            <a:chOff x="2351403" y="2214285"/>
            <a:chExt cx="469900" cy="3482339"/>
          </a:xfrm>
          <a:solidFill>
            <a:srgbClr val="F24182"/>
          </a:solidFill>
        </p:grpSpPr>
        <p:sp>
          <p:nvSpPr>
            <p:cNvPr id="47" name="五边形 28">
              <a:extLst>
                <a:ext uri="{FF2B5EF4-FFF2-40B4-BE49-F238E27FC236}">
                  <a16:creationId xmlns:a16="http://schemas.microsoft.com/office/drawing/2014/main" id="{5998B1EF-0FDF-42FF-ACDD-71A098E90E60}"/>
                </a:ext>
              </a:extLst>
            </p:cNvPr>
            <p:cNvSpPr/>
            <p:nvPr/>
          </p:nvSpPr>
          <p:spPr>
            <a:xfrm rot="16200000">
              <a:off x="845183" y="3720505"/>
              <a:ext cx="3482339" cy="469900"/>
            </a:xfrm>
            <a:prstGeom prst="homePlate">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41F849A6-209B-4CD1-857E-1FEA84898690}"/>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智慧环保</a:t>
              </a:r>
            </a:p>
          </p:txBody>
        </p:sp>
      </p:grpSp>
      <p:sp>
        <p:nvSpPr>
          <p:cNvPr id="49" name="文本框 48">
            <a:extLst>
              <a:ext uri="{FF2B5EF4-FFF2-40B4-BE49-F238E27FC236}">
                <a16:creationId xmlns:a16="http://schemas.microsoft.com/office/drawing/2014/main" id="{6566FA20-6617-40E3-9D07-07EBDDB19441}"/>
              </a:ext>
            </a:extLst>
          </p:cNvPr>
          <p:cNvSpPr txBox="1"/>
          <p:nvPr/>
        </p:nvSpPr>
        <p:spPr>
          <a:xfrm>
            <a:off x="6143717" y="707635"/>
            <a:ext cx="2961043" cy="523220"/>
          </a:xfrm>
          <a:prstGeom prst="rect">
            <a:avLst/>
          </a:prstGeom>
          <a:noFill/>
        </p:spPr>
        <p:txBody>
          <a:bodyPr wrap="square" rtlCol="0">
            <a:spAutoFit/>
          </a:bodyPr>
          <a:lstStyle/>
          <a:p>
            <a:pPr algn="r"/>
            <a:r>
              <a:rPr lang="zh-CN" altLang="en-US" sz="2800" b="1" dirty="0">
                <a:solidFill>
                  <a:srgbClr val="C00000"/>
                </a:solidFill>
                <a:latin typeface="微软雅黑" panose="020B0503020204020204" pitchFamily="34" charset="-122"/>
                <a:ea typeface="微软雅黑" panose="020B0503020204020204" pitchFamily="34" charset="-122"/>
              </a:rPr>
              <a:t>智慧生活</a:t>
            </a:r>
            <a:r>
              <a:rPr lang="zh-CN" altLang="en-US" dirty="0">
                <a:solidFill>
                  <a:schemeClr val="bg1">
                    <a:lumMod val="50000"/>
                  </a:schemeClr>
                </a:solidFill>
                <a:latin typeface="微软雅黑" panose="020B0503020204020204" pitchFamily="34" charset="-122"/>
                <a:ea typeface="微软雅黑" panose="020B0503020204020204" pitchFamily="34" charset="-122"/>
              </a:rPr>
              <a:t>服务平台</a:t>
            </a:r>
          </a:p>
        </p:txBody>
      </p:sp>
      <p:grpSp>
        <p:nvGrpSpPr>
          <p:cNvPr id="50" name="组合 49">
            <a:extLst>
              <a:ext uri="{FF2B5EF4-FFF2-40B4-BE49-F238E27FC236}">
                <a16:creationId xmlns:a16="http://schemas.microsoft.com/office/drawing/2014/main" id="{B943C11D-CC79-4DA4-98A8-A62EB3931B31}"/>
              </a:ext>
            </a:extLst>
          </p:cNvPr>
          <p:cNvGrpSpPr/>
          <p:nvPr/>
        </p:nvGrpSpPr>
        <p:grpSpPr>
          <a:xfrm>
            <a:off x="1773452" y="1583498"/>
            <a:ext cx="9014708" cy="336645"/>
            <a:chOff x="1223682" y="1614044"/>
            <a:chExt cx="9014708" cy="336645"/>
          </a:xfrm>
        </p:grpSpPr>
        <p:sp>
          <p:nvSpPr>
            <p:cNvPr id="51" name="MH_Other_4">
              <a:extLst>
                <a:ext uri="{FF2B5EF4-FFF2-40B4-BE49-F238E27FC236}">
                  <a16:creationId xmlns:a16="http://schemas.microsoft.com/office/drawing/2014/main" id="{9365E68C-1A9F-4C88-BEC0-320C4E958784}"/>
                </a:ext>
              </a:extLst>
            </p:cNvPr>
            <p:cNvSpPr>
              <a:spLocks/>
            </p:cNvSpPr>
            <p:nvPr>
              <p:custDataLst>
                <p:tags r:id="rId4"/>
              </p:custDataLst>
            </p:nvPr>
          </p:nvSpPr>
          <p:spPr bwMode="auto">
            <a:xfrm>
              <a:off x="1223682" y="1671095"/>
              <a:ext cx="8984705" cy="279594"/>
            </a:xfrm>
            <a:custGeom>
              <a:avLst/>
              <a:gdLst>
                <a:gd name="T0" fmla="*/ 1449 w 1546"/>
                <a:gd name="T1" fmla="*/ 59 h 59"/>
                <a:gd name="T2" fmla="*/ 0 w 1546"/>
                <a:gd name="T3" fmla="*/ 59 h 59"/>
                <a:gd name="T4" fmla="*/ 0 w 1546"/>
                <a:gd name="T5" fmla="*/ 55 h 59"/>
                <a:gd name="T6" fmla="*/ 1449 w 1546"/>
                <a:gd name="T7" fmla="*/ 55 h 59"/>
                <a:gd name="T8" fmla="*/ 1515 w 1546"/>
                <a:gd name="T9" fmla="*/ 28 h 59"/>
                <a:gd name="T10" fmla="*/ 1543 w 1546"/>
                <a:gd name="T11" fmla="*/ 0 h 59"/>
                <a:gd name="T12" fmla="*/ 1546 w 1546"/>
                <a:gd name="T13" fmla="*/ 2 h 59"/>
                <a:gd name="T14" fmla="*/ 1518 w 1546"/>
                <a:gd name="T15" fmla="*/ 30 h 59"/>
                <a:gd name="T16" fmla="*/ 1449 w 1546"/>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6" h="59">
                  <a:moveTo>
                    <a:pt x="1449" y="59"/>
                  </a:moveTo>
                  <a:cubicBezTo>
                    <a:pt x="0" y="59"/>
                    <a:pt x="0" y="59"/>
                    <a:pt x="0" y="59"/>
                  </a:cubicBezTo>
                  <a:cubicBezTo>
                    <a:pt x="0" y="55"/>
                    <a:pt x="0" y="55"/>
                    <a:pt x="0" y="55"/>
                  </a:cubicBezTo>
                  <a:cubicBezTo>
                    <a:pt x="1449" y="55"/>
                    <a:pt x="1449" y="55"/>
                    <a:pt x="1449" y="55"/>
                  </a:cubicBezTo>
                  <a:cubicBezTo>
                    <a:pt x="1471" y="55"/>
                    <a:pt x="1500" y="43"/>
                    <a:pt x="1515" y="28"/>
                  </a:cubicBezTo>
                  <a:cubicBezTo>
                    <a:pt x="1543" y="0"/>
                    <a:pt x="1543" y="0"/>
                    <a:pt x="1543" y="0"/>
                  </a:cubicBezTo>
                  <a:cubicBezTo>
                    <a:pt x="1546" y="2"/>
                    <a:pt x="1546" y="2"/>
                    <a:pt x="1546" y="2"/>
                  </a:cubicBezTo>
                  <a:cubicBezTo>
                    <a:pt x="1518" y="30"/>
                    <a:pt x="1518" y="30"/>
                    <a:pt x="1518" y="30"/>
                  </a:cubicBezTo>
                  <a:cubicBezTo>
                    <a:pt x="1502" y="46"/>
                    <a:pt x="1471" y="59"/>
                    <a:pt x="1449" y="59"/>
                  </a:cubicBezTo>
                  <a:close/>
                </a:path>
              </a:pathLst>
            </a:custGeom>
            <a:solidFill>
              <a:srgbClr val="B4B4B4"/>
            </a:solidFill>
            <a:ln>
              <a:noFill/>
            </a:ln>
            <a:extLst/>
          </p:spPr>
          <p:txBody>
            <a:bodyPr lIns="91440" tIns="45720" rIns="91440" bIns="45720"/>
            <a:lstStyle/>
            <a:p>
              <a:pPr>
                <a:defRPr/>
              </a:pPr>
              <a:endParaRPr lang="zh-CN" altLang="en-US" sz="2700">
                <a:solidFill>
                  <a:schemeClr val="bg1">
                    <a:lumMod val="50000"/>
                  </a:schemeClr>
                </a:solidFill>
                <a:latin typeface="微软雅黑" panose="020B0503020204020204" pitchFamily="34" charset="-122"/>
                <a:ea typeface="微软雅黑" panose="020B0503020204020204" pitchFamily="34" charset="-122"/>
              </a:endParaRPr>
            </a:p>
          </p:txBody>
        </p:sp>
        <p:sp>
          <p:nvSpPr>
            <p:cNvPr id="52" name="MH_Other_15">
              <a:extLst>
                <a:ext uri="{FF2B5EF4-FFF2-40B4-BE49-F238E27FC236}">
                  <a16:creationId xmlns:a16="http://schemas.microsoft.com/office/drawing/2014/main" id="{40992E93-4A82-4394-9C40-5F48BC046AA7}"/>
                </a:ext>
              </a:extLst>
            </p:cNvPr>
            <p:cNvSpPr>
              <a:spLocks noChangeArrowheads="1"/>
            </p:cNvSpPr>
            <p:nvPr>
              <p:custDataLst>
                <p:tags r:id="rId5"/>
              </p:custDataLst>
            </p:nvPr>
          </p:nvSpPr>
          <p:spPr bwMode="auto">
            <a:xfrm>
              <a:off x="10135223" y="1614044"/>
              <a:ext cx="103167" cy="103166"/>
            </a:xfrm>
            <a:prstGeom prst="ellipse">
              <a:avLst/>
            </a:prstGeom>
            <a:solidFill>
              <a:srgbClr val="B4B4B4"/>
            </a:solidFill>
            <a:ln>
              <a:noFill/>
            </a:ln>
            <a:extLst/>
          </p:spPr>
          <p:txBody>
            <a:bodyPr lIns="91440" tIns="45720" rIns="91440" bIns="45720"/>
            <a:lstStyle/>
            <a:p>
              <a:pPr>
                <a:defRPr/>
              </a:pPr>
              <a:endParaRPr lang="zh-CN" altLang="en-US" sz="27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3" name="组合 52">
            <a:extLst>
              <a:ext uri="{FF2B5EF4-FFF2-40B4-BE49-F238E27FC236}">
                <a16:creationId xmlns:a16="http://schemas.microsoft.com/office/drawing/2014/main" id="{929F8037-7D03-44C0-A140-DFD3B531269C}"/>
              </a:ext>
            </a:extLst>
          </p:cNvPr>
          <p:cNvGrpSpPr/>
          <p:nvPr/>
        </p:nvGrpSpPr>
        <p:grpSpPr>
          <a:xfrm>
            <a:off x="10634099" y="563588"/>
            <a:ext cx="1116883" cy="1115386"/>
            <a:chOff x="10667127" y="391007"/>
            <a:chExt cx="1116883" cy="1115386"/>
          </a:xfrm>
        </p:grpSpPr>
        <p:sp>
          <p:nvSpPr>
            <p:cNvPr id="54" name="MH_Other_1">
              <a:extLst>
                <a:ext uri="{FF2B5EF4-FFF2-40B4-BE49-F238E27FC236}">
                  <a16:creationId xmlns:a16="http://schemas.microsoft.com/office/drawing/2014/main" id="{AE9761D7-AAE0-40EF-BC6D-74E3FEF72173}"/>
                </a:ext>
              </a:extLst>
            </p:cNvPr>
            <p:cNvSpPr/>
            <p:nvPr>
              <p:custDataLst>
                <p:tags r:id="rId1"/>
              </p:custDataLst>
            </p:nvPr>
          </p:nvSpPr>
          <p:spPr>
            <a:xfrm>
              <a:off x="10670120" y="391007"/>
              <a:ext cx="1113890" cy="1115386"/>
            </a:xfrm>
            <a:prstGeom prst="donut">
              <a:avLst>
                <a:gd name="adj" fmla="val 11988"/>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anchor="ctr"/>
            <a:lstStyle/>
            <a:p>
              <a:pPr algn="ctr">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55" name="组合 54">
              <a:extLst>
                <a:ext uri="{FF2B5EF4-FFF2-40B4-BE49-F238E27FC236}">
                  <a16:creationId xmlns:a16="http://schemas.microsoft.com/office/drawing/2014/main" id="{B35C7F7E-F56C-489C-B595-11B903CCF86F}"/>
                </a:ext>
              </a:extLst>
            </p:cNvPr>
            <p:cNvGrpSpPr/>
            <p:nvPr/>
          </p:nvGrpSpPr>
          <p:grpSpPr>
            <a:xfrm>
              <a:off x="10667127" y="391007"/>
              <a:ext cx="1115386" cy="1115386"/>
              <a:chOff x="10667127" y="391007"/>
              <a:chExt cx="1115386" cy="1115386"/>
            </a:xfrm>
          </p:grpSpPr>
          <p:sp>
            <p:nvSpPr>
              <p:cNvPr id="56" name="MH_Other_2">
                <a:extLst>
                  <a:ext uri="{FF2B5EF4-FFF2-40B4-BE49-F238E27FC236}">
                    <a16:creationId xmlns:a16="http://schemas.microsoft.com/office/drawing/2014/main" id="{F6BCE993-460F-4616-B23F-20C7889DCE8E}"/>
                  </a:ext>
                </a:extLst>
              </p:cNvPr>
              <p:cNvSpPr/>
              <p:nvPr>
                <p:custDataLst>
                  <p:tags r:id="rId2"/>
                </p:custDataLst>
              </p:nvPr>
            </p:nvSpPr>
            <p:spPr>
              <a:xfrm>
                <a:off x="10667127" y="391007"/>
                <a:ext cx="1115386" cy="1115386"/>
              </a:xfrm>
              <a:prstGeom prst="blockArc">
                <a:avLst>
                  <a:gd name="adj1" fmla="val 16217203"/>
                  <a:gd name="adj2" fmla="val 7576064"/>
                  <a:gd name="adj3" fmla="val 11852"/>
                </a:avLst>
              </a:prstGeom>
              <a:solidFill>
                <a:srgbClr val="9954C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anchor="ctr"/>
              <a:lstStyle/>
              <a:p>
                <a:pPr algn="ctr">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57" name="MH_Text_1">
                <a:extLst>
                  <a:ext uri="{FF2B5EF4-FFF2-40B4-BE49-F238E27FC236}">
                    <a16:creationId xmlns:a16="http://schemas.microsoft.com/office/drawing/2014/main" id="{60724C96-5B68-4936-9F9E-782743C5CB99}"/>
                  </a:ext>
                </a:extLst>
              </p:cNvPr>
              <p:cNvSpPr txBox="1">
                <a:spLocks noChangeArrowheads="1"/>
              </p:cNvSpPr>
              <p:nvPr>
                <p:custDataLst>
                  <p:tags r:id="rId3"/>
                </p:custDataLst>
              </p:nvPr>
            </p:nvSpPr>
            <p:spPr bwMode="auto">
              <a:xfrm>
                <a:off x="10743381" y="767788"/>
                <a:ext cx="919521" cy="3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5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企业</a:t>
                </a:r>
              </a:p>
            </p:txBody>
          </p:sp>
        </p:grpSp>
      </p:grpSp>
      <p:sp>
        <p:nvSpPr>
          <p:cNvPr id="58" name="KSO_Shape">
            <a:extLst>
              <a:ext uri="{FF2B5EF4-FFF2-40B4-BE49-F238E27FC236}">
                <a16:creationId xmlns:a16="http://schemas.microsoft.com/office/drawing/2014/main" id="{258E9395-7F11-41DF-9105-77E13FF9309A}"/>
              </a:ext>
            </a:extLst>
          </p:cNvPr>
          <p:cNvSpPr>
            <a:spLocks noChangeArrowheads="1"/>
          </p:cNvSpPr>
          <p:nvPr/>
        </p:nvSpPr>
        <p:spPr bwMode="auto">
          <a:xfrm>
            <a:off x="1485869" y="272267"/>
            <a:ext cx="624193" cy="654191"/>
          </a:xfrm>
          <a:custGeom>
            <a:avLst/>
            <a:gdLst>
              <a:gd name="T0" fmla="*/ 186959 w 11981237"/>
              <a:gd name="T1" fmla="*/ 80936 h 12554355"/>
              <a:gd name="T2" fmla="*/ 201434 w 11981237"/>
              <a:gd name="T3" fmla="*/ 95398 h 12554355"/>
              <a:gd name="T4" fmla="*/ 186959 w 11981237"/>
              <a:gd name="T5" fmla="*/ 109860 h 12554355"/>
              <a:gd name="T6" fmla="*/ 172483 w 11981237"/>
              <a:gd name="T7" fmla="*/ 95398 h 12554355"/>
              <a:gd name="T8" fmla="*/ 186959 w 11981237"/>
              <a:gd name="T9" fmla="*/ 80936 h 12554355"/>
              <a:gd name="T10" fmla="*/ 135384 w 11981237"/>
              <a:gd name="T11" fmla="*/ 74810 h 12554355"/>
              <a:gd name="T12" fmla="*/ 140604 w 11981237"/>
              <a:gd name="T13" fmla="*/ 77136 h 12554355"/>
              <a:gd name="T14" fmla="*/ 176652 w 11981237"/>
              <a:gd name="T15" fmla="*/ 113110 h 12554355"/>
              <a:gd name="T16" fmla="*/ 197725 w 11981237"/>
              <a:gd name="T17" fmla="*/ 113110 h 12554355"/>
              <a:gd name="T18" fmla="*/ 233541 w 11981237"/>
              <a:gd name="T19" fmla="*/ 77136 h 12554355"/>
              <a:gd name="T20" fmla="*/ 244039 w 11981237"/>
              <a:gd name="T21" fmla="*/ 76827 h 12554355"/>
              <a:gd name="T22" fmla="*/ 244271 w 11981237"/>
              <a:gd name="T23" fmla="*/ 87326 h 12554355"/>
              <a:gd name="T24" fmla="*/ 206602 w 11981237"/>
              <a:gd name="T25" fmla="*/ 124999 h 12554355"/>
              <a:gd name="T26" fmla="*/ 206679 w 11981237"/>
              <a:gd name="T27" fmla="*/ 250061 h 12554355"/>
              <a:gd name="T28" fmla="*/ 198574 w 11981237"/>
              <a:gd name="T29" fmla="*/ 258167 h 12554355"/>
              <a:gd name="T30" fmla="*/ 190392 w 11981237"/>
              <a:gd name="T31" fmla="*/ 250061 h 12554355"/>
              <a:gd name="T32" fmla="*/ 190392 w 11981237"/>
              <a:gd name="T33" fmla="*/ 182203 h 12554355"/>
              <a:gd name="T34" fmla="*/ 183753 w 11981237"/>
              <a:gd name="T35" fmla="*/ 182203 h 12554355"/>
              <a:gd name="T36" fmla="*/ 183753 w 11981237"/>
              <a:gd name="T37" fmla="*/ 250061 h 12554355"/>
              <a:gd name="T38" fmla="*/ 175648 w 11981237"/>
              <a:gd name="T39" fmla="*/ 258167 h 12554355"/>
              <a:gd name="T40" fmla="*/ 167466 w 11981237"/>
              <a:gd name="T41" fmla="*/ 250061 h 12554355"/>
              <a:gd name="T42" fmla="*/ 167466 w 11981237"/>
              <a:gd name="T43" fmla="*/ 124999 h 12554355"/>
              <a:gd name="T44" fmla="*/ 129874 w 11981237"/>
              <a:gd name="T45" fmla="*/ 87326 h 12554355"/>
              <a:gd name="T46" fmla="*/ 130106 w 11981237"/>
              <a:gd name="T47" fmla="*/ 76827 h 12554355"/>
              <a:gd name="T48" fmla="*/ 135384 w 11981237"/>
              <a:gd name="T49" fmla="*/ 74810 h 12554355"/>
              <a:gd name="T50" fmla="*/ 83316 w 11981237"/>
              <a:gd name="T51" fmla="*/ 8594 h 12554355"/>
              <a:gd name="T52" fmla="*/ 103649 w 11981237"/>
              <a:gd name="T53" fmla="*/ 29014 h 12554355"/>
              <a:gd name="T54" fmla="*/ 83316 w 11981237"/>
              <a:gd name="T55" fmla="*/ 49433 h 12554355"/>
              <a:gd name="T56" fmla="*/ 62982 w 11981237"/>
              <a:gd name="T57" fmla="*/ 29014 h 12554355"/>
              <a:gd name="T58" fmla="*/ 83316 w 11981237"/>
              <a:gd name="T59" fmla="*/ 8594 h 12554355"/>
              <a:gd name="T60" fmla="*/ 10664 w 11981237"/>
              <a:gd name="T61" fmla="*/ 4 h 12554355"/>
              <a:gd name="T62" fmla="*/ 17978 w 11981237"/>
              <a:gd name="T63" fmla="*/ 3266 h 12554355"/>
              <a:gd name="T64" fmla="*/ 68688 w 11981237"/>
              <a:gd name="T65" fmla="*/ 53984 h 12554355"/>
              <a:gd name="T66" fmla="*/ 98481 w 11981237"/>
              <a:gd name="T67" fmla="*/ 53984 h 12554355"/>
              <a:gd name="T68" fmla="*/ 148882 w 11981237"/>
              <a:gd name="T69" fmla="*/ 3266 h 12554355"/>
              <a:gd name="T70" fmla="*/ 163624 w 11981237"/>
              <a:gd name="T71" fmla="*/ 2880 h 12554355"/>
              <a:gd name="T72" fmla="*/ 164010 w 11981237"/>
              <a:gd name="T73" fmla="*/ 17624 h 12554355"/>
              <a:gd name="T74" fmla="*/ 110985 w 11981237"/>
              <a:gd name="T75" fmla="*/ 70735 h 12554355"/>
              <a:gd name="T76" fmla="*/ 111062 w 11981237"/>
              <a:gd name="T77" fmla="*/ 246742 h 12554355"/>
              <a:gd name="T78" fmla="*/ 99639 w 11981237"/>
              <a:gd name="T79" fmla="*/ 258167 h 12554355"/>
              <a:gd name="T80" fmla="*/ 88138 w 11981237"/>
              <a:gd name="T81" fmla="*/ 246742 h 12554355"/>
              <a:gd name="T82" fmla="*/ 88061 w 11981237"/>
              <a:gd name="T83" fmla="*/ 151251 h 12554355"/>
              <a:gd name="T84" fmla="*/ 78799 w 11981237"/>
              <a:gd name="T85" fmla="*/ 151251 h 12554355"/>
              <a:gd name="T86" fmla="*/ 78799 w 11981237"/>
              <a:gd name="T87" fmla="*/ 246742 h 12554355"/>
              <a:gd name="T88" fmla="*/ 67298 w 11981237"/>
              <a:gd name="T89" fmla="*/ 258167 h 12554355"/>
              <a:gd name="T90" fmla="*/ 55875 w 11981237"/>
              <a:gd name="T91" fmla="*/ 246742 h 12554355"/>
              <a:gd name="T92" fmla="*/ 55875 w 11981237"/>
              <a:gd name="T93" fmla="*/ 70735 h 12554355"/>
              <a:gd name="T94" fmla="*/ 2849 w 11981237"/>
              <a:gd name="T95" fmla="*/ 17624 h 12554355"/>
              <a:gd name="T96" fmla="*/ 3235 w 11981237"/>
              <a:gd name="T97" fmla="*/ 2880 h 12554355"/>
              <a:gd name="T98" fmla="*/ 10664 w 11981237"/>
              <a:gd name="T99" fmla="*/ 4 h 1255435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1981237" h="12554355">
                <a:moveTo>
                  <a:pt x="9093518" y="3935817"/>
                </a:moveTo>
                <a:cubicBezTo>
                  <a:pt x="9482358" y="3935817"/>
                  <a:pt x="9797575" y="4250679"/>
                  <a:pt x="9797575" y="4639080"/>
                </a:cubicBezTo>
                <a:cubicBezTo>
                  <a:pt x="9797575" y="5027480"/>
                  <a:pt x="9482358" y="5342343"/>
                  <a:pt x="9093518" y="5342343"/>
                </a:cubicBezTo>
                <a:cubicBezTo>
                  <a:pt x="8704678" y="5342343"/>
                  <a:pt x="8389461" y="5027480"/>
                  <a:pt x="8389461" y="4639080"/>
                </a:cubicBezTo>
                <a:cubicBezTo>
                  <a:pt x="8389461" y="4250679"/>
                  <a:pt x="8704678" y="3935817"/>
                  <a:pt x="9093518" y="3935817"/>
                </a:cubicBezTo>
                <a:close/>
                <a:moveTo>
                  <a:pt x="6584967" y="3637926"/>
                </a:moveTo>
                <a:cubicBezTo>
                  <a:pt x="6677422" y="3640272"/>
                  <a:pt x="6769407" y="3677813"/>
                  <a:pt x="6838865" y="3751018"/>
                </a:cubicBezTo>
                <a:cubicBezTo>
                  <a:pt x="6838865" y="3751018"/>
                  <a:pt x="6838865" y="3751018"/>
                  <a:pt x="8592216" y="5500423"/>
                </a:cubicBezTo>
                <a:cubicBezTo>
                  <a:pt x="8592216" y="5500423"/>
                  <a:pt x="8592216" y="5500423"/>
                  <a:pt x="9617194" y="5500423"/>
                </a:cubicBezTo>
                <a:lnTo>
                  <a:pt x="11359281" y="3751018"/>
                </a:lnTo>
                <a:cubicBezTo>
                  <a:pt x="11498198" y="3604608"/>
                  <a:pt x="11723468" y="3600854"/>
                  <a:pt x="11869893" y="3736002"/>
                </a:cubicBezTo>
                <a:cubicBezTo>
                  <a:pt x="12012564" y="3874903"/>
                  <a:pt x="12020073" y="4100148"/>
                  <a:pt x="11881156" y="4246558"/>
                </a:cubicBezTo>
                <a:cubicBezTo>
                  <a:pt x="11881156" y="4246558"/>
                  <a:pt x="11881156" y="4246558"/>
                  <a:pt x="10048961" y="6078553"/>
                </a:cubicBezTo>
                <a:cubicBezTo>
                  <a:pt x="10048961" y="6078553"/>
                  <a:pt x="10048961" y="6078553"/>
                  <a:pt x="10052716" y="12160176"/>
                </a:cubicBezTo>
                <a:cubicBezTo>
                  <a:pt x="10052716" y="12377913"/>
                  <a:pt x="9876254" y="12554355"/>
                  <a:pt x="9658493" y="12554355"/>
                </a:cubicBezTo>
                <a:cubicBezTo>
                  <a:pt x="9440733" y="12554355"/>
                  <a:pt x="9260517" y="12377913"/>
                  <a:pt x="9260517" y="12160176"/>
                </a:cubicBezTo>
                <a:cubicBezTo>
                  <a:pt x="9260517" y="12160176"/>
                  <a:pt x="9260517" y="12160176"/>
                  <a:pt x="9260517" y="8860332"/>
                </a:cubicBezTo>
                <a:cubicBezTo>
                  <a:pt x="9260517" y="8860332"/>
                  <a:pt x="9260517" y="8860332"/>
                  <a:pt x="8937630" y="8860332"/>
                </a:cubicBezTo>
                <a:cubicBezTo>
                  <a:pt x="8937630" y="8860332"/>
                  <a:pt x="8937630" y="8860332"/>
                  <a:pt x="8937630" y="12160176"/>
                </a:cubicBezTo>
                <a:cubicBezTo>
                  <a:pt x="8937630" y="12377913"/>
                  <a:pt x="8761168" y="12554355"/>
                  <a:pt x="8543407" y="12554355"/>
                </a:cubicBezTo>
                <a:cubicBezTo>
                  <a:pt x="8325646" y="12554355"/>
                  <a:pt x="8145431" y="12377913"/>
                  <a:pt x="8145431" y="12160176"/>
                </a:cubicBezTo>
                <a:cubicBezTo>
                  <a:pt x="8145431" y="12160176"/>
                  <a:pt x="8145431" y="12160176"/>
                  <a:pt x="8145431" y="6078553"/>
                </a:cubicBezTo>
                <a:cubicBezTo>
                  <a:pt x="8145431" y="6078553"/>
                  <a:pt x="8145431" y="6078553"/>
                  <a:pt x="6316990" y="4246558"/>
                </a:cubicBezTo>
                <a:cubicBezTo>
                  <a:pt x="6178073" y="4100148"/>
                  <a:pt x="6185582" y="3874903"/>
                  <a:pt x="6328253" y="3736002"/>
                </a:cubicBezTo>
                <a:cubicBezTo>
                  <a:pt x="6399589" y="3668428"/>
                  <a:pt x="6492513" y="3635580"/>
                  <a:pt x="6584967" y="3637926"/>
                </a:cubicBezTo>
                <a:close/>
                <a:moveTo>
                  <a:pt x="4052412" y="417917"/>
                </a:moveTo>
                <a:cubicBezTo>
                  <a:pt x="4598629" y="417917"/>
                  <a:pt x="5041424" y="862490"/>
                  <a:pt x="5041424" y="1410899"/>
                </a:cubicBezTo>
                <a:cubicBezTo>
                  <a:pt x="5041424" y="1959308"/>
                  <a:pt x="4598629" y="2403881"/>
                  <a:pt x="4052412" y="2403881"/>
                </a:cubicBezTo>
                <a:cubicBezTo>
                  <a:pt x="3506195" y="2403881"/>
                  <a:pt x="3063398" y="1959308"/>
                  <a:pt x="3063398" y="1410899"/>
                </a:cubicBezTo>
                <a:cubicBezTo>
                  <a:pt x="3063398" y="862490"/>
                  <a:pt x="3506195" y="417917"/>
                  <a:pt x="4052412" y="417917"/>
                </a:cubicBezTo>
                <a:close/>
                <a:moveTo>
                  <a:pt x="518710" y="212"/>
                </a:moveTo>
                <a:cubicBezTo>
                  <a:pt x="648229" y="3966"/>
                  <a:pt x="776810" y="57460"/>
                  <a:pt x="874419" y="158816"/>
                </a:cubicBezTo>
                <a:cubicBezTo>
                  <a:pt x="874419" y="158816"/>
                  <a:pt x="874419" y="158816"/>
                  <a:pt x="3340918" y="2625161"/>
                </a:cubicBezTo>
                <a:cubicBezTo>
                  <a:pt x="3340918" y="2625161"/>
                  <a:pt x="3340918" y="2625161"/>
                  <a:pt x="4790033" y="2625161"/>
                </a:cubicBezTo>
                <a:lnTo>
                  <a:pt x="7241515" y="158816"/>
                </a:lnTo>
                <a:cubicBezTo>
                  <a:pt x="7432978" y="-43897"/>
                  <a:pt x="7755838" y="-55159"/>
                  <a:pt x="7958564" y="140047"/>
                </a:cubicBezTo>
                <a:cubicBezTo>
                  <a:pt x="8161290" y="331498"/>
                  <a:pt x="8168798" y="654338"/>
                  <a:pt x="7977335" y="857051"/>
                </a:cubicBezTo>
                <a:cubicBezTo>
                  <a:pt x="7977335" y="857051"/>
                  <a:pt x="7977335" y="857051"/>
                  <a:pt x="5398210" y="3439768"/>
                </a:cubicBezTo>
                <a:cubicBezTo>
                  <a:pt x="5398210" y="3439768"/>
                  <a:pt x="5398210" y="3439768"/>
                  <a:pt x="5401965" y="11998771"/>
                </a:cubicBezTo>
                <a:cubicBezTo>
                  <a:pt x="5401965" y="12306594"/>
                  <a:pt x="5154188" y="12554355"/>
                  <a:pt x="4846345" y="12554355"/>
                </a:cubicBezTo>
                <a:cubicBezTo>
                  <a:pt x="4538502" y="12554355"/>
                  <a:pt x="4286972" y="12306594"/>
                  <a:pt x="4286972" y="11998771"/>
                </a:cubicBezTo>
                <a:cubicBezTo>
                  <a:pt x="4286972" y="11998771"/>
                  <a:pt x="4286972" y="11998771"/>
                  <a:pt x="4283218" y="7355136"/>
                </a:cubicBezTo>
                <a:cubicBezTo>
                  <a:pt x="4283218" y="7355136"/>
                  <a:pt x="4283218" y="7355136"/>
                  <a:pt x="3832716" y="7355136"/>
                </a:cubicBezTo>
                <a:cubicBezTo>
                  <a:pt x="3832716" y="7355136"/>
                  <a:pt x="3832716" y="7355136"/>
                  <a:pt x="3832716" y="11998771"/>
                </a:cubicBezTo>
                <a:cubicBezTo>
                  <a:pt x="3832716" y="12306594"/>
                  <a:pt x="3581186" y="12554355"/>
                  <a:pt x="3273343" y="12554355"/>
                </a:cubicBezTo>
                <a:cubicBezTo>
                  <a:pt x="2965500" y="12554355"/>
                  <a:pt x="2717723" y="12306594"/>
                  <a:pt x="2717723" y="11998771"/>
                </a:cubicBezTo>
                <a:cubicBezTo>
                  <a:pt x="2717723" y="11998771"/>
                  <a:pt x="2717723" y="11998771"/>
                  <a:pt x="2717723" y="3439768"/>
                </a:cubicBezTo>
                <a:cubicBezTo>
                  <a:pt x="2717723" y="3439768"/>
                  <a:pt x="2717723" y="3439768"/>
                  <a:pt x="138599" y="857051"/>
                </a:cubicBezTo>
                <a:cubicBezTo>
                  <a:pt x="-52865" y="654338"/>
                  <a:pt x="-45356" y="331498"/>
                  <a:pt x="157370" y="140047"/>
                </a:cubicBezTo>
                <a:cubicBezTo>
                  <a:pt x="258733" y="42444"/>
                  <a:pt x="389191" y="-3542"/>
                  <a:pt x="518710" y="212"/>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5B0096C6-6D79-4533-9103-95508C95A568}"/>
              </a:ext>
            </a:extLst>
          </p:cNvPr>
          <p:cNvSpPr txBox="1"/>
          <p:nvPr/>
        </p:nvSpPr>
        <p:spPr>
          <a:xfrm>
            <a:off x="2527113" y="1450415"/>
            <a:ext cx="3767007" cy="369332"/>
          </a:xfrm>
          <a:prstGeom prst="rect">
            <a:avLst/>
          </a:prstGeom>
          <a:noFill/>
        </p:spPr>
        <p:txBody>
          <a:bodyPr wrap="square" rtlCol="0">
            <a:spAutoFit/>
          </a:bodyPr>
          <a:lstStyle/>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社会、商业资源整合</a:t>
            </a:r>
          </a:p>
        </p:txBody>
      </p:sp>
    </p:spTree>
    <p:extLst>
      <p:ext uri="{BB962C8B-B14F-4D97-AF65-F5344CB8AC3E}">
        <p14:creationId xmlns:p14="http://schemas.microsoft.com/office/powerpoint/2010/main" val="1972685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
            <a:extLst>
              <a:ext uri="{FF2B5EF4-FFF2-40B4-BE49-F238E27FC236}">
                <a16:creationId xmlns:a16="http://schemas.microsoft.com/office/drawing/2014/main" id="{598E9DC0-60A5-4803-B249-CB333189ECFD}"/>
              </a:ext>
            </a:extLst>
          </p:cNvPr>
          <p:cNvGrpSpPr>
            <a:grpSpLocks noChangeAspect="1"/>
          </p:cNvGrpSpPr>
          <p:nvPr/>
        </p:nvGrpSpPr>
        <p:grpSpPr bwMode="auto">
          <a:xfrm flipH="1">
            <a:off x="225994" y="1786131"/>
            <a:ext cx="4704282" cy="4535206"/>
            <a:chOff x="1612" y="126"/>
            <a:chExt cx="3784" cy="3648"/>
          </a:xfrm>
        </p:grpSpPr>
        <p:sp>
          <p:nvSpPr>
            <p:cNvPr id="7" name="Freeform 5">
              <a:extLst>
                <a:ext uri="{FF2B5EF4-FFF2-40B4-BE49-F238E27FC236}">
                  <a16:creationId xmlns:a16="http://schemas.microsoft.com/office/drawing/2014/main" id="{58E503DC-F634-4482-93B3-7451FD83A5F2}"/>
                </a:ext>
              </a:extLst>
            </p:cNvPr>
            <p:cNvSpPr>
              <a:spLocks/>
            </p:cNvSpPr>
            <p:nvPr/>
          </p:nvSpPr>
          <p:spPr bwMode="auto">
            <a:xfrm>
              <a:off x="5046" y="2710"/>
              <a:ext cx="152" cy="285"/>
            </a:xfrm>
            <a:custGeom>
              <a:avLst/>
              <a:gdLst>
                <a:gd name="T0" fmla="*/ 22 w 152"/>
                <a:gd name="T1" fmla="*/ 0 h 285"/>
                <a:gd name="T2" fmla="*/ 0 w 152"/>
                <a:gd name="T3" fmla="*/ 149 h 285"/>
                <a:gd name="T4" fmla="*/ 139 w 152"/>
                <a:gd name="T5" fmla="*/ 285 h 285"/>
                <a:gd name="T6" fmla="*/ 152 w 152"/>
                <a:gd name="T7" fmla="*/ 131 h 285"/>
                <a:gd name="T8" fmla="*/ 22 w 152"/>
                <a:gd name="T9" fmla="*/ 0 h 285"/>
              </a:gdLst>
              <a:ahLst/>
              <a:cxnLst>
                <a:cxn ang="0">
                  <a:pos x="T0" y="T1"/>
                </a:cxn>
                <a:cxn ang="0">
                  <a:pos x="T2" y="T3"/>
                </a:cxn>
                <a:cxn ang="0">
                  <a:pos x="T4" y="T5"/>
                </a:cxn>
                <a:cxn ang="0">
                  <a:pos x="T6" y="T7"/>
                </a:cxn>
                <a:cxn ang="0">
                  <a:pos x="T8" y="T9"/>
                </a:cxn>
              </a:cxnLst>
              <a:rect l="0" t="0" r="r" b="b"/>
              <a:pathLst>
                <a:path w="152" h="285">
                  <a:moveTo>
                    <a:pt x="22" y="0"/>
                  </a:moveTo>
                  <a:lnTo>
                    <a:pt x="0" y="149"/>
                  </a:lnTo>
                  <a:lnTo>
                    <a:pt x="139" y="285"/>
                  </a:lnTo>
                  <a:lnTo>
                    <a:pt x="152" y="131"/>
                  </a:lnTo>
                  <a:lnTo>
                    <a:pt x="22" y="0"/>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 name="Freeform 6">
              <a:extLst>
                <a:ext uri="{FF2B5EF4-FFF2-40B4-BE49-F238E27FC236}">
                  <a16:creationId xmlns:a16="http://schemas.microsoft.com/office/drawing/2014/main" id="{61705662-1C08-4416-8A07-24E8F2842818}"/>
                </a:ext>
              </a:extLst>
            </p:cNvPr>
            <p:cNvSpPr>
              <a:spLocks/>
            </p:cNvSpPr>
            <p:nvPr/>
          </p:nvSpPr>
          <p:spPr bwMode="auto">
            <a:xfrm>
              <a:off x="5046" y="2710"/>
              <a:ext cx="152" cy="285"/>
            </a:xfrm>
            <a:custGeom>
              <a:avLst/>
              <a:gdLst>
                <a:gd name="T0" fmla="*/ 22 w 152"/>
                <a:gd name="T1" fmla="*/ 0 h 285"/>
                <a:gd name="T2" fmla="*/ 0 w 152"/>
                <a:gd name="T3" fmla="*/ 149 h 285"/>
                <a:gd name="T4" fmla="*/ 139 w 152"/>
                <a:gd name="T5" fmla="*/ 285 h 285"/>
                <a:gd name="T6" fmla="*/ 152 w 152"/>
                <a:gd name="T7" fmla="*/ 131 h 285"/>
                <a:gd name="T8" fmla="*/ 22 w 152"/>
                <a:gd name="T9" fmla="*/ 0 h 285"/>
              </a:gdLst>
              <a:ahLst/>
              <a:cxnLst>
                <a:cxn ang="0">
                  <a:pos x="T0" y="T1"/>
                </a:cxn>
                <a:cxn ang="0">
                  <a:pos x="T2" y="T3"/>
                </a:cxn>
                <a:cxn ang="0">
                  <a:pos x="T4" y="T5"/>
                </a:cxn>
                <a:cxn ang="0">
                  <a:pos x="T6" y="T7"/>
                </a:cxn>
                <a:cxn ang="0">
                  <a:pos x="T8" y="T9"/>
                </a:cxn>
              </a:cxnLst>
              <a:rect l="0" t="0" r="r" b="b"/>
              <a:pathLst>
                <a:path w="152" h="285">
                  <a:moveTo>
                    <a:pt x="22" y="0"/>
                  </a:moveTo>
                  <a:lnTo>
                    <a:pt x="0" y="149"/>
                  </a:lnTo>
                  <a:lnTo>
                    <a:pt x="139" y="285"/>
                  </a:lnTo>
                  <a:lnTo>
                    <a:pt x="152" y="131"/>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 name="Freeform 7">
              <a:extLst>
                <a:ext uri="{FF2B5EF4-FFF2-40B4-BE49-F238E27FC236}">
                  <a16:creationId xmlns:a16="http://schemas.microsoft.com/office/drawing/2014/main" id="{845E8D3A-4404-40F0-8D9E-EDFC27547B0A}"/>
                </a:ext>
              </a:extLst>
            </p:cNvPr>
            <p:cNvSpPr>
              <a:spLocks/>
            </p:cNvSpPr>
            <p:nvPr/>
          </p:nvSpPr>
          <p:spPr bwMode="auto">
            <a:xfrm>
              <a:off x="5110" y="2646"/>
              <a:ext cx="286" cy="152"/>
            </a:xfrm>
            <a:custGeom>
              <a:avLst/>
              <a:gdLst>
                <a:gd name="T0" fmla="*/ 0 w 286"/>
                <a:gd name="T1" fmla="*/ 22 h 152"/>
                <a:gd name="T2" fmla="*/ 150 w 286"/>
                <a:gd name="T3" fmla="*/ 0 h 152"/>
                <a:gd name="T4" fmla="*/ 286 w 286"/>
                <a:gd name="T5" fmla="*/ 139 h 152"/>
                <a:gd name="T6" fmla="*/ 132 w 286"/>
                <a:gd name="T7" fmla="*/ 152 h 152"/>
                <a:gd name="T8" fmla="*/ 0 w 286"/>
                <a:gd name="T9" fmla="*/ 22 h 152"/>
              </a:gdLst>
              <a:ahLst/>
              <a:cxnLst>
                <a:cxn ang="0">
                  <a:pos x="T0" y="T1"/>
                </a:cxn>
                <a:cxn ang="0">
                  <a:pos x="T2" y="T3"/>
                </a:cxn>
                <a:cxn ang="0">
                  <a:pos x="T4" y="T5"/>
                </a:cxn>
                <a:cxn ang="0">
                  <a:pos x="T6" y="T7"/>
                </a:cxn>
                <a:cxn ang="0">
                  <a:pos x="T8" y="T9"/>
                </a:cxn>
              </a:cxnLst>
              <a:rect l="0" t="0" r="r" b="b"/>
              <a:pathLst>
                <a:path w="286" h="152">
                  <a:moveTo>
                    <a:pt x="0" y="22"/>
                  </a:moveTo>
                  <a:lnTo>
                    <a:pt x="150" y="0"/>
                  </a:lnTo>
                  <a:lnTo>
                    <a:pt x="286" y="139"/>
                  </a:lnTo>
                  <a:lnTo>
                    <a:pt x="132" y="152"/>
                  </a:lnTo>
                  <a:lnTo>
                    <a:pt x="0" y="22"/>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 name="Freeform 8">
              <a:extLst>
                <a:ext uri="{FF2B5EF4-FFF2-40B4-BE49-F238E27FC236}">
                  <a16:creationId xmlns:a16="http://schemas.microsoft.com/office/drawing/2014/main" id="{EB12C936-693C-455A-9D30-8386B7F14F24}"/>
                </a:ext>
              </a:extLst>
            </p:cNvPr>
            <p:cNvSpPr>
              <a:spLocks/>
            </p:cNvSpPr>
            <p:nvPr/>
          </p:nvSpPr>
          <p:spPr bwMode="auto">
            <a:xfrm>
              <a:off x="5110" y="2646"/>
              <a:ext cx="286" cy="152"/>
            </a:xfrm>
            <a:custGeom>
              <a:avLst/>
              <a:gdLst>
                <a:gd name="T0" fmla="*/ 0 w 286"/>
                <a:gd name="T1" fmla="*/ 22 h 152"/>
                <a:gd name="T2" fmla="*/ 150 w 286"/>
                <a:gd name="T3" fmla="*/ 0 h 152"/>
                <a:gd name="T4" fmla="*/ 286 w 286"/>
                <a:gd name="T5" fmla="*/ 139 h 152"/>
                <a:gd name="T6" fmla="*/ 132 w 286"/>
                <a:gd name="T7" fmla="*/ 152 h 152"/>
                <a:gd name="T8" fmla="*/ 0 w 286"/>
                <a:gd name="T9" fmla="*/ 22 h 152"/>
              </a:gdLst>
              <a:ahLst/>
              <a:cxnLst>
                <a:cxn ang="0">
                  <a:pos x="T0" y="T1"/>
                </a:cxn>
                <a:cxn ang="0">
                  <a:pos x="T2" y="T3"/>
                </a:cxn>
                <a:cxn ang="0">
                  <a:pos x="T4" y="T5"/>
                </a:cxn>
                <a:cxn ang="0">
                  <a:pos x="T6" y="T7"/>
                </a:cxn>
                <a:cxn ang="0">
                  <a:pos x="T8" y="T9"/>
                </a:cxn>
              </a:cxnLst>
              <a:rect l="0" t="0" r="r" b="b"/>
              <a:pathLst>
                <a:path w="286" h="152">
                  <a:moveTo>
                    <a:pt x="0" y="22"/>
                  </a:moveTo>
                  <a:lnTo>
                    <a:pt x="150" y="0"/>
                  </a:lnTo>
                  <a:lnTo>
                    <a:pt x="286" y="139"/>
                  </a:lnTo>
                  <a:lnTo>
                    <a:pt x="132" y="152"/>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 name="Freeform 9">
              <a:extLst>
                <a:ext uri="{FF2B5EF4-FFF2-40B4-BE49-F238E27FC236}">
                  <a16:creationId xmlns:a16="http://schemas.microsoft.com/office/drawing/2014/main" id="{CC99D787-5DFE-4771-B6D3-CE21C398B575}"/>
                </a:ext>
              </a:extLst>
            </p:cNvPr>
            <p:cNvSpPr>
              <a:spLocks/>
            </p:cNvSpPr>
            <p:nvPr/>
          </p:nvSpPr>
          <p:spPr bwMode="auto">
            <a:xfrm>
              <a:off x="5147" y="2686"/>
              <a:ext cx="159" cy="24"/>
            </a:xfrm>
            <a:custGeom>
              <a:avLst/>
              <a:gdLst>
                <a:gd name="T0" fmla="*/ 154 w 159"/>
                <a:gd name="T1" fmla="*/ 0 h 24"/>
                <a:gd name="T2" fmla="*/ 0 w 159"/>
                <a:gd name="T3" fmla="*/ 17 h 24"/>
                <a:gd name="T4" fmla="*/ 7 w 159"/>
                <a:gd name="T5" fmla="*/ 24 h 24"/>
                <a:gd name="T6" fmla="*/ 159 w 159"/>
                <a:gd name="T7" fmla="*/ 8 h 24"/>
                <a:gd name="T8" fmla="*/ 154 w 159"/>
                <a:gd name="T9" fmla="*/ 0 h 24"/>
              </a:gdLst>
              <a:ahLst/>
              <a:cxnLst>
                <a:cxn ang="0">
                  <a:pos x="T0" y="T1"/>
                </a:cxn>
                <a:cxn ang="0">
                  <a:pos x="T2" y="T3"/>
                </a:cxn>
                <a:cxn ang="0">
                  <a:pos x="T4" y="T5"/>
                </a:cxn>
                <a:cxn ang="0">
                  <a:pos x="T6" y="T7"/>
                </a:cxn>
                <a:cxn ang="0">
                  <a:pos x="T8" y="T9"/>
                </a:cxn>
              </a:cxnLst>
              <a:rect l="0" t="0" r="r" b="b"/>
              <a:pathLst>
                <a:path w="159" h="24">
                  <a:moveTo>
                    <a:pt x="154" y="0"/>
                  </a:moveTo>
                  <a:lnTo>
                    <a:pt x="0" y="17"/>
                  </a:lnTo>
                  <a:lnTo>
                    <a:pt x="7" y="24"/>
                  </a:lnTo>
                  <a:lnTo>
                    <a:pt x="159" y="8"/>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Freeform 10">
              <a:extLst>
                <a:ext uri="{FF2B5EF4-FFF2-40B4-BE49-F238E27FC236}">
                  <a16:creationId xmlns:a16="http://schemas.microsoft.com/office/drawing/2014/main" id="{58C76928-23A6-442B-AE0B-791B40744FAB}"/>
                </a:ext>
              </a:extLst>
            </p:cNvPr>
            <p:cNvSpPr>
              <a:spLocks/>
            </p:cNvSpPr>
            <p:nvPr/>
          </p:nvSpPr>
          <p:spPr bwMode="auto">
            <a:xfrm>
              <a:off x="5147" y="2686"/>
              <a:ext cx="159" cy="24"/>
            </a:xfrm>
            <a:custGeom>
              <a:avLst/>
              <a:gdLst>
                <a:gd name="T0" fmla="*/ 154 w 159"/>
                <a:gd name="T1" fmla="*/ 0 h 24"/>
                <a:gd name="T2" fmla="*/ 0 w 159"/>
                <a:gd name="T3" fmla="*/ 17 h 24"/>
                <a:gd name="T4" fmla="*/ 7 w 159"/>
                <a:gd name="T5" fmla="*/ 24 h 24"/>
                <a:gd name="T6" fmla="*/ 159 w 159"/>
                <a:gd name="T7" fmla="*/ 8 h 24"/>
                <a:gd name="T8" fmla="*/ 154 w 159"/>
                <a:gd name="T9" fmla="*/ 0 h 24"/>
              </a:gdLst>
              <a:ahLst/>
              <a:cxnLst>
                <a:cxn ang="0">
                  <a:pos x="T0" y="T1"/>
                </a:cxn>
                <a:cxn ang="0">
                  <a:pos x="T2" y="T3"/>
                </a:cxn>
                <a:cxn ang="0">
                  <a:pos x="T4" y="T5"/>
                </a:cxn>
                <a:cxn ang="0">
                  <a:pos x="T6" y="T7"/>
                </a:cxn>
                <a:cxn ang="0">
                  <a:pos x="T8" y="T9"/>
                </a:cxn>
              </a:cxnLst>
              <a:rect l="0" t="0" r="r" b="b"/>
              <a:pathLst>
                <a:path w="159" h="24">
                  <a:moveTo>
                    <a:pt x="154" y="0"/>
                  </a:moveTo>
                  <a:lnTo>
                    <a:pt x="0" y="17"/>
                  </a:lnTo>
                  <a:lnTo>
                    <a:pt x="7" y="24"/>
                  </a:lnTo>
                  <a:lnTo>
                    <a:pt x="159" y="8"/>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11">
              <a:extLst>
                <a:ext uri="{FF2B5EF4-FFF2-40B4-BE49-F238E27FC236}">
                  <a16:creationId xmlns:a16="http://schemas.microsoft.com/office/drawing/2014/main" id="{F7045608-85E0-464B-AFF9-2884CE6748C8}"/>
                </a:ext>
              </a:extLst>
            </p:cNvPr>
            <p:cNvSpPr>
              <a:spLocks/>
            </p:cNvSpPr>
            <p:nvPr/>
          </p:nvSpPr>
          <p:spPr bwMode="auto">
            <a:xfrm>
              <a:off x="4312" y="1914"/>
              <a:ext cx="930" cy="927"/>
            </a:xfrm>
            <a:custGeom>
              <a:avLst/>
              <a:gdLst>
                <a:gd name="T0" fmla="*/ 43 w 507"/>
                <a:gd name="T1" fmla="*/ 17 h 505"/>
                <a:gd name="T2" fmla="*/ 43 w 507"/>
                <a:gd name="T3" fmla="*/ 17 h 505"/>
                <a:gd name="T4" fmla="*/ 0 w 507"/>
                <a:gd name="T5" fmla="*/ 0 h 505"/>
                <a:gd name="T6" fmla="*/ 19 w 507"/>
                <a:gd name="T7" fmla="*/ 43 h 505"/>
                <a:gd name="T8" fmla="*/ 19 w 507"/>
                <a:gd name="T9" fmla="*/ 43 h 505"/>
                <a:gd name="T10" fmla="*/ 483 w 507"/>
                <a:gd name="T11" fmla="*/ 505 h 505"/>
                <a:gd name="T12" fmla="*/ 507 w 507"/>
                <a:gd name="T13" fmla="*/ 482 h 505"/>
                <a:gd name="T14" fmla="*/ 43 w 507"/>
                <a:gd name="T15" fmla="*/ 17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7" h="505">
                  <a:moveTo>
                    <a:pt x="43" y="17"/>
                  </a:moveTo>
                  <a:cubicBezTo>
                    <a:pt x="43" y="17"/>
                    <a:pt x="43" y="17"/>
                    <a:pt x="43" y="17"/>
                  </a:cubicBezTo>
                  <a:cubicBezTo>
                    <a:pt x="40" y="14"/>
                    <a:pt x="0" y="0"/>
                    <a:pt x="0" y="0"/>
                  </a:cubicBezTo>
                  <a:cubicBezTo>
                    <a:pt x="0" y="0"/>
                    <a:pt x="15" y="40"/>
                    <a:pt x="19" y="43"/>
                  </a:cubicBezTo>
                  <a:cubicBezTo>
                    <a:pt x="19" y="43"/>
                    <a:pt x="19" y="43"/>
                    <a:pt x="19" y="43"/>
                  </a:cubicBezTo>
                  <a:cubicBezTo>
                    <a:pt x="483" y="505"/>
                    <a:pt x="483" y="505"/>
                    <a:pt x="483" y="505"/>
                  </a:cubicBezTo>
                  <a:cubicBezTo>
                    <a:pt x="507" y="482"/>
                    <a:pt x="507" y="482"/>
                    <a:pt x="507" y="482"/>
                  </a:cubicBezTo>
                  <a:cubicBezTo>
                    <a:pt x="43" y="17"/>
                    <a:pt x="43" y="17"/>
                    <a:pt x="43" y="17"/>
                  </a:cubicBezTo>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Freeform 12">
              <a:extLst>
                <a:ext uri="{FF2B5EF4-FFF2-40B4-BE49-F238E27FC236}">
                  <a16:creationId xmlns:a16="http://schemas.microsoft.com/office/drawing/2014/main" id="{2B510B38-E47F-48ED-8B8D-6F6088686BFF}"/>
                </a:ext>
              </a:extLst>
            </p:cNvPr>
            <p:cNvSpPr>
              <a:spLocks/>
            </p:cNvSpPr>
            <p:nvPr/>
          </p:nvSpPr>
          <p:spPr bwMode="auto">
            <a:xfrm>
              <a:off x="4963" y="3488"/>
              <a:ext cx="152" cy="286"/>
            </a:xfrm>
            <a:custGeom>
              <a:avLst/>
              <a:gdLst>
                <a:gd name="T0" fmla="*/ 20 w 152"/>
                <a:gd name="T1" fmla="*/ 0 h 286"/>
                <a:gd name="T2" fmla="*/ 0 w 152"/>
                <a:gd name="T3" fmla="*/ 149 h 286"/>
                <a:gd name="T4" fmla="*/ 139 w 152"/>
                <a:gd name="T5" fmla="*/ 286 h 286"/>
                <a:gd name="T6" fmla="*/ 152 w 152"/>
                <a:gd name="T7" fmla="*/ 132 h 286"/>
                <a:gd name="T8" fmla="*/ 20 w 152"/>
                <a:gd name="T9" fmla="*/ 0 h 286"/>
              </a:gdLst>
              <a:ahLst/>
              <a:cxnLst>
                <a:cxn ang="0">
                  <a:pos x="T0" y="T1"/>
                </a:cxn>
                <a:cxn ang="0">
                  <a:pos x="T2" y="T3"/>
                </a:cxn>
                <a:cxn ang="0">
                  <a:pos x="T4" y="T5"/>
                </a:cxn>
                <a:cxn ang="0">
                  <a:pos x="T6" y="T7"/>
                </a:cxn>
                <a:cxn ang="0">
                  <a:pos x="T8" y="T9"/>
                </a:cxn>
              </a:cxnLst>
              <a:rect l="0" t="0" r="r" b="b"/>
              <a:pathLst>
                <a:path w="152" h="286">
                  <a:moveTo>
                    <a:pt x="20" y="0"/>
                  </a:moveTo>
                  <a:lnTo>
                    <a:pt x="0" y="149"/>
                  </a:lnTo>
                  <a:lnTo>
                    <a:pt x="139" y="286"/>
                  </a:lnTo>
                  <a:lnTo>
                    <a:pt x="152" y="132"/>
                  </a:lnTo>
                  <a:lnTo>
                    <a:pt x="20" y="0"/>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Freeform 13">
              <a:extLst>
                <a:ext uri="{FF2B5EF4-FFF2-40B4-BE49-F238E27FC236}">
                  <a16:creationId xmlns:a16="http://schemas.microsoft.com/office/drawing/2014/main" id="{960AECC2-DFA8-4E6A-B209-0949A7A968F0}"/>
                </a:ext>
              </a:extLst>
            </p:cNvPr>
            <p:cNvSpPr>
              <a:spLocks/>
            </p:cNvSpPr>
            <p:nvPr/>
          </p:nvSpPr>
          <p:spPr bwMode="auto">
            <a:xfrm>
              <a:off x="4963" y="3488"/>
              <a:ext cx="152" cy="286"/>
            </a:xfrm>
            <a:custGeom>
              <a:avLst/>
              <a:gdLst>
                <a:gd name="T0" fmla="*/ 20 w 152"/>
                <a:gd name="T1" fmla="*/ 0 h 286"/>
                <a:gd name="T2" fmla="*/ 0 w 152"/>
                <a:gd name="T3" fmla="*/ 149 h 286"/>
                <a:gd name="T4" fmla="*/ 139 w 152"/>
                <a:gd name="T5" fmla="*/ 286 h 286"/>
                <a:gd name="T6" fmla="*/ 152 w 152"/>
                <a:gd name="T7" fmla="*/ 132 h 286"/>
                <a:gd name="T8" fmla="*/ 20 w 152"/>
                <a:gd name="T9" fmla="*/ 0 h 286"/>
              </a:gdLst>
              <a:ahLst/>
              <a:cxnLst>
                <a:cxn ang="0">
                  <a:pos x="T0" y="T1"/>
                </a:cxn>
                <a:cxn ang="0">
                  <a:pos x="T2" y="T3"/>
                </a:cxn>
                <a:cxn ang="0">
                  <a:pos x="T4" y="T5"/>
                </a:cxn>
                <a:cxn ang="0">
                  <a:pos x="T6" y="T7"/>
                </a:cxn>
                <a:cxn ang="0">
                  <a:pos x="T8" y="T9"/>
                </a:cxn>
              </a:cxnLst>
              <a:rect l="0" t="0" r="r" b="b"/>
              <a:pathLst>
                <a:path w="152" h="286">
                  <a:moveTo>
                    <a:pt x="20" y="0"/>
                  </a:moveTo>
                  <a:lnTo>
                    <a:pt x="0" y="149"/>
                  </a:lnTo>
                  <a:lnTo>
                    <a:pt x="139" y="286"/>
                  </a:lnTo>
                  <a:lnTo>
                    <a:pt x="152" y="132"/>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 name="Freeform 14">
              <a:extLst>
                <a:ext uri="{FF2B5EF4-FFF2-40B4-BE49-F238E27FC236}">
                  <a16:creationId xmlns:a16="http://schemas.microsoft.com/office/drawing/2014/main" id="{8A672DD3-8D8A-4999-A572-AF14014BB985}"/>
                </a:ext>
              </a:extLst>
            </p:cNvPr>
            <p:cNvSpPr>
              <a:spLocks/>
            </p:cNvSpPr>
            <p:nvPr/>
          </p:nvSpPr>
          <p:spPr bwMode="auto">
            <a:xfrm>
              <a:off x="5027" y="3424"/>
              <a:ext cx="285" cy="152"/>
            </a:xfrm>
            <a:custGeom>
              <a:avLst/>
              <a:gdLst>
                <a:gd name="T0" fmla="*/ 0 w 285"/>
                <a:gd name="T1" fmla="*/ 22 h 152"/>
                <a:gd name="T2" fmla="*/ 149 w 285"/>
                <a:gd name="T3" fmla="*/ 0 h 152"/>
                <a:gd name="T4" fmla="*/ 285 w 285"/>
                <a:gd name="T5" fmla="*/ 139 h 152"/>
                <a:gd name="T6" fmla="*/ 131 w 285"/>
                <a:gd name="T7" fmla="*/ 152 h 152"/>
                <a:gd name="T8" fmla="*/ 0 w 285"/>
                <a:gd name="T9" fmla="*/ 22 h 152"/>
              </a:gdLst>
              <a:ahLst/>
              <a:cxnLst>
                <a:cxn ang="0">
                  <a:pos x="T0" y="T1"/>
                </a:cxn>
                <a:cxn ang="0">
                  <a:pos x="T2" y="T3"/>
                </a:cxn>
                <a:cxn ang="0">
                  <a:pos x="T4" y="T5"/>
                </a:cxn>
                <a:cxn ang="0">
                  <a:pos x="T6" y="T7"/>
                </a:cxn>
                <a:cxn ang="0">
                  <a:pos x="T8" y="T9"/>
                </a:cxn>
              </a:cxnLst>
              <a:rect l="0" t="0" r="r" b="b"/>
              <a:pathLst>
                <a:path w="285" h="152">
                  <a:moveTo>
                    <a:pt x="0" y="22"/>
                  </a:moveTo>
                  <a:lnTo>
                    <a:pt x="149" y="0"/>
                  </a:lnTo>
                  <a:lnTo>
                    <a:pt x="285" y="139"/>
                  </a:lnTo>
                  <a:lnTo>
                    <a:pt x="131" y="152"/>
                  </a:lnTo>
                  <a:lnTo>
                    <a:pt x="0" y="22"/>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 name="Freeform 15">
              <a:extLst>
                <a:ext uri="{FF2B5EF4-FFF2-40B4-BE49-F238E27FC236}">
                  <a16:creationId xmlns:a16="http://schemas.microsoft.com/office/drawing/2014/main" id="{F917D9B8-DBD7-4E8E-93D7-CDB38482999E}"/>
                </a:ext>
              </a:extLst>
            </p:cNvPr>
            <p:cNvSpPr>
              <a:spLocks/>
            </p:cNvSpPr>
            <p:nvPr/>
          </p:nvSpPr>
          <p:spPr bwMode="auto">
            <a:xfrm>
              <a:off x="5027" y="3424"/>
              <a:ext cx="285" cy="152"/>
            </a:xfrm>
            <a:custGeom>
              <a:avLst/>
              <a:gdLst>
                <a:gd name="T0" fmla="*/ 0 w 285"/>
                <a:gd name="T1" fmla="*/ 22 h 152"/>
                <a:gd name="T2" fmla="*/ 149 w 285"/>
                <a:gd name="T3" fmla="*/ 0 h 152"/>
                <a:gd name="T4" fmla="*/ 285 w 285"/>
                <a:gd name="T5" fmla="*/ 139 h 152"/>
                <a:gd name="T6" fmla="*/ 131 w 285"/>
                <a:gd name="T7" fmla="*/ 152 h 152"/>
                <a:gd name="T8" fmla="*/ 0 w 285"/>
                <a:gd name="T9" fmla="*/ 22 h 152"/>
              </a:gdLst>
              <a:ahLst/>
              <a:cxnLst>
                <a:cxn ang="0">
                  <a:pos x="T0" y="T1"/>
                </a:cxn>
                <a:cxn ang="0">
                  <a:pos x="T2" y="T3"/>
                </a:cxn>
                <a:cxn ang="0">
                  <a:pos x="T4" y="T5"/>
                </a:cxn>
                <a:cxn ang="0">
                  <a:pos x="T6" y="T7"/>
                </a:cxn>
                <a:cxn ang="0">
                  <a:pos x="T8" y="T9"/>
                </a:cxn>
              </a:cxnLst>
              <a:rect l="0" t="0" r="r" b="b"/>
              <a:pathLst>
                <a:path w="285" h="152">
                  <a:moveTo>
                    <a:pt x="0" y="22"/>
                  </a:moveTo>
                  <a:lnTo>
                    <a:pt x="149" y="0"/>
                  </a:lnTo>
                  <a:lnTo>
                    <a:pt x="285" y="139"/>
                  </a:lnTo>
                  <a:lnTo>
                    <a:pt x="131" y="152"/>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 name="Freeform 16">
              <a:extLst>
                <a:ext uri="{FF2B5EF4-FFF2-40B4-BE49-F238E27FC236}">
                  <a16:creationId xmlns:a16="http://schemas.microsoft.com/office/drawing/2014/main" id="{7998D6EB-316A-4ED9-B730-94764C8AE7A4}"/>
                </a:ext>
              </a:extLst>
            </p:cNvPr>
            <p:cNvSpPr>
              <a:spLocks/>
            </p:cNvSpPr>
            <p:nvPr/>
          </p:nvSpPr>
          <p:spPr bwMode="auto">
            <a:xfrm>
              <a:off x="5024" y="3528"/>
              <a:ext cx="1" cy="2"/>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lnTo>
                    <a:pt x="0" y="0"/>
                  </a:lnTo>
                  <a:lnTo>
                    <a:pt x="1" y="2"/>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Freeform 17">
              <a:extLst>
                <a:ext uri="{FF2B5EF4-FFF2-40B4-BE49-F238E27FC236}">
                  <a16:creationId xmlns:a16="http://schemas.microsoft.com/office/drawing/2014/main" id="{FBD6E647-FCC6-4909-BAA2-218C57E9A199}"/>
                </a:ext>
              </a:extLst>
            </p:cNvPr>
            <p:cNvSpPr>
              <a:spLocks/>
            </p:cNvSpPr>
            <p:nvPr/>
          </p:nvSpPr>
          <p:spPr bwMode="auto">
            <a:xfrm>
              <a:off x="5024" y="3528"/>
              <a:ext cx="1" cy="2"/>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lnTo>
                    <a:pt x="0" y="0"/>
                  </a:lnTo>
                  <a:lnTo>
                    <a:pt x="1"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 name="Freeform 18">
              <a:extLst>
                <a:ext uri="{FF2B5EF4-FFF2-40B4-BE49-F238E27FC236}">
                  <a16:creationId xmlns:a16="http://schemas.microsoft.com/office/drawing/2014/main" id="{A95F5722-43CC-4317-A0EC-6752F567A279}"/>
                </a:ext>
              </a:extLst>
            </p:cNvPr>
            <p:cNvSpPr>
              <a:spLocks/>
            </p:cNvSpPr>
            <p:nvPr/>
          </p:nvSpPr>
          <p:spPr bwMode="auto">
            <a:xfrm>
              <a:off x="5003" y="3528"/>
              <a:ext cx="26" cy="156"/>
            </a:xfrm>
            <a:custGeom>
              <a:avLst/>
              <a:gdLst>
                <a:gd name="T0" fmla="*/ 21 w 26"/>
                <a:gd name="T1" fmla="*/ 0 h 156"/>
                <a:gd name="T2" fmla="*/ 0 w 26"/>
                <a:gd name="T3" fmla="*/ 149 h 156"/>
                <a:gd name="T4" fmla="*/ 8 w 26"/>
                <a:gd name="T5" fmla="*/ 156 h 156"/>
                <a:gd name="T6" fmla="*/ 26 w 26"/>
                <a:gd name="T7" fmla="*/ 8 h 156"/>
                <a:gd name="T8" fmla="*/ 22 w 26"/>
                <a:gd name="T9" fmla="*/ 2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9"/>
                  </a:lnTo>
                  <a:lnTo>
                    <a:pt x="8" y="156"/>
                  </a:lnTo>
                  <a:lnTo>
                    <a:pt x="26" y="8"/>
                  </a:lnTo>
                  <a:lnTo>
                    <a:pt x="22" y="2"/>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 name="Freeform 19">
              <a:extLst>
                <a:ext uri="{FF2B5EF4-FFF2-40B4-BE49-F238E27FC236}">
                  <a16:creationId xmlns:a16="http://schemas.microsoft.com/office/drawing/2014/main" id="{F702FF7F-A8E3-4EE3-B1D8-D18258FFC168}"/>
                </a:ext>
              </a:extLst>
            </p:cNvPr>
            <p:cNvSpPr>
              <a:spLocks/>
            </p:cNvSpPr>
            <p:nvPr/>
          </p:nvSpPr>
          <p:spPr bwMode="auto">
            <a:xfrm>
              <a:off x="5003" y="3528"/>
              <a:ext cx="26" cy="156"/>
            </a:xfrm>
            <a:custGeom>
              <a:avLst/>
              <a:gdLst>
                <a:gd name="T0" fmla="*/ 21 w 26"/>
                <a:gd name="T1" fmla="*/ 0 h 156"/>
                <a:gd name="T2" fmla="*/ 0 w 26"/>
                <a:gd name="T3" fmla="*/ 149 h 156"/>
                <a:gd name="T4" fmla="*/ 8 w 26"/>
                <a:gd name="T5" fmla="*/ 156 h 156"/>
                <a:gd name="T6" fmla="*/ 26 w 26"/>
                <a:gd name="T7" fmla="*/ 8 h 156"/>
                <a:gd name="T8" fmla="*/ 22 w 26"/>
                <a:gd name="T9" fmla="*/ 2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9"/>
                  </a:lnTo>
                  <a:lnTo>
                    <a:pt x="8" y="156"/>
                  </a:lnTo>
                  <a:lnTo>
                    <a:pt x="26" y="8"/>
                  </a:lnTo>
                  <a:lnTo>
                    <a:pt x="22" y="2"/>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Freeform 20">
              <a:extLst>
                <a:ext uri="{FF2B5EF4-FFF2-40B4-BE49-F238E27FC236}">
                  <a16:creationId xmlns:a16="http://schemas.microsoft.com/office/drawing/2014/main" id="{0CD32F5C-5154-477E-A6C0-4F4B70F84A87}"/>
                </a:ext>
              </a:extLst>
            </p:cNvPr>
            <p:cNvSpPr>
              <a:spLocks noEditPoints="1"/>
            </p:cNvSpPr>
            <p:nvPr/>
          </p:nvSpPr>
          <p:spPr bwMode="auto">
            <a:xfrm>
              <a:off x="5047" y="3572"/>
              <a:ext cx="24" cy="156"/>
            </a:xfrm>
            <a:custGeom>
              <a:avLst/>
              <a:gdLst>
                <a:gd name="T0" fmla="*/ 0 w 24"/>
                <a:gd name="T1" fmla="*/ 149 h 156"/>
                <a:gd name="T2" fmla="*/ 0 w 24"/>
                <a:gd name="T3" fmla="*/ 149 h 156"/>
                <a:gd name="T4" fmla="*/ 8 w 24"/>
                <a:gd name="T5" fmla="*/ 156 h 156"/>
                <a:gd name="T6" fmla="*/ 8 w 24"/>
                <a:gd name="T7" fmla="*/ 156 h 156"/>
                <a:gd name="T8" fmla="*/ 0 w 24"/>
                <a:gd name="T9" fmla="*/ 149 h 156"/>
                <a:gd name="T10" fmla="*/ 21 w 24"/>
                <a:gd name="T11" fmla="*/ 0 h 156"/>
                <a:gd name="T12" fmla="*/ 21 w 24"/>
                <a:gd name="T13" fmla="*/ 0 h 156"/>
                <a:gd name="T14" fmla="*/ 24 w 24"/>
                <a:gd name="T15" fmla="*/ 4 h 156"/>
                <a:gd name="T16" fmla="*/ 21 w 24"/>
                <a:gd name="T1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56">
                  <a:moveTo>
                    <a:pt x="0" y="149"/>
                  </a:moveTo>
                  <a:lnTo>
                    <a:pt x="0" y="149"/>
                  </a:lnTo>
                  <a:lnTo>
                    <a:pt x="8" y="156"/>
                  </a:lnTo>
                  <a:lnTo>
                    <a:pt x="8" y="156"/>
                  </a:lnTo>
                  <a:lnTo>
                    <a:pt x="0" y="149"/>
                  </a:lnTo>
                  <a:close/>
                  <a:moveTo>
                    <a:pt x="21" y="0"/>
                  </a:moveTo>
                  <a:lnTo>
                    <a:pt x="21" y="0"/>
                  </a:lnTo>
                  <a:lnTo>
                    <a:pt x="24" y="4"/>
                  </a:lnTo>
                  <a:lnTo>
                    <a:pt x="21"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 name="Freeform 21">
              <a:extLst>
                <a:ext uri="{FF2B5EF4-FFF2-40B4-BE49-F238E27FC236}">
                  <a16:creationId xmlns:a16="http://schemas.microsoft.com/office/drawing/2014/main" id="{34DC0D23-C34A-4421-91B2-EECA717BC16A}"/>
                </a:ext>
              </a:extLst>
            </p:cNvPr>
            <p:cNvSpPr>
              <a:spLocks noEditPoints="1"/>
            </p:cNvSpPr>
            <p:nvPr/>
          </p:nvSpPr>
          <p:spPr bwMode="auto">
            <a:xfrm>
              <a:off x="5047" y="3572"/>
              <a:ext cx="24" cy="156"/>
            </a:xfrm>
            <a:custGeom>
              <a:avLst/>
              <a:gdLst>
                <a:gd name="T0" fmla="*/ 0 w 24"/>
                <a:gd name="T1" fmla="*/ 149 h 156"/>
                <a:gd name="T2" fmla="*/ 0 w 24"/>
                <a:gd name="T3" fmla="*/ 149 h 156"/>
                <a:gd name="T4" fmla="*/ 8 w 24"/>
                <a:gd name="T5" fmla="*/ 156 h 156"/>
                <a:gd name="T6" fmla="*/ 8 w 24"/>
                <a:gd name="T7" fmla="*/ 156 h 156"/>
                <a:gd name="T8" fmla="*/ 0 w 24"/>
                <a:gd name="T9" fmla="*/ 149 h 156"/>
                <a:gd name="T10" fmla="*/ 21 w 24"/>
                <a:gd name="T11" fmla="*/ 0 h 156"/>
                <a:gd name="T12" fmla="*/ 21 w 24"/>
                <a:gd name="T13" fmla="*/ 0 h 156"/>
                <a:gd name="T14" fmla="*/ 24 w 24"/>
                <a:gd name="T15" fmla="*/ 4 h 156"/>
                <a:gd name="T16" fmla="*/ 21 w 24"/>
                <a:gd name="T1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56">
                  <a:moveTo>
                    <a:pt x="0" y="149"/>
                  </a:moveTo>
                  <a:lnTo>
                    <a:pt x="0" y="149"/>
                  </a:lnTo>
                  <a:lnTo>
                    <a:pt x="8" y="156"/>
                  </a:lnTo>
                  <a:lnTo>
                    <a:pt x="8" y="156"/>
                  </a:lnTo>
                  <a:lnTo>
                    <a:pt x="0" y="149"/>
                  </a:lnTo>
                  <a:moveTo>
                    <a:pt x="21" y="0"/>
                  </a:moveTo>
                  <a:lnTo>
                    <a:pt x="21" y="0"/>
                  </a:lnTo>
                  <a:lnTo>
                    <a:pt x="24" y="4"/>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 name="Freeform 22">
              <a:extLst>
                <a:ext uri="{FF2B5EF4-FFF2-40B4-BE49-F238E27FC236}">
                  <a16:creationId xmlns:a16="http://schemas.microsoft.com/office/drawing/2014/main" id="{D456E66C-41BE-416A-915E-9415111070BA}"/>
                </a:ext>
              </a:extLst>
            </p:cNvPr>
            <p:cNvSpPr>
              <a:spLocks/>
            </p:cNvSpPr>
            <p:nvPr/>
          </p:nvSpPr>
          <p:spPr bwMode="auto">
            <a:xfrm>
              <a:off x="5047" y="3572"/>
              <a:ext cx="26" cy="156"/>
            </a:xfrm>
            <a:custGeom>
              <a:avLst/>
              <a:gdLst>
                <a:gd name="T0" fmla="*/ 21 w 26"/>
                <a:gd name="T1" fmla="*/ 0 h 156"/>
                <a:gd name="T2" fmla="*/ 0 w 26"/>
                <a:gd name="T3" fmla="*/ 149 h 156"/>
                <a:gd name="T4" fmla="*/ 8 w 26"/>
                <a:gd name="T5" fmla="*/ 156 h 156"/>
                <a:gd name="T6" fmla="*/ 26 w 26"/>
                <a:gd name="T7" fmla="*/ 8 h 156"/>
                <a:gd name="T8" fmla="*/ 24 w 26"/>
                <a:gd name="T9" fmla="*/ 4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9"/>
                  </a:lnTo>
                  <a:lnTo>
                    <a:pt x="8" y="156"/>
                  </a:lnTo>
                  <a:lnTo>
                    <a:pt x="26" y="8"/>
                  </a:lnTo>
                  <a:lnTo>
                    <a:pt x="24" y="4"/>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 name="Freeform 23">
              <a:extLst>
                <a:ext uri="{FF2B5EF4-FFF2-40B4-BE49-F238E27FC236}">
                  <a16:creationId xmlns:a16="http://schemas.microsoft.com/office/drawing/2014/main" id="{F764EF8C-F89C-4B73-8C52-DB9369FFD6DB}"/>
                </a:ext>
              </a:extLst>
            </p:cNvPr>
            <p:cNvSpPr>
              <a:spLocks/>
            </p:cNvSpPr>
            <p:nvPr/>
          </p:nvSpPr>
          <p:spPr bwMode="auto">
            <a:xfrm>
              <a:off x="5047" y="3572"/>
              <a:ext cx="26" cy="156"/>
            </a:xfrm>
            <a:custGeom>
              <a:avLst/>
              <a:gdLst>
                <a:gd name="T0" fmla="*/ 21 w 26"/>
                <a:gd name="T1" fmla="*/ 0 h 156"/>
                <a:gd name="T2" fmla="*/ 0 w 26"/>
                <a:gd name="T3" fmla="*/ 149 h 156"/>
                <a:gd name="T4" fmla="*/ 8 w 26"/>
                <a:gd name="T5" fmla="*/ 156 h 156"/>
                <a:gd name="T6" fmla="*/ 26 w 26"/>
                <a:gd name="T7" fmla="*/ 8 h 156"/>
                <a:gd name="T8" fmla="*/ 24 w 26"/>
                <a:gd name="T9" fmla="*/ 4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9"/>
                  </a:lnTo>
                  <a:lnTo>
                    <a:pt x="8" y="156"/>
                  </a:lnTo>
                  <a:lnTo>
                    <a:pt x="26" y="8"/>
                  </a:lnTo>
                  <a:lnTo>
                    <a:pt x="24" y="4"/>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6" name="Freeform 24">
              <a:extLst>
                <a:ext uri="{FF2B5EF4-FFF2-40B4-BE49-F238E27FC236}">
                  <a16:creationId xmlns:a16="http://schemas.microsoft.com/office/drawing/2014/main" id="{E2D9CFDB-32D9-43E6-9DA5-1AAEFE637A9A}"/>
                </a:ext>
              </a:extLst>
            </p:cNvPr>
            <p:cNvSpPr>
              <a:spLocks noEditPoints="1"/>
            </p:cNvSpPr>
            <p:nvPr/>
          </p:nvSpPr>
          <p:spPr bwMode="auto">
            <a:xfrm>
              <a:off x="5106" y="3515"/>
              <a:ext cx="163" cy="24"/>
            </a:xfrm>
            <a:custGeom>
              <a:avLst/>
              <a:gdLst>
                <a:gd name="T0" fmla="*/ 7 w 163"/>
                <a:gd name="T1" fmla="*/ 15 h 24"/>
                <a:gd name="T2" fmla="*/ 0 w 163"/>
                <a:gd name="T3" fmla="*/ 17 h 24"/>
                <a:gd name="T4" fmla="*/ 7 w 163"/>
                <a:gd name="T5" fmla="*/ 24 h 24"/>
                <a:gd name="T6" fmla="*/ 15 w 163"/>
                <a:gd name="T7" fmla="*/ 24 h 24"/>
                <a:gd name="T8" fmla="*/ 7 w 163"/>
                <a:gd name="T9" fmla="*/ 15 h 24"/>
                <a:gd name="T10" fmla="*/ 160 w 163"/>
                <a:gd name="T11" fmla="*/ 0 h 24"/>
                <a:gd name="T12" fmla="*/ 160 w 163"/>
                <a:gd name="T13" fmla="*/ 0 h 24"/>
                <a:gd name="T14" fmla="*/ 163 w 163"/>
                <a:gd name="T15" fmla="*/ 4 h 24"/>
                <a:gd name="T16" fmla="*/ 160 w 163"/>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4">
                  <a:moveTo>
                    <a:pt x="7" y="15"/>
                  </a:moveTo>
                  <a:lnTo>
                    <a:pt x="0" y="17"/>
                  </a:lnTo>
                  <a:lnTo>
                    <a:pt x="7" y="24"/>
                  </a:lnTo>
                  <a:lnTo>
                    <a:pt x="15" y="24"/>
                  </a:lnTo>
                  <a:lnTo>
                    <a:pt x="7" y="15"/>
                  </a:lnTo>
                  <a:close/>
                  <a:moveTo>
                    <a:pt x="160" y="0"/>
                  </a:moveTo>
                  <a:lnTo>
                    <a:pt x="160" y="0"/>
                  </a:lnTo>
                  <a:lnTo>
                    <a:pt x="163" y="4"/>
                  </a:lnTo>
                  <a:lnTo>
                    <a:pt x="16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 name="Freeform 25">
              <a:extLst>
                <a:ext uri="{FF2B5EF4-FFF2-40B4-BE49-F238E27FC236}">
                  <a16:creationId xmlns:a16="http://schemas.microsoft.com/office/drawing/2014/main" id="{2B404381-1319-4434-A2C5-16B01091F069}"/>
                </a:ext>
              </a:extLst>
            </p:cNvPr>
            <p:cNvSpPr>
              <a:spLocks noEditPoints="1"/>
            </p:cNvSpPr>
            <p:nvPr/>
          </p:nvSpPr>
          <p:spPr bwMode="auto">
            <a:xfrm>
              <a:off x="5106" y="3515"/>
              <a:ext cx="163" cy="24"/>
            </a:xfrm>
            <a:custGeom>
              <a:avLst/>
              <a:gdLst>
                <a:gd name="T0" fmla="*/ 7 w 163"/>
                <a:gd name="T1" fmla="*/ 15 h 24"/>
                <a:gd name="T2" fmla="*/ 0 w 163"/>
                <a:gd name="T3" fmla="*/ 17 h 24"/>
                <a:gd name="T4" fmla="*/ 7 w 163"/>
                <a:gd name="T5" fmla="*/ 24 h 24"/>
                <a:gd name="T6" fmla="*/ 15 w 163"/>
                <a:gd name="T7" fmla="*/ 24 h 24"/>
                <a:gd name="T8" fmla="*/ 7 w 163"/>
                <a:gd name="T9" fmla="*/ 15 h 24"/>
                <a:gd name="T10" fmla="*/ 160 w 163"/>
                <a:gd name="T11" fmla="*/ 0 h 24"/>
                <a:gd name="T12" fmla="*/ 160 w 163"/>
                <a:gd name="T13" fmla="*/ 0 h 24"/>
                <a:gd name="T14" fmla="*/ 163 w 163"/>
                <a:gd name="T15" fmla="*/ 4 h 24"/>
                <a:gd name="T16" fmla="*/ 160 w 163"/>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4">
                  <a:moveTo>
                    <a:pt x="7" y="15"/>
                  </a:moveTo>
                  <a:lnTo>
                    <a:pt x="0" y="17"/>
                  </a:lnTo>
                  <a:lnTo>
                    <a:pt x="7" y="24"/>
                  </a:lnTo>
                  <a:lnTo>
                    <a:pt x="15" y="24"/>
                  </a:lnTo>
                  <a:lnTo>
                    <a:pt x="7" y="15"/>
                  </a:lnTo>
                  <a:moveTo>
                    <a:pt x="160" y="0"/>
                  </a:moveTo>
                  <a:lnTo>
                    <a:pt x="160" y="0"/>
                  </a:lnTo>
                  <a:lnTo>
                    <a:pt x="163" y="4"/>
                  </a:lnTo>
                  <a:lnTo>
                    <a:pt x="1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 name="Freeform 26">
              <a:extLst>
                <a:ext uri="{FF2B5EF4-FFF2-40B4-BE49-F238E27FC236}">
                  <a16:creationId xmlns:a16="http://schemas.microsoft.com/office/drawing/2014/main" id="{65D9F4E4-81EE-4571-A0DE-C9EAACC86EC7}"/>
                </a:ext>
              </a:extLst>
            </p:cNvPr>
            <p:cNvSpPr>
              <a:spLocks/>
            </p:cNvSpPr>
            <p:nvPr/>
          </p:nvSpPr>
          <p:spPr bwMode="auto">
            <a:xfrm>
              <a:off x="5113" y="3515"/>
              <a:ext cx="158" cy="24"/>
            </a:xfrm>
            <a:custGeom>
              <a:avLst/>
              <a:gdLst>
                <a:gd name="T0" fmla="*/ 153 w 158"/>
                <a:gd name="T1" fmla="*/ 0 h 24"/>
                <a:gd name="T2" fmla="*/ 0 w 158"/>
                <a:gd name="T3" fmla="*/ 15 h 24"/>
                <a:gd name="T4" fmla="*/ 8 w 158"/>
                <a:gd name="T5" fmla="*/ 24 h 24"/>
                <a:gd name="T6" fmla="*/ 158 w 158"/>
                <a:gd name="T7" fmla="*/ 6 h 24"/>
                <a:gd name="T8" fmla="*/ 156 w 158"/>
                <a:gd name="T9" fmla="*/ 4 h 24"/>
                <a:gd name="T10" fmla="*/ 153 w 158"/>
                <a:gd name="T11" fmla="*/ 0 h 24"/>
              </a:gdLst>
              <a:ahLst/>
              <a:cxnLst>
                <a:cxn ang="0">
                  <a:pos x="T0" y="T1"/>
                </a:cxn>
                <a:cxn ang="0">
                  <a:pos x="T2" y="T3"/>
                </a:cxn>
                <a:cxn ang="0">
                  <a:pos x="T4" y="T5"/>
                </a:cxn>
                <a:cxn ang="0">
                  <a:pos x="T6" y="T7"/>
                </a:cxn>
                <a:cxn ang="0">
                  <a:pos x="T8" y="T9"/>
                </a:cxn>
                <a:cxn ang="0">
                  <a:pos x="T10" y="T11"/>
                </a:cxn>
              </a:cxnLst>
              <a:rect l="0" t="0" r="r" b="b"/>
              <a:pathLst>
                <a:path w="158" h="24">
                  <a:moveTo>
                    <a:pt x="153" y="0"/>
                  </a:moveTo>
                  <a:lnTo>
                    <a:pt x="0" y="15"/>
                  </a:lnTo>
                  <a:lnTo>
                    <a:pt x="8" y="24"/>
                  </a:lnTo>
                  <a:lnTo>
                    <a:pt x="158" y="6"/>
                  </a:lnTo>
                  <a:lnTo>
                    <a:pt x="156" y="4"/>
                  </a:lnTo>
                  <a:lnTo>
                    <a:pt x="153"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 name="Freeform 27">
              <a:extLst>
                <a:ext uri="{FF2B5EF4-FFF2-40B4-BE49-F238E27FC236}">
                  <a16:creationId xmlns:a16="http://schemas.microsoft.com/office/drawing/2014/main" id="{FD3664DB-AC10-4416-B03D-A920E585A795}"/>
                </a:ext>
              </a:extLst>
            </p:cNvPr>
            <p:cNvSpPr>
              <a:spLocks/>
            </p:cNvSpPr>
            <p:nvPr/>
          </p:nvSpPr>
          <p:spPr bwMode="auto">
            <a:xfrm>
              <a:off x="5113" y="3515"/>
              <a:ext cx="158" cy="24"/>
            </a:xfrm>
            <a:custGeom>
              <a:avLst/>
              <a:gdLst>
                <a:gd name="T0" fmla="*/ 153 w 158"/>
                <a:gd name="T1" fmla="*/ 0 h 24"/>
                <a:gd name="T2" fmla="*/ 0 w 158"/>
                <a:gd name="T3" fmla="*/ 15 h 24"/>
                <a:gd name="T4" fmla="*/ 8 w 158"/>
                <a:gd name="T5" fmla="*/ 24 h 24"/>
                <a:gd name="T6" fmla="*/ 158 w 158"/>
                <a:gd name="T7" fmla="*/ 6 h 24"/>
                <a:gd name="T8" fmla="*/ 156 w 158"/>
                <a:gd name="T9" fmla="*/ 4 h 24"/>
                <a:gd name="T10" fmla="*/ 153 w 158"/>
                <a:gd name="T11" fmla="*/ 0 h 24"/>
              </a:gdLst>
              <a:ahLst/>
              <a:cxnLst>
                <a:cxn ang="0">
                  <a:pos x="T0" y="T1"/>
                </a:cxn>
                <a:cxn ang="0">
                  <a:pos x="T2" y="T3"/>
                </a:cxn>
                <a:cxn ang="0">
                  <a:pos x="T4" y="T5"/>
                </a:cxn>
                <a:cxn ang="0">
                  <a:pos x="T6" y="T7"/>
                </a:cxn>
                <a:cxn ang="0">
                  <a:pos x="T8" y="T9"/>
                </a:cxn>
                <a:cxn ang="0">
                  <a:pos x="T10" y="T11"/>
                </a:cxn>
              </a:cxnLst>
              <a:rect l="0" t="0" r="r" b="b"/>
              <a:pathLst>
                <a:path w="158" h="24">
                  <a:moveTo>
                    <a:pt x="153" y="0"/>
                  </a:moveTo>
                  <a:lnTo>
                    <a:pt x="0" y="15"/>
                  </a:lnTo>
                  <a:lnTo>
                    <a:pt x="8" y="24"/>
                  </a:lnTo>
                  <a:lnTo>
                    <a:pt x="158" y="6"/>
                  </a:lnTo>
                  <a:lnTo>
                    <a:pt x="156" y="4"/>
                  </a:lnTo>
                  <a:lnTo>
                    <a:pt x="1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 name="Freeform 28">
              <a:extLst>
                <a:ext uri="{FF2B5EF4-FFF2-40B4-BE49-F238E27FC236}">
                  <a16:creationId xmlns:a16="http://schemas.microsoft.com/office/drawing/2014/main" id="{1E05CF64-EFF0-4709-A47E-D26AFD309F00}"/>
                </a:ext>
              </a:extLst>
            </p:cNvPr>
            <p:cNvSpPr>
              <a:spLocks noEditPoints="1"/>
            </p:cNvSpPr>
            <p:nvPr/>
          </p:nvSpPr>
          <p:spPr bwMode="auto">
            <a:xfrm>
              <a:off x="5057" y="3464"/>
              <a:ext cx="161" cy="24"/>
            </a:xfrm>
            <a:custGeom>
              <a:avLst/>
              <a:gdLst>
                <a:gd name="T0" fmla="*/ 5 w 161"/>
                <a:gd name="T1" fmla="*/ 17 h 24"/>
                <a:gd name="T2" fmla="*/ 0 w 161"/>
                <a:gd name="T3" fmla="*/ 17 h 24"/>
                <a:gd name="T4" fmla="*/ 7 w 161"/>
                <a:gd name="T5" fmla="*/ 24 h 24"/>
                <a:gd name="T6" fmla="*/ 12 w 161"/>
                <a:gd name="T7" fmla="*/ 24 h 24"/>
                <a:gd name="T8" fmla="*/ 5 w 161"/>
                <a:gd name="T9" fmla="*/ 17 h 24"/>
                <a:gd name="T10" fmla="*/ 159 w 161"/>
                <a:gd name="T11" fmla="*/ 0 h 24"/>
                <a:gd name="T12" fmla="*/ 159 w 161"/>
                <a:gd name="T13" fmla="*/ 0 h 24"/>
                <a:gd name="T14" fmla="*/ 161 w 161"/>
                <a:gd name="T15" fmla="*/ 2 h 24"/>
                <a:gd name="T16" fmla="*/ 159 w 16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4">
                  <a:moveTo>
                    <a:pt x="5" y="17"/>
                  </a:moveTo>
                  <a:lnTo>
                    <a:pt x="0" y="17"/>
                  </a:lnTo>
                  <a:lnTo>
                    <a:pt x="7" y="24"/>
                  </a:lnTo>
                  <a:lnTo>
                    <a:pt x="12" y="24"/>
                  </a:lnTo>
                  <a:lnTo>
                    <a:pt x="5" y="17"/>
                  </a:lnTo>
                  <a:close/>
                  <a:moveTo>
                    <a:pt x="159" y="0"/>
                  </a:moveTo>
                  <a:lnTo>
                    <a:pt x="159" y="0"/>
                  </a:lnTo>
                  <a:lnTo>
                    <a:pt x="161" y="2"/>
                  </a:lnTo>
                  <a:lnTo>
                    <a:pt x="159"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1" name="Freeform 29">
              <a:extLst>
                <a:ext uri="{FF2B5EF4-FFF2-40B4-BE49-F238E27FC236}">
                  <a16:creationId xmlns:a16="http://schemas.microsoft.com/office/drawing/2014/main" id="{CEE32361-10AF-4DD8-9310-92C55D9A3EFA}"/>
                </a:ext>
              </a:extLst>
            </p:cNvPr>
            <p:cNvSpPr>
              <a:spLocks noEditPoints="1"/>
            </p:cNvSpPr>
            <p:nvPr/>
          </p:nvSpPr>
          <p:spPr bwMode="auto">
            <a:xfrm>
              <a:off x="5057" y="3464"/>
              <a:ext cx="161" cy="24"/>
            </a:xfrm>
            <a:custGeom>
              <a:avLst/>
              <a:gdLst>
                <a:gd name="T0" fmla="*/ 5 w 161"/>
                <a:gd name="T1" fmla="*/ 17 h 24"/>
                <a:gd name="T2" fmla="*/ 0 w 161"/>
                <a:gd name="T3" fmla="*/ 17 h 24"/>
                <a:gd name="T4" fmla="*/ 7 w 161"/>
                <a:gd name="T5" fmla="*/ 24 h 24"/>
                <a:gd name="T6" fmla="*/ 12 w 161"/>
                <a:gd name="T7" fmla="*/ 24 h 24"/>
                <a:gd name="T8" fmla="*/ 5 w 161"/>
                <a:gd name="T9" fmla="*/ 17 h 24"/>
                <a:gd name="T10" fmla="*/ 159 w 161"/>
                <a:gd name="T11" fmla="*/ 0 h 24"/>
                <a:gd name="T12" fmla="*/ 159 w 161"/>
                <a:gd name="T13" fmla="*/ 0 h 24"/>
                <a:gd name="T14" fmla="*/ 161 w 161"/>
                <a:gd name="T15" fmla="*/ 2 h 24"/>
                <a:gd name="T16" fmla="*/ 159 w 16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4">
                  <a:moveTo>
                    <a:pt x="5" y="17"/>
                  </a:moveTo>
                  <a:lnTo>
                    <a:pt x="0" y="17"/>
                  </a:lnTo>
                  <a:lnTo>
                    <a:pt x="7" y="24"/>
                  </a:lnTo>
                  <a:lnTo>
                    <a:pt x="12" y="24"/>
                  </a:lnTo>
                  <a:lnTo>
                    <a:pt x="5" y="17"/>
                  </a:lnTo>
                  <a:moveTo>
                    <a:pt x="159" y="0"/>
                  </a:moveTo>
                  <a:lnTo>
                    <a:pt x="159" y="0"/>
                  </a:lnTo>
                  <a:lnTo>
                    <a:pt x="161" y="2"/>
                  </a:lnTo>
                  <a:lnTo>
                    <a:pt x="1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2" name="Freeform 30">
              <a:extLst>
                <a:ext uri="{FF2B5EF4-FFF2-40B4-BE49-F238E27FC236}">
                  <a16:creationId xmlns:a16="http://schemas.microsoft.com/office/drawing/2014/main" id="{5AF495BF-B441-4FF7-9B74-3923EBBCCEE0}"/>
                </a:ext>
              </a:extLst>
            </p:cNvPr>
            <p:cNvSpPr>
              <a:spLocks/>
            </p:cNvSpPr>
            <p:nvPr/>
          </p:nvSpPr>
          <p:spPr bwMode="auto">
            <a:xfrm>
              <a:off x="5062" y="3464"/>
              <a:ext cx="160" cy="24"/>
            </a:xfrm>
            <a:custGeom>
              <a:avLst/>
              <a:gdLst>
                <a:gd name="T0" fmla="*/ 154 w 160"/>
                <a:gd name="T1" fmla="*/ 0 h 24"/>
                <a:gd name="T2" fmla="*/ 0 w 160"/>
                <a:gd name="T3" fmla="*/ 17 h 24"/>
                <a:gd name="T4" fmla="*/ 7 w 160"/>
                <a:gd name="T5" fmla="*/ 24 h 24"/>
                <a:gd name="T6" fmla="*/ 160 w 160"/>
                <a:gd name="T7" fmla="*/ 7 h 24"/>
                <a:gd name="T8" fmla="*/ 156 w 160"/>
                <a:gd name="T9" fmla="*/ 2 h 24"/>
                <a:gd name="T10" fmla="*/ 154 w 160"/>
                <a:gd name="T11" fmla="*/ 0 h 24"/>
              </a:gdLst>
              <a:ahLst/>
              <a:cxnLst>
                <a:cxn ang="0">
                  <a:pos x="T0" y="T1"/>
                </a:cxn>
                <a:cxn ang="0">
                  <a:pos x="T2" y="T3"/>
                </a:cxn>
                <a:cxn ang="0">
                  <a:pos x="T4" y="T5"/>
                </a:cxn>
                <a:cxn ang="0">
                  <a:pos x="T6" y="T7"/>
                </a:cxn>
                <a:cxn ang="0">
                  <a:pos x="T8" y="T9"/>
                </a:cxn>
                <a:cxn ang="0">
                  <a:pos x="T10" y="T11"/>
                </a:cxn>
              </a:cxnLst>
              <a:rect l="0" t="0" r="r" b="b"/>
              <a:pathLst>
                <a:path w="160" h="24">
                  <a:moveTo>
                    <a:pt x="154" y="0"/>
                  </a:moveTo>
                  <a:lnTo>
                    <a:pt x="0" y="17"/>
                  </a:lnTo>
                  <a:lnTo>
                    <a:pt x="7" y="24"/>
                  </a:lnTo>
                  <a:lnTo>
                    <a:pt x="160" y="7"/>
                  </a:lnTo>
                  <a:lnTo>
                    <a:pt x="156" y="2"/>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3" name="Freeform 31">
              <a:extLst>
                <a:ext uri="{FF2B5EF4-FFF2-40B4-BE49-F238E27FC236}">
                  <a16:creationId xmlns:a16="http://schemas.microsoft.com/office/drawing/2014/main" id="{B9837140-21D3-440D-932A-7A01596F080E}"/>
                </a:ext>
              </a:extLst>
            </p:cNvPr>
            <p:cNvSpPr>
              <a:spLocks/>
            </p:cNvSpPr>
            <p:nvPr/>
          </p:nvSpPr>
          <p:spPr bwMode="auto">
            <a:xfrm>
              <a:off x="5062" y="3464"/>
              <a:ext cx="160" cy="24"/>
            </a:xfrm>
            <a:custGeom>
              <a:avLst/>
              <a:gdLst>
                <a:gd name="T0" fmla="*/ 154 w 160"/>
                <a:gd name="T1" fmla="*/ 0 h 24"/>
                <a:gd name="T2" fmla="*/ 0 w 160"/>
                <a:gd name="T3" fmla="*/ 17 h 24"/>
                <a:gd name="T4" fmla="*/ 7 w 160"/>
                <a:gd name="T5" fmla="*/ 24 h 24"/>
                <a:gd name="T6" fmla="*/ 160 w 160"/>
                <a:gd name="T7" fmla="*/ 7 h 24"/>
                <a:gd name="T8" fmla="*/ 156 w 160"/>
                <a:gd name="T9" fmla="*/ 2 h 24"/>
                <a:gd name="T10" fmla="*/ 154 w 160"/>
                <a:gd name="T11" fmla="*/ 0 h 24"/>
              </a:gdLst>
              <a:ahLst/>
              <a:cxnLst>
                <a:cxn ang="0">
                  <a:pos x="T0" y="T1"/>
                </a:cxn>
                <a:cxn ang="0">
                  <a:pos x="T2" y="T3"/>
                </a:cxn>
                <a:cxn ang="0">
                  <a:pos x="T4" y="T5"/>
                </a:cxn>
                <a:cxn ang="0">
                  <a:pos x="T6" y="T7"/>
                </a:cxn>
                <a:cxn ang="0">
                  <a:pos x="T8" y="T9"/>
                </a:cxn>
                <a:cxn ang="0">
                  <a:pos x="T10" y="T11"/>
                </a:cxn>
              </a:cxnLst>
              <a:rect l="0" t="0" r="r" b="b"/>
              <a:pathLst>
                <a:path w="160" h="24">
                  <a:moveTo>
                    <a:pt x="154" y="0"/>
                  </a:moveTo>
                  <a:lnTo>
                    <a:pt x="0" y="17"/>
                  </a:lnTo>
                  <a:lnTo>
                    <a:pt x="7" y="24"/>
                  </a:lnTo>
                  <a:lnTo>
                    <a:pt x="160" y="7"/>
                  </a:lnTo>
                  <a:lnTo>
                    <a:pt x="156" y="2"/>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4" name="Freeform 32">
              <a:extLst>
                <a:ext uri="{FF2B5EF4-FFF2-40B4-BE49-F238E27FC236}">
                  <a16:creationId xmlns:a16="http://schemas.microsoft.com/office/drawing/2014/main" id="{D16AA9DA-DA14-4734-AFA7-8C702AE451FD}"/>
                </a:ext>
              </a:extLst>
            </p:cNvPr>
            <p:cNvSpPr>
              <a:spLocks/>
            </p:cNvSpPr>
            <p:nvPr/>
          </p:nvSpPr>
          <p:spPr bwMode="auto">
            <a:xfrm>
              <a:off x="4228" y="2692"/>
              <a:ext cx="930" cy="928"/>
            </a:xfrm>
            <a:custGeom>
              <a:avLst/>
              <a:gdLst>
                <a:gd name="T0" fmla="*/ 44 w 507"/>
                <a:gd name="T1" fmla="*/ 17 h 506"/>
                <a:gd name="T2" fmla="*/ 44 w 507"/>
                <a:gd name="T3" fmla="*/ 17 h 506"/>
                <a:gd name="T4" fmla="*/ 0 w 507"/>
                <a:gd name="T5" fmla="*/ 0 h 506"/>
                <a:gd name="T6" fmla="*/ 20 w 507"/>
                <a:gd name="T7" fmla="*/ 43 h 506"/>
                <a:gd name="T8" fmla="*/ 20 w 507"/>
                <a:gd name="T9" fmla="*/ 43 h 506"/>
                <a:gd name="T10" fmla="*/ 484 w 507"/>
                <a:gd name="T11" fmla="*/ 506 h 506"/>
                <a:gd name="T12" fmla="*/ 507 w 507"/>
                <a:gd name="T13" fmla="*/ 482 h 506"/>
                <a:gd name="T14" fmla="*/ 44 w 507"/>
                <a:gd name="T15" fmla="*/ 17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7" h="506">
                  <a:moveTo>
                    <a:pt x="44" y="17"/>
                  </a:moveTo>
                  <a:cubicBezTo>
                    <a:pt x="44" y="17"/>
                    <a:pt x="44" y="17"/>
                    <a:pt x="44" y="17"/>
                  </a:cubicBezTo>
                  <a:cubicBezTo>
                    <a:pt x="41" y="14"/>
                    <a:pt x="0" y="0"/>
                    <a:pt x="0" y="0"/>
                  </a:cubicBezTo>
                  <a:cubicBezTo>
                    <a:pt x="0" y="0"/>
                    <a:pt x="16" y="40"/>
                    <a:pt x="20" y="43"/>
                  </a:cubicBezTo>
                  <a:cubicBezTo>
                    <a:pt x="20" y="43"/>
                    <a:pt x="20" y="43"/>
                    <a:pt x="20" y="43"/>
                  </a:cubicBezTo>
                  <a:cubicBezTo>
                    <a:pt x="484" y="506"/>
                    <a:pt x="484" y="506"/>
                    <a:pt x="484" y="506"/>
                  </a:cubicBezTo>
                  <a:cubicBezTo>
                    <a:pt x="507" y="482"/>
                    <a:pt x="507" y="482"/>
                    <a:pt x="507" y="482"/>
                  </a:cubicBezTo>
                  <a:lnTo>
                    <a:pt x="44" y="17"/>
                  </a:lnTo>
                  <a:close/>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5" name="Freeform 33">
              <a:extLst>
                <a:ext uri="{FF2B5EF4-FFF2-40B4-BE49-F238E27FC236}">
                  <a16:creationId xmlns:a16="http://schemas.microsoft.com/office/drawing/2014/main" id="{8B24313E-C042-49D5-84F9-1F4987876083}"/>
                </a:ext>
              </a:extLst>
            </p:cNvPr>
            <p:cNvSpPr>
              <a:spLocks/>
            </p:cNvSpPr>
            <p:nvPr/>
          </p:nvSpPr>
          <p:spPr bwMode="auto">
            <a:xfrm>
              <a:off x="5086" y="2751"/>
              <a:ext cx="26" cy="156"/>
            </a:xfrm>
            <a:custGeom>
              <a:avLst/>
              <a:gdLst>
                <a:gd name="T0" fmla="*/ 20 w 26"/>
                <a:gd name="T1" fmla="*/ 0 h 156"/>
                <a:gd name="T2" fmla="*/ 0 w 26"/>
                <a:gd name="T3" fmla="*/ 148 h 156"/>
                <a:gd name="T4" fmla="*/ 7 w 26"/>
                <a:gd name="T5" fmla="*/ 156 h 156"/>
                <a:gd name="T6" fmla="*/ 26 w 26"/>
                <a:gd name="T7" fmla="*/ 7 h 156"/>
                <a:gd name="T8" fmla="*/ 24 w 26"/>
                <a:gd name="T9" fmla="*/ 1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8"/>
                  </a:lnTo>
                  <a:lnTo>
                    <a:pt x="7" y="156"/>
                  </a:lnTo>
                  <a:lnTo>
                    <a:pt x="26" y="7"/>
                  </a:lnTo>
                  <a:lnTo>
                    <a:pt x="24" y="1"/>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6" name="Freeform 34">
              <a:extLst>
                <a:ext uri="{FF2B5EF4-FFF2-40B4-BE49-F238E27FC236}">
                  <a16:creationId xmlns:a16="http://schemas.microsoft.com/office/drawing/2014/main" id="{FF8A3630-CF90-45C3-A30E-02BA4FB9DA06}"/>
                </a:ext>
              </a:extLst>
            </p:cNvPr>
            <p:cNvSpPr>
              <a:spLocks/>
            </p:cNvSpPr>
            <p:nvPr/>
          </p:nvSpPr>
          <p:spPr bwMode="auto">
            <a:xfrm>
              <a:off x="5086" y="2751"/>
              <a:ext cx="26" cy="156"/>
            </a:xfrm>
            <a:custGeom>
              <a:avLst/>
              <a:gdLst>
                <a:gd name="T0" fmla="*/ 20 w 26"/>
                <a:gd name="T1" fmla="*/ 0 h 156"/>
                <a:gd name="T2" fmla="*/ 0 w 26"/>
                <a:gd name="T3" fmla="*/ 148 h 156"/>
                <a:gd name="T4" fmla="*/ 7 w 26"/>
                <a:gd name="T5" fmla="*/ 156 h 156"/>
                <a:gd name="T6" fmla="*/ 26 w 26"/>
                <a:gd name="T7" fmla="*/ 7 h 156"/>
                <a:gd name="T8" fmla="*/ 24 w 26"/>
                <a:gd name="T9" fmla="*/ 1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8"/>
                  </a:lnTo>
                  <a:lnTo>
                    <a:pt x="7" y="156"/>
                  </a:lnTo>
                  <a:lnTo>
                    <a:pt x="26" y="7"/>
                  </a:lnTo>
                  <a:lnTo>
                    <a:pt x="24" y="1"/>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7" name="Freeform 35">
              <a:extLst>
                <a:ext uri="{FF2B5EF4-FFF2-40B4-BE49-F238E27FC236}">
                  <a16:creationId xmlns:a16="http://schemas.microsoft.com/office/drawing/2014/main" id="{3A4732D9-814E-437E-ABF1-2F929941FC7F}"/>
                </a:ext>
              </a:extLst>
            </p:cNvPr>
            <p:cNvSpPr>
              <a:spLocks/>
            </p:cNvSpPr>
            <p:nvPr/>
          </p:nvSpPr>
          <p:spPr bwMode="auto">
            <a:xfrm>
              <a:off x="5106" y="2751"/>
              <a:ext cx="4" cy="1"/>
            </a:xfrm>
            <a:custGeom>
              <a:avLst/>
              <a:gdLst>
                <a:gd name="T0" fmla="*/ 0 w 4"/>
                <a:gd name="T1" fmla="*/ 0 h 1"/>
                <a:gd name="T2" fmla="*/ 0 w 4"/>
                <a:gd name="T3" fmla="*/ 0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lnTo>
                    <a:pt x="0" y="0"/>
                  </a:lnTo>
                  <a:lnTo>
                    <a:pt x="4" y="1"/>
                  </a:lnTo>
                  <a:lnTo>
                    <a:pt x="0" y="0"/>
                  </a:lnTo>
                  <a:close/>
                </a:path>
              </a:pathLst>
            </a:custGeom>
            <a:solidFill>
              <a:srgbClr val="301D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8" name="Freeform 36">
              <a:extLst>
                <a:ext uri="{FF2B5EF4-FFF2-40B4-BE49-F238E27FC236}">
                  <a16:creationId xmlns:a16="http://schemas.microsoft.com/office/drawing/2014/main" id="{54E2D5BE-9A59-470F-A7DB-7C1378CFCBD7}"/>
                </a:ext>
              </a:extLst>
            </p:cNvPr>
            <p:cNvSpPr>
              <a:spLocks/>
            </p:cNvSpPr>
            <p:nvPr/>
          </p:nvSpPr>
          <p:spPr bwMode="auto">
            <a:xfrm>
              <a:off x="5106" y="2751"/>
              <a:ext cx="4" cy="1"/>
            </a:xfrm>
            <a:custGeom>
              <a:avLst/>
              <a:gdLst>
                <a:gd name="T0" fmla="*/ 0 w 4"/>
                <a:gd name="T1" fmla="*/ 0 h 1"/>
                <a:gd name="T2" fmla="*/ 0 w 4"/>
                <a:gd name="T3" fmla="*/ 0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lnTo>
                    <a:pt x="0" y="0"/>
                  </a:lnTo>
                  <a:lnTo>
                    <a:pt x="4"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9" name="Freeform 37">
              <a:extLst>
                <a:ext uri="{FF2B5EF4-FFF2-40B4-BE49-F238E27FC236}">
                  <a16:creationId xmlns:a16="http://schemas.microsoft.com/office/drawing/2014/main" id="{0C3F56B8-28ED-488D-8538-435138A6E8C8}"/>
                </a:ext>
              </a:extLst>
            </p:cNvPr>
            <p:cNvSpPr>
              <a:spLocks/>
            </p:cNvSpPr>
            <p:nvPr/>
          </p:nvSpPr>
          <p:spPr bwMode="auto">
            <a:xfrm>
              <a:off x="5132" y="2943"/>
              <a:ext cx="7" cy="8"/>
            </a:xfrm>
            <a:custGeom>
              <a:avLst/>
              <a:gdLst>
                <a:gd name="T0" fmla="*/ 0 w 7"/>
                <a:gd name="T1" fmla="*/ 0 h 8"/>
                <a:gd name="T2" fmla="*/ 0 w 7"/>
                <a:gd name="T3" fmla="*/ 0 h 8"/>
                <a:gd name="T4" fmla="*/ 7 w 7"/>
                <a:gd name="T5" fmla="*/ 8 h 8"/>
                <a:gd name="T6" fmla="*/ 7 w 7"/>
                <a:gd name="T7" fmla="*/ 8 h 8"/>
                <a:gd name="T8" fmla="*/ 0 w 7"/>
                <a:gd name="T9" fmla="*/ 0 h 8"/>
              </a:gdLst>
              <a:ahLst/>
              <a:cxnLst>
                <a:cxn ang="0">
                  <a:pos x="T0" y="T1"/>
                </a:cxn>
                <a:cxn ang="0">
                  <a:pos x="T2" y="T3"/>
                </a:cxn>
                <a:cxn ang="0">
                  <a:pos x="T4" y="T5"/>
                </a:cxn>
                <a:cxn ang="0">
                  <a:pos x="T6" y="T7"/>
                </a:cxn>
                <a:cxn ang="0">
                  <a:pos x="T8" y="T9"/>
                </a:cxn>
              </a:cxnLst>
              <a:rect l="0" t="0" r="r" b="b"/>
              <a:pathLst>
                <a:path w="7" h="8">
                  <a:moveTo>
                    <a:pt x="0" y="0"/>
                  </a:moveTo>
                  <a:lnTo>
                    <a:pt x="0" y="0"/>
                  </a:lnTo>
                  <a:lnTo>
                    <a:pt x="7" y="8"/>
                  </a:lnTo>
                  <a:lnTo>
                    <a:pt x="7" y="8"/>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0" name="Freeform 38">
              <a:extLst>
                <a:ext uri="{FF2B5EF4-FFF2-40B4-BE49-F238E27FC236}">
                  <a16:creationId xmlns:a16="http://schemas.microsoft.com/office/drawing/2014/main" id="{8398D27E-1DED-4CA0-8513-C4690600C557}"/>
                </a:ext>
              </a:extLst>
            </p:cNvPr>
            <p:cNvSpPr>
              <a:spLocks/>
            </p:cNvSpPr>
            <p:nvPr/>
          </p:nvSpPr>
          <p:spPr bwMode="auto">
            <a:xfrm>
              <a:off x="5132" y="2943"/>
              <a:ext cx="7" cy="8"/>
            </a:xfrm>
            <a:custGeom>
              <a:avLst/>
              <a:gdLst>
                <a:gd name="T0" fmla="*/ 0 w 7"/>
                <a:gd name="T1" fmla="*/ 0 h 8"/>
                <a:gd name="T2" fmla="*/ 0 w 7"/>
                <a:gd name="T3" fmla="*/ 0 h 8"/>
                <a:gd name="T4" fmla="*/ 7 w 7"/>
                <a:gd name="T5" fmla="*/ 8 h 8"/>
                <a:gd name="T6" fmla="*/ 7 w 7"/>
                <a:gd name="T7" fmla="*/ 8 h 8"/>
                <a:gd name="T8" fmla="*/ 0 w 7"/>
                <a:gd name="T9" fmla="*/ 0 h 8"/>
              </a:gdLst>
              <a:ahLst/>
              <a:cxnLst>
                <a:cxn ang="0">
                  <a:pos x="T0" y="T1"/>
                </a:cxn>
                <a:cxn ang="0">
                  <a:pos x="T2" y="T3"/>
                </a:cxn>
                <a:cxn ang="0">
                  <a:pos x="T4" y="T5"/>
                </a:cxn>
                <a:cxn ang="0">
                  <a:pos x="T6" y="T7"/>
                </a:cxn>
                <a:cxn ang="0">
                  <a:pos x="T8" y="T9"/>
                </a:cxn>
              </a:cxnLst>
              <a:rect l="0" t="0" r="r" b="b"/>
              <a:pathLst>
                <a:path w="7" h="8">
                  <a:moveTo>
                    <a:pt x="0" y="0"/>
                  </a:moveTo>
                  <a:lnTo>
                    <a:pt x="0" y="0"/>
                  </a:lnTo>
                  <a:lnTo>
                    <a:pt x="7" y="8"/>
                  </a:lnTo>
                  <a:lnTo>
                    <a:pt x="7"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1" name="Freeform 39">
              <a:extLst>
                <a:ext uri="{FF2B5EF4-FFF2-40B4-BE49-F238E27FC236}">
                  <a16:creationId xmlns:a16="http://schemas.microsoft.com/office/drawing/2014/main" id="{F7016425-32D6-42E4-BD8D-EF1CDF303363}"/>
                </a:ext>
              </a:extLst>
            </p:cNvPr>
            <p:cNvSpPr>
              <a:spLocks/>
            </p:cNvSpPr>
            <p:nvPr/>
          </p:nvSpPr>
          <p:spPr bwMode="auto">
            <a:xfrm>
              <a:off x="5132" y="2795"/>
              <a:ext cx="26" cy="156"/>
            </a:xfrm>
            <a:custGeom>
              <a:avLst/>
              <a:gdLst>
                <a:gd name="T0" fmla="*/ 20 w 26"/>
                <a:gd name="T1" fmla="*/ 0 h 156"/>
                <a:gd name="T2" fmla="*/ 0 w 26"/>
                <a:gd name="T3" fmla="*/ 148 h 156"/>
                <a:gd name="T4" fmla="*/ 7 w 26"/>
                <a:gd name="T5" fmla="*/ 156 h 156"/>
                <a:gd name="T6" fmla="*/ 26 w 26"/>
                <a:gd name="T7" fmla="*/ 7 h 156"/>
                <a:gd name="T8" fmla="*/ 22 w 26"/>
                <a:gd name="T9" fmla="*/ 3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8"/>
                  </a:lnTo>
                  <a:lnTo>
                    <a:pt x="7" y="156"/>
                  </a:lnTo>
                  <a:lnTo>
                    <a:pt x="26" y="7"/>
                  </a:lnTo>
                  <a:lnTo>
                    <a:pt x="22" y="3"/>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2" name="Freeform 40">
              <a:extLst>
                <a:ext uri="{FF2B5EF4-FFF2-40B4-BE49-F238E27FC236}">
                  <a16:creationId xmlns:a16="http://schemas.microsoft.com/office/drawing/2014/main" id="{873AA4A7-A1B6-4816-8953-B01FEDB53D50}"/>
                </a:ext>
              </a:extLst>
            </p:cNvPr>
            <p:cNvSpPr>
              <a:spLocks/>
            </p:cNvSpPr>
            <p:nvPr/>
          </p:nvSpPr>
          <p:spPr bwMode="auto">
            <a:xfrm>
              <a:off x="5132" y="2795"/>
              <a:ext cx="26" cy="156"/>
            </a:xfrm>
            <a:custGeom>
              <a:avLst/>
              <a:gdLst>
                <a:gd name="T0" fmla="*/ 20 w 26"/>
                <a:gd name="T1" fmla="*/ 0 h 156"/>
                <a:gd name="T2" fmla="*/ 0 w 26"/>
                <a:gd name="T3" fmla="*/ 148 h 156"/>
                <a:gd name="T4" fmla="*/ 7 w 26"/>
                <a:gd name="T5" fmla="*/ 156 h 156"/>
                <a:gd name="T6" fmla="*/ 26 w 26"/>
                <a:gd name="T7" fmla="*/ 7 h 156"/>
                <a:gd name="T8" fmla="*/ 22 w 26"/>
                <a:gd name="T9" fmla="*/ 3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8"/>
                  </a:lnTo>
                  <a:lnTo>
                    <a:pt x="7" y="156"/>
                  </a:lnTo>
                  <a:lnTo>
                    <a:pt x="26" y="7"/>
                  </a:lnTo>
                  <a:lnTo>
                    <a:pt x="22" y="3"/>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3" name="Freeform 41">
              <a:extLst>
                <a:ext uri="{FF2B5EF4-FFF2-40B4-BE49-F238E27FC236}">
                  <a16:creationId xmlns:a16="http://schemas.microsoft.com/office/drawing/2014/main" id="{F8341A2E-0879-46A9-B58E-1EA2FF52E60C}"/>
                </a:ext>
              </a:extLst>
            </p:cNvPr>
            <p:cNvSpPr>
              <a:spLocks/>
            </p:cNvSpPr>
            <p:nvPr/>
          </p:nvSpPr>
          <p:spPr bwMode="auto">
            <a:xfrm>
              <a:off x="5152" y="2795"/>
              <a:ext cx="2" cy="3"/>
            </a:xfrm>
            <a:custGeom>
              <a:avLst/>
              <a:gdLst>
                <a:gd name="T0" fmla="*/ 0 w 2"/>
                <a:gd name="T1" fmla="*/ 0 h 3"/>
                <a:gd name="T2" fmla="*/ 0 w 2"/>
                <a:gd name="T3" fmla="*/ 0 h 3"/>
                <a:gd name="T4" fmla="*/ 2 w 2"/>
                <a:gd name="T5" fmla="*/ 3 h 3"/>
                <a:gd name="T6" fmla="*/ 0 w 2"/>
                <a:gd name="T7" fmla="*/ 0 h 3"/>
              </a:gdLst>
              <a:ahLst/>
              <a:cxnLst>
                <a:cxn ang="0">
                  <a:pos x="T0" y="T1"/>
                </a:cxn>
                <a:cxn ang="0">
                  <a:pos x="T2" y="T3"/>
                </a:cxn>
                <a:cxn ang="0">
                  <a:pos x="T4" y="T5"/>
                </a:cxn>
                <a:cxn ang="0">
                  <a:pos x="T6" y="T7"/>
                </a:cxn>
              </a:cxnLst>
              <a:rect l="0" t="0" r="r" b="b"/>
              <a:pathLst>
                <a:path w="2" h="3">
                  <a:moveTo>
                    <a:pt x="0" y="0"/>
                  </a:moveTo>
                  <a:lnTo>
                    <a:pt x="0" y="0"/>
                  </a:lnTo>
                  <a:lnTo>
                    <a:pt x="2" y="3"/>
                  </a:lnTo>
                  <a:lnTo>
                    <a:pt x="0" y="0"/>
                  </a:lnTo>
                  <a:close/>
                </a:path>
              </a:pathLst>
            </a:custGeom>
            <a:solidFill>
              <a:srgbClr val="301D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4" name="Freeform 42">
              <a:extLst>
                <a:ext uri="{FF2B5EF4-FFF2-40B4-BE49-F238E27FC236}">
                  <a16:creationId xmlns:a16="http://schemas.microsoft.com/office/drawing/2014/main" id="{0E1D4177-5E4F-48D4-B1E6-4A32750FDB8C}"/>
                </a:ext>
              </a:extLst>
            </p:cNvPr>
            <p:cNvSpPr>
              <a:spLocks/>
            </p:cNvSpPr>
            <p:nvPr/>
          </p:nvSpPr>
          <p:spPr bwMode="auto">
            <a:xfrm>
              <a:off x="5152" y="2795"/>
              <a:ext cx="2" cy="3"/>
            </a:xfrm>
            <a:custGeom>
              <a:avLst/>
              <a:gdLst>
                <a:gd name="T0" fmla="*/ 0 w 2"/>
                <a:gd name="T1" fmla="*/ 0 h 3"/>
                <a:gd name="T2" fmla="*/ 0 w 2"/>
                <a:gd name="T3" fmla="*/ 0 h 3"/>
                <a:gd name="T4" fmla="*/ 2 w 2"/>
                <a:gd name="T5" fmla="*/ 3 h 3"/>
                <a:gd name="T6" fmla="*/ 0 w 2"/>
                <a:gd name="T7" fmla="*/ 0 h 3"/>
              </a:gdLst>
              <a:ahLst/>
              <a:cxnLst>
                <a:cxn ang="0">
                  <a:pos x="T0" y="T1"/>
                </a:cxn>
                <a:cxn ang="0">
                  <a:pos x="T2" y="T3"/>
                </a:cxn>
                <a:cxn ang="0">
                  <a:pos x="T4" y="T5"/>
                </a:cxn>
                <a:cxn ang="0">
                  <a:pos x="T6" y="T7"/>
                </a:cxn>
              </a:cxnLst>
              <a:rect l="0" t="0" r="r" b="b"/>
              <a:pathLst>
                <a:path w="2" h="3">
                  <a:moveTo>
                    <a:pt x="0" y="0"/>
                  </a:moveTo>
                  <a:lnTo>
                    <a:pt x="0" y="0"/>
                  </a:lnTo>
                  <a:lnTo>
                    <a:pt x="2"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5" name="Freeform 43">
              <a:extLst>
                <a:ext uri="{FF2B5EF4-FFF2-40B4-BE49-F238E27FC236}">
                  <a16:creationId xmlns:a16="http://schemas.microsoft.com/office/drawing/2014/main" id="{5B3D0323-E9E9-4ADA-83AF-EB3966350B5E}"/>
                </a:ext>
              </a:extLst>
            </p:cNvPr>
            <p:cNvSpPr>
              <a:spLocks noEditPoints="1"/>
            </p:cNvSpPr>
            <p:nvPr/>
          </p:nvSpPr>
          <p:spPr bwMode="auto">
            <a:xfrm>
              <a:off x="5196" y="2738"/>
              <a:ext cx="156" cy="24"/>
            </a:xfrm>
            <a:custGeom>
              <a:avLst/>
              <a:gdLst>
                <a:gd name="T0" fmla="*/ 0 w 156"/>
                <a:gd name="T1" fmla="*/ 14 h 24"/>
                <a:gd name="T2" fmla="*/ 0 w 156"/>
                <a:gd name="T3" fmla="*/ 14 h 24"/>
                <a:gd name="T4" fmla="*/ 7 w 156"/>
                <a:gd name="T5" fmla="*/ 24 h 24"/>
                <a:gd name="T6" fmla="*/ 9 w 156"/>
                <a:gd name="T7" fmla="*/ 24 h 24"/>
                <a:gd name="T8" fmla="*/ 0 w 156"/>
                <a:gd name="T9" fmla="*/ 14 h 24"/>
                <a:gd name="T10" fmla="*/ 152 w 156"/>
                <a:gd name="T11" fmla="*/ 0 h 24"/>
                <a:gd name="T12" fmla="*/ 152 w 156"/>
                <a:gd name="T13" fmla="*/ 0 h 24"/>
                <a:gd name="T14" fmla="*/ 156 w 156"/>
                <a:gd name="T15" fmla="*/ 2 h 24"/>
                <a:gd name="T16" fmla="*/ 152 w 15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24">
                  <a:moveTo>
                    <a:pt x="0" y="14"/>
                  </a:moveTo>
                  <a:lnTo>
                    <a:pt x="0" y="14"/>
                  </a:lnTo>
                  <a:lnTo>
                    <a:pt x="7" y="24"/>
                  </a:lnTo>
                  <a:lnTo>
                    <a:pt x="9" y="24"/>
                  </a:lnTo>
                  <a:lnTo>
                    <a:pt x="0" y="14"/>
                  </a:lnTo>
                  <a:close/>
                  <a:moveTo>
                    <a:pt x="152" y="0"/>
                  </a:moveTo>
                  <a:lnTo>
                    <a:pt x="152" y="0"/>
                  </a:lnTo>
                  <a:lnTo>
                    <a:pt x="156" y="2"/>
                  </a:lnTo>
                  <a:lnTo>
                    <a:pt x="152"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6" name="Freeform 44">
              <a:extLst>
                <a:ext uri="{FF2B5EF4-FFF2-40B4-BE49-F238E27FC236}">
                  <a16:creationId xmlns:a16="http://schemas.microsoft.com/office/drawing/2014/main" id="{43975B1F-3AB6-4A61-958E-8DEA0D1CEDD8}"/>
                </a:ext>
              </a:extLst>
            </p:cNvPr>
            <p:cNvSpPr>
              <a:spLocks noEditPoints="1"/>
            </p:cNvSpPr>
            <p:nvPr/>
          </p:nvSpPr>
          <p:spPr bwMode="auto">
            <a:xfrm>
              <a:off x="5196" y="2738"/>
              <a:ext cx="156" cy="24"/>
            </a:xfrm>
            <a:custGeom>
              <a:avLst/>
              <a:gdLst>
                <a:gd name="T0" fmla="*/ 0 w 156"/>
                <a:gd name="T1" fmla="*/ 14 h 24"/>
                <a:gd name="T2" fmla="*/ 0 w 156"/>
                <a:gd name="T3" fmla="*/ 14 h 24"/>
                <a:gd name="T4" fmla="*/ 7 w 156"/>
                <a:gd name="T5" fmla="*/ 24 h 24"/>
                <a:gd name="T6" fmla="*/ 9 w 156"/>
                <a:gd name="T7" fmla="*/ 24 h 24"/>
                <a:gd name="T8" fmla="*/ 0 w 156"/>
                <a:gd name="T9" fmla="*/ 14 h 24"/>
                <a:gd name="T10" fmla="*/ 152 w 156"/>
                <a:gd name="T11" fmla="*/ 0 h 24"/>
                <a:gd name="T12" fmla="*/ 152 w 156"/>
                <a:gd name="T13" fmla="*/ 0 h 24"/>
                <a:gd name="T14" fmla="*/ 156 w 156"/>
                <a:gd name="T15" fmla="*/ 2 h 24"/>
                <a:gd name="T16" fmla="*/ 152 w 15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24">
                  <a:moveTo>
                    <a:pt x="0" y="14"/>
                  </a:moveTo>
                  <a:lnTo>
                    <a:pt x="0" y="14"/>
                  </a:lnTo>
                  <a:lnTo>
                    <a:pt x="7" y="24"/>
                  </a:lnTo>
                  <a:lnTo>
                    <a:pt x="9" y="24"/>
                  </a:lnTo>
                  <a:lnTo>
                    <a:pt x="0" y="14"/>
                  </a:lnTo>
                  <a:moveTo>
                    <a:pt x="152" y="0"/>
                  </a:moveTo>
                  <a:lnTo>
                    <a:pt x="152" y="0"/>
                  </a:lnTo>
                  <a:lnTo>
                    <a:pt x="156" y="2"/>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7" name="Freeform 45">
              <a:extLst>
                <a:ext uri="{FF2B5EF4-FFF2-40B4-BE49-F238E27FC236}">
                  <a16:creationId xmlns:a16="http://schemas.microsoft.com/office/drawing/2014/main" id="{94F19FE8-9565-4D3A-8A81-FD014FD9A67D}"/>
                </a:ext>
              </a:extLst>
            </p:cNvPr>
            <p:cNvSpPr>
              <a:spLocks/>
            </p:cNvSpPr>
            <p:nvPr/>
          </p:nvSpPr>
          <p:spPr bwMode="auto">
            <a:xfrm>
              <a:off x="5196" y="2738"/>
              <a:ext cx="160" cy="24"/>
            </a:xfrm>
            <a:custGeom>
              <a:avLst/>
              <a:gdLst>
                <a:gd name="T0" fmla="*/ 152 w 160"/>
                <a:gd name="T1" fmla="*/ 0 h 24"/>
                <a:gd name="T2" fmla="*/ 0 w 160"/>
                <a:gd name="T3" fmla="*/ 14 h 24"/>
                <a:gd name="T4" fmla="*/ 9 w 160"/>
                <a:gd name="T5" fmla="*/ 24 h 24"/>
                <a:gd name="T6" fmla="*/ 160 w 160"/>
                <a:gd name="T7" fmla="*/ 5 h 24"/>
                <a:gd name="T8" fmla="*/ 156 w 160"/>
                <a:gd name="T9" fmla="*/ 2 h 24"/>
                <a:gd name="T10" fmla="*/ 152 w 160"/>
                <a:gd name="T11" fmla="*/ 0 h 24"/>
              </a:gdLst>
              <a:ahLst/>
              <a:cxnLst>
                <a:cxn ang="0">
                  <a:pos x="T0" y="T1"/>
                </a:cxn>
                <a:cxn ang="0">
                  <a:pos x="T2" y="T3"/>
                </a:cxn>
                <a:cxn ang="0">
                  <a:pos x="T4" y="T5"/>
                </a:cxn>
                <a:cxn ang="0">
                  <a:pos x="T6" y="T7"/>
                </a:cxn>
                <a:cxn ang="0">
                  <a:pos x="T8" y="T9"/>
                </a:cxn>
                <a:cxn ang="0">
                  <a:pos x="T10" y="T11"/>
                </a:cxn>
              </a:cxnLst>
              <a:rect l="0" t="0" r="r" b="b"/>
              <a:pathLst>
                <a:path w="160" h="24">
                  <a:moveTo>
                    <a:pt x="152" y="0"/>
                  </a:moveTo>
                  <a:lnTo>
                    <a:pt x="0" y="14"/>
                  </a:lnTo>
                  <a:lnTo>
                    <a:pt x="9" y="24"/>
                  </a:lnTo>
                  <a:lnTo>
                    <a:pt x="160" y="5"/>
                  </a:lnTo>
                  <a:lnTo>
                    <a:pt x="156" y="2"/>
                  </a:lnTo>
                  <a:lnTo>
                    <a:pt x="152"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8" name="Freeform 46">
              <a:extLst>
                <a:ext uri="{FF2B5EF4-FFF2-40B4-BE49-F238E27FC236}">
                  <a16:creationId xmlns:a16="http://schemas.microsoft.com/office/drawing/2014/main" id="{F2BA486C-A0F2-49E9-AD84-5BD96F6CEB2A}"/>
                </a:ext>
              </a:extLst>
            </p:cNvPr>
            <p:cNvSpPr>
              <a:spLocks/>
            </p:cNvSpPr>
            <p:nvPr/>
          </p:nvSpPr>
          <p:spPr bwMode="auto">
            <a:xfrm>
              <a:off x="5196" y="2738"/>
              <a:ext cx="160" cy="24"/>
            </a:xfrm>
            <a:custGeom>
              <a:avLst/>
              <a:gdLst>
                <a:gd name="T0" fmla="*/ 152 w 160"/>
                <a:gd name="T1" fmla="*/ 0 h 24"/>
                <a:gd name="T2" fmla="*/ 0 w 160"/>
                <a:gd name="T3" fmla="*/ 14 h 24"/>
                <a:gd name="T4" fmla="*/ 9 w 160"/>
                <a:gd name="T5" fmla="*/ 24 h 24"/>
                <a:gd name="T6" fmla="*/ 160 w 160"/>
                <a:gd name="T7" fmla="*/ 5 h 24"/>
                <a:gd name="T8" fmla="*/ 156 w 160"/>
                <a:gd name="T9" fmla="*/ 2 h 24"/>
                <a:gd name="T10" fmla="*/ 152 w 160"/>
                <a:gd name="T11" fmla="*/ 0 h 24"/>
              </a:gdLst>
              <a:ahLst/>
              <a:cxnLst>
                <a:cxn ang="0">
                  <a:pos x="T0" y="T1"/>
                </a:cxn>
                <a:cxn ang="0">
                  <a:pos x="T2" y="T3"/>
                </a:cxn>
                <a:cxn ang="0">
                  <a:pos x="T4" y="T5"/>
                </a:cxn>
                <a:cxn ang="0">
                  <a:pos x="T6" y="T7"/>
                </a:cxn>
                <a:cxn ang="0">
                  <a:pos x="T8" y="T9"/>
                </a:cxn>
                <a:cxn ang="0">
                  <a:pos x="T10" y="T11"/>
                </a:cxn>
              </a:cxnLst>
              <a:rect l="0" t="0" r="r" b="b"/>
              <a:pathLst>
                <a:path w="160" h="24">
                  <a:moveTo>
                    <a:pt x="152" y="0"/>
                  </a:moveTo>
                  <a:lnTo>
                    <a:pt x="0" y="14"/>
                  </a:lnTo>
                  <a:lnTo>
                    <a:pt x="9" y="24"/>
                  </a:lnTo>
                  <a:lnTo>
                    <a:pt x="160" y="5"/>
                  </a:lnTo>
                  <a:lnTo>
                    <a:pt x="156" y="2"/>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9" name="Freeform 47">
              <a:extLst>
                <a:ext uri="{FF2B5EF4-FFF2-40B4-BE49-F238E27FC236}">
                  <a16:creationId xmlns:a16="http://schemas.microsoft.com/office/drawing/2014/main" id="{21A8EEC0-DBAD-4F25-9C5B-57954801F529}"/>
                </a:ext>
              </a:extLst>
            </p:cNvPr>
            <p:cNvSpPr>
              <a:spLocks/>
            </p:cNvSpPr>
            <p:nvPr/>
          </p:nvSpPr>
          <p:spPr bwMode="auto">
            <a:xfrm>
              <a:off x="5191" y="2752"/>
              <a:ext cx="12" cy="10"/>
            </a:xfrm>
            <a:custGeom>
              <a:avLst/>
              <a:gdLst>
                <a:gd name="T0" fmla="*/ 5 w 12"/>
                <a:gd name="T1" fmla="*/ 0 h 10"/>
                <a:gd name="T2" fmla="*/ 0 w 12"/>
                <a:gd name="T3" fmla="*/ 2 h 10"/>
                <a:gd name="T4" fmla="*/ 7 w 12"/>
                <a:gd name="T5" fmla="*/ 10 h 10"/>
                <a:gd name="T6" fmla="*/ 12 w 12"/>
                <a:gd name="T7" fmla="*/ 10 h 10"/>
                <a:gd name="T8" fmla="*/ 5 w 12"/>
                <a:gd name="T9" fmla="*/ 0 h 10"/>
              </a:gdLst>
              <a:ahLst/>
              <a:cxnLst>
                <a:cxn ang="0">
                  <a:pos x="T0" y="T1"/>
                </a:cxn>
                <a:cxn ang="0">
                  <a:pos x="T2" y="T3"/>
                </a:cxn>
                <a:cxn ang="0">
                  <a:pos x="T4" y="T5"/>
                </a:cxn>
                <a:cxn ang="0">
                  <a:pos x="T6" y="T7"/>
                </a:cxn>
                <a:cxn ang="0">
                  <a:pos x="T8" y="T9"/>
                </a:cxn>
              </a:cxnLst>
              <a:rect l="0" t="0" r="r" b="b"/>
              <a:pathLst>
                <a:path w="12" h="10">
                  <a:moveTo>
                    <a:pt x="5" y="0"/>
                  </a:moveTo>
                  <a:lnTo>
                    <a:pt x="0" y="2"/>
                  </a:lnTo>
                  <a:lnTo>
                    <a:pt x="7" y="10"/>
                  </a:lnTo>
                  <a:lnTo>
                    <a:pt x="12" y="10"/>
                  </a:lnTo>
                  <a:lnTo>
                    <a:pt x="5" y="0"/>
                  </a:lnTo>
                  <a:close/>
                </a:path>
              </a:pathLst>
            </a:custGeom>
            <a:solidFill>
              <a:srgbClr val="301D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0" name="Freeform 48">
              <a:extLst>
                <a:ext uri="{FF2B5EF4-FFF2-40B4-BE49-F238E27FC236}">
                  <a16:creationId xmlns:a16="http://schemas.microsoft.com/office/drawing/2014/main" id="{06E56BA2-38C3-45DB-A323-5FEAA75D9FCB}"/>
                </a:ext>
              </a:extLst>
            </p:cNvPr>
            <p:cNvSpPr>
              <a:spLocks/>
            </p:cNvSpPr>
            <p:nvPr/>
          </p:nvSpPr>
          <p:spPr bwMode="auto">
            <a:xfrm>
              <a:off x="5191" y="2752"/>
              <a:ext cx="12" cy="10"/>
            </a:xfrm>
            <a:custGeom>
              <a:avLst/>
              <a:gdLst>
                <a:gd name="T0" fmla="*/ 5 w 12"/>
                <a:gd name="T1" fmla="*/ 0 h 10"/>
                <a:gd name="T2" fmla="*/ 0 w 12"/>
                <a:gd name="T3" fmla="*/ 2 h 10"/>
                <a:gd name="T4" fmla="*/ 7 w 12"/>
                <a:gd name="T5" fmla="*/ 10 h 10"/>
                <a:gd name="T6" fmla="*/ 12 w 12"/>
                <a:gd name="T7" fmla="*/ 10 h 10"/>
                <a:gd name="T8" fmla="*/ 5 w 12"/>
                <a:gd name="T9" fmla="*/ 0 h 10"/>
              </a:gdLst>
              <a:ahLst/>
              <a:cxnLst>
                <a:cxn ang="0">
                  <a:pos x="T0" y="T1"/>
                </a:cxn>
                <a:cxn ang="0">
                  <a:pos x="T2" y="T3"/>
                </a:cxn>
                <a:cxn ang="0">
                  <a:pos x="T4" y="T5"/>
                </a:cxn>
                <a:cxn ang="0">
                  <a:pos x="T6" y="T7"/>
                </a:cxn>
                <a:cxn ang="0">
                  <a:pos x="T8" y="T9"/>
                </a:cxn>
              </a:cxnLst>
              <a:rect l="0" t="0" r="r" b="b"/>
              <a:pathLst>
                <a:path w="12" h="10">
                  <a:moveTo>
                    <a:pt x="5" y="0"/>
                  </a:moveTo>
                  <a:lnTo>
                    <a:pt x="0" y="2"/>
                  </a:lnTo>
                  <a:lnTo>
                    <a:pt x="7" y="10"/>
                  </a:lnTo>
                  <a:lnTo>
                    <a:pt x="12" y="1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1" name="Freeform 49">
              <a:extLst>
                <a:ext uri="{FF2B5EF4-FFF2-40B4-BE49-F238E27FC236}">
                  <a16:creationId xmlns:a16="http://schemas.microsoft.com/office/drawing/2014/main" id="{5E8F9BE1-99FD-49D2-A555-857F591DBFD5}"/>
                </a:ext>
              </a:extLst>
            </p:cNvPr>
            <p:cNvSpPr>
              <a:spLocks/>
            </p:cNvSpPr>
            <p:nvPr/>
          </p:nvSpPr>
          <p:spPr bwMode="auto">
            <a:xfrm>
              <a:off x="4009" y="3383"/>
              <a:ext cx="152" cy="287"/>
            </a:xfrm>
            <a:custGeom>
              <a:avLst/>
              <a:gdLst>
                <a:gd name="T0" fmla="*/ 22 w 152"/>
                <a:gd name="T1" fmla="*/ 0 h 287"/>
                <a:gd name="T2" fmla="*/ 0 w 152"/>
                <a:gd name="T3" fmla="*/ 149 h 287"/>
                <a:gd name="T4" fmla="*/ 140 w 152"/>
                <a:gd name="T5" fmla="*/ 287 h 287"/>
                <a:gd name="T6" fmla="*/ 152 w 152"/>
                <a:gd name="T7" fmla="*/ 132 h 287"/>
                <a:gd name="T8" fmla="*/ 22 w 152"/>
                <a:gd name="T9" fmla="*/ 0 h 287"/>
              </a:gdLst>
              <a:ahLst/>
              <a:cxnLst>
                <a:cxn ang="0">
                  <a:pos x="T0" y="T1"/>
                </a:cxn>
                <a:cxn ang="0">
                  <a:pos x="T2" y="T3"/>
                </a:cxn>
                <a:cxn ang="0">
                  <a:pos x="T4" y="T5"/>
                </a:cxn>
                <a:cxn ang="0">
                  <a:pos x="T6" y="T7"/>
                </a:cxn>
                <a:cxn ang="0">
                  <a:pos x="T8" y="T9"/>
                </a:cxn>
              </a:cxnLst>
              <a:rect l="0" t="0" r="r" b="b"/>
              <a:pathLst>
                <a:path w="152" h="287">
                  <a:moveTo>
                    <a:pt x="22" y="0"/>
                  </a:moveTo>
                  <a:lnTo>
                    <a:pt x="0" y="149"/>
                  </a:lnTo>
                  <a:lnTo>
                    <a:pt x="140" y="287"/>
                  </a:lnTo>
                  <a:lnTo>
                    <a:pt x="152" y="132"/>
                  </a:lnTo>
                  <a:lnTo>
                    <a:pt x="22" y="0"/>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2" name="Freeform 50">
              <a:extLst>
                <a:ext uri="{FF2B5EF4-FFF2-40B4-BE49-F238E27FC236}">
                  <a16:creationId xmlns:a16="http://schemas.microsoft.com/office/drawing/2014/main" id="{D7272BFC-050B-4AF6-AEB6-87C36C9CF77F}"/>
                </a:ext>
              </a:extLst>
            </p:cNvPr>
            <p:cNvSpPr>
              <a:spLocks/>
            </p:cNvSpPr>
            <p:nvPr/>
          </p:nvSpPr>
          <p:spPr bwMode="auto">
            <a:xfrm>
              <a:off x="4009" y="3383"/>
              <a:ext cx="152" cy="287"/>
            </a:xfrm>
            <a:custGeom>
              <a:avLst/>
              <a:gdLst>
                <a:gd name="T0" fmla="*/ 22 w 152"/>
                <a:gd name="T1" fmla="*/ 0 h 287"/>
                <a:gd name="T2" fmla="*/ 0 w 152"/>
                <a:gd name="T3" fmla="*/ 149 h 287"/>
                <a:gd name="T4" fmla="*/ 140 w 152"/>
                <a:gd name="T5" fmla="*/ 287 h 287"/>
                <a:gd name="T6" fmla="*/ 152 w 152"/>
                <a:gd name="T7" fmla="*/ 132 h 287"/>
                <a:gd name="T8" fmla="*/ 22 w 152"/>
                <a:gd name="T9" fmla="*/ 0 h 287"/>
              </a:gdLst>
              <a:ahLst/>
              <a:cxnLst>
                <a:cxn ang="0">
                  <a:pos x="T0" y="T1"/>
                </a:cxn>
                <a:cxn ang="0">
                  <a:pos x="T2" y="T3"/>
                </a:cxn>
                <a:cxn ang="0">
                  <a:pos x="T4" y="T5"/>
                </a:cxn>
                <a:cxn ang="0">
                  <a:pos x="T6" y="T7"/>
                </a:cxn>
                <a:cxn ang="0">
                  <a:pos x="T8" y="T9"/>
                </a:cxn>
              </a:cxnLst>
              <a:rect l="0" t="0" r="r" b="b"/>
              <a:pathLst>
                <a:path w="152" h="287">
                  <a:moveTo>
                    <a:pt x="22" y="0"/>
                  </a:moveTo>
                  <a:lnTo>
                    <a:pt x="0" y="149"/>
                  </a:lnTo>
                  <a:lnTo>
                    <a:pt x="140" y="287"/>
                  </a:lnTo>
                  <a:lnTo>
                    <a:pt x="152" y="132"/>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3" name="Freeform 51">
              <a:extLst>
                <a:ext uri="{FF2B5EF4-FFF2-40B4-BE49-F238E27FC236}">
                  <a16:creationId xmlns:a16="http://schemas.microsoft.com/office/drawing/2014/main" id="{507B2352-85C5-4A34-AE33-0493CDDB5EBC}"/>
                </a:ext>
              </a:extLst>
            </p:cNvPr>
            <p:cNvSpPr>
              <a:spLocks/>
            </p:cNvSpPr>
            <p:nvPr/>
          </p:nvSpPr>
          <p:spPr bwMode="auto">
            <a:xfrm>
              <a:off x="4073" y="3319"/>
              <a:ext cx="287" cy="152"/>
            </a:xfrm>
            <a:custGeom>
              <a:avLst/>
              <a:gdLst>
                <a:gd name="T0" fmla="*/ 0 w 287"/>
                <a:gd name="T1" fmla="*/ 22 h 152"/>
                <a:gd name="T2" fmla="*/ 151 w 287"/>
                <a:gd name="T3" fmla="*/ 0 h 152"/>
                <a:gd name="T4" fmla="*/ 287 w 287"/>
                <a:gd name="T5" fmla="*/ 140 h 152"/>
                <a:gd name="T6" fmla="*/ 133 w 287"/>
                <a:gd name="T7" fmla="*/ 152 h 152"/>
                <a:gd name="T8" fmla="*/ 0 w 287"/>
                <a:gd name="T9" fmla="*/ 22 h 152"/>
              </a:gdLst>
              <a:ahLst/>
              <a:cxnLst>
                <a:cxn ang="0">
                  <a:pos x="T0" y="T1"/>
                </a:cxn>
                <a:cxn ang="0">
                  <a:pos x="T2" y="T3"/>
                </a:cxn>
                <a:cxn ang="0">
                  <a:pos x="T4" y="T5"/>
                </a:cxn>
                <a:cxn ang="0">
                  <a:pos x="T6" y="T7"/>
                </a:cxn>
                <a:cxn ang="0">
                  <a:pos x="T8" y="T9"/>
                </a:cxn>
              </a:cxnLst>
              <a:rect l="0" t="0" r="r" b="b"/>
              <a:pathLst>
                <a:path w="287" h="152">
                  <a:moveTo>
                    <a:pt x="0" y="22"/>
                  </a:moveTo>
                  <a:lnTo>
                    <a:pt x="151" y="0"/>
                  </a:lnTo>
                  <a:lnTo>
                    <a:pt x="287" y="140"/>
                  </a:lnTo>
                  <a:lnTo>
                    <a:pt x="133" y="152"/>
                  </a:lnTo>
                  <a:lnTo>
                    <a:pt x="0" y="22"/>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4" name="Freeform 52">
              <a:extLst>
                <a:ext uri="{FF2B5EF4-FFF2-40B4-BE49-F238E27FC236}">
                  <a16:creationId xmlns:a16="http://schemas.microsoft.com/office/drawing/2014/main" id="{73771663-565E-4DA5-BF45-4C0A2CF043CE}"/>
                </a:ext>
              </a:extLst>
            </p:cNvPr>
            <p:cNvSpPr>
              <a:spLocks/>
            </p:cNvSpPr>
            <p:nvPr/>
          </p:nvSpPr>
          <p:spPr bwMode="auto">
            <a:xfrm>
              <a:off x="4073" y="3319"/>
              <a:ext cx="287" cy="152"/>
            </a:xfrm>
            <a:custGeom>
              <a:avLst/>
              <a:gdLst>
                <a:gd name="T0" fmla="*/ 0 w 287"/>
                <a:gd name="T1" fmla="*/ 22 h 152"/>
                <a:gd name="T2" fmla="*/ 151 w 287"/>
                <a:gd name="T3" fmla="*/ 0 h 152"/>
                <a:gd name="T4" fmla="*/ 287 w 287"/>
                <a:gd name="T5" fmla="*/ 140 h 152"/>
                <a:gd name="T6" fmla="*/ 133 w 287"/>
                <a:gd name="T7" fmla="*/ 152 h 152"/>
                <a:gd name="T8" fmla="*/ 0 w 287"/>
                <a:gd name="T9" fmla="*/ 22 h 152"/>
              </a:gdLst>
              <a:ahLst/>
              <a:cxnLst>
                <a:cxn ang="0">
                  <a:pos x="T0" y="T1"/>
                </a:cxn>
                <a:cxn ang="0">
                  <a:pos x="T2" y="T3"/>
                </a:cxn>
                <a:cxn ang="0">
                  <a:pos x="T4" y="T5"/>
                </a:cxn>
                <a:cxn ang="0">
                  <a:pos x="T6" y="T7"/>
                </a:cxn>
                <a:cxn ang="0">
                  <a:pos x="T8" y="T9"/>
                </a:cxn>
              </a:cxnLst>
              <a:rect l="0" t="0" r="r" b="b"/>
              <a:pathLst>
                <a:path w="287" h="152">
                  <a:moveTo>
                    <a:pt x="0" y="22"/>
                  </a:moveTo>
                  <a:lnTo>
                    <a:pt x="151" y="0"/>
                  </a:lnTo>
                  <a:lnTo>
                    <a:pt x="287" y="140"/>
                  </a:lnTo>
                  <a:lnTo>
                    <a:pt x="133" y="152"/>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5" name="Freeform 53">
              <a:extLst>
                <a:ext uri="{FF2B5EF4-FFF2-40B4-BE49-F238E27FC236}">
                  <a16:creationId xmlns:a16="http://schemas.microsoft.com/office/drawing/2014/main" id="{DEB4A0CE-AC13-4573-8C14-D5EE55464220}"/>
                </a:ext>
              </a:extLst>
            </p:cNvPr>
            <p:cNvSpPr>
              <a:spLocks/>
            </p:cNvSpPr>
            <p:nvPr/>
          </p:nvSpPr>
          <p:spPr bwMode="auto">
            <a:xfrm>
              <a:off x="4072" y="3424"/>
              <a:ext cx="0" cy="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6" name="Freeform 54">
              <a:extLst>
                <a:ext uri="{FF2B5EF4-FFF2-40B4-BE49-F238E27FC236}">
                  <a16:creationId xmlns:a16="http://schemas.microsoft.com/office/drawing/2014/main" id="{1BAD90A1-5D53-404B-8145-3B7EF40B24A3}"/>
                </a:ext>
              </a:extLst>
            </p:cNvPr>
            <p:cNvSpPr>
              <a:spLocks/>
            </p:cNvSpPr>
            <p:nvPr/>
          </p:nvSpPr>
          <p:spPr bwMode="auto">
            <a:xfrm>
              <a:off x="4072" y="3424"/>
              <a:ext cx="0" cy="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7" name="Freeform 55">
              <a:extLst>
                <a:ext uri="{FF2B5EF4-FFF2-40B4-BE49-F238E27FC236}">
                  <a16:creationId xmlns:a16="http://schemas.microsoft.com/office/drawing/2014/main" id="{D8257806-BDCF-4C20-A18B-E6C20C57C36C}"/>
                </a:ext>
              </a:extLst>
            </p:cNvPr>
            <p:cNvSpPr>
              <a:spLocks/>
            </p:cNvSpPr>
            <p:nvPr/>
          </p:nvSpPr>
          <p:spPr bwMode="auto">
            <a:xfrm>
              <a:off x="4051" y="3424"/>
              <a:ext cx="26" cy="156"/>
            </a:xfrm>
            <a:custGeom>
              <a:avLst/>
              <a:gdLst>
                <a:gd name="T0" fmla="*/ 21 w 26"/>
                <a:gd name="T1" fmla="*/ 0 h 156"/>
                <a:gd name="T2" fmla="*/ 0 w 26"/>
                <a:gd name="T3" fmla="*/ 148 h 156"/>
                <a:gd name="T4" fmla="*/ 8 w 26"/>
                <a:gd name="T5" fmla="*/ 156 h 156"/>
                <a:gd name="T6" fmla="*/ 26 w 26"/>
                <a:gd name="T7" fmla="*/ 7 h 156"/>
                <a:gd name="T8" fmla="*/ 21 w 26"/>
                <a:gd name="T9" fmla="*/ 2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8"/>
                  </a:lnTo>
                  <a:lnTo>
                    <a:pt x="8" y="156"/>
                  </a:lnTo>
                  <a:lnTo>
                    <a:pt x="26" y="7"/>
                  </a:lnTo>
                  <a:lnTo>
                    <a:pt x="21" y="2"/>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 name="Freeform 56">
              <a:extLst>
                <a:ext uri="{FF2B5EF4-FFF2-40B4-BE49-F238E27FC236}">
                  <a16:creationId xmlns:a16="http://schemas.microsoft.com/office/drawing/2014/main" id="{6C12856A-F9B1-48BD-96D5-C40DA9E8C592}"/>
                </a:ext>
              </a:extLst>
            </p:cNvPr>
            <p:cNvSpPr>
              <a:spLocks/>
            </p:cNvSpPr>
            <p:nvPr/>
          </p:nvSpPr>
          <p:spPr bwMode="auto">
            <a:xfrm>
              <a:off x="4051" y="3424"/>
              <a:ext cx="26" cy="156"/>
            </a:xfrm>
            <a:custGeom>
              <a:avLst/>
              <a:gdLst>
                <a:gd name="T0" fmla="*/ 21 w 26"/>
                <a:gd name="T1" fmla="*/ 0 h 156"/>
                <a:gd name="T2" fmla="*/ 0 w 26"/>
                <a:gd name="T3" fmla="*/ 148 h 156"/>
                <a:gd name="T4" fmla="*/ 8 w 26"/>
                <a:gd name="T5" fmla="*/ 156 h 156"/>
                <a:gd name="T6" fmla="*/ 26 w 26"/>
                <a:gd name="T7" fmla="*/ 7 h 156"/>
                <a:gd name="T8" fmla="*/ 21 w 26"/>
                <a:gd name="T9" fmla="*/ 2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8"/>
                  </a:lnTo>
                  <a:lnTo>
                    <a:pt x="8" y="156"/>
                  </a:lnTo>
                  <a:lnTo>
                    <a:pt x="26" y="7"/>
                  </a:lnTo>
                  <a:lnTo>
                    <a:pt x="21" y="2"/>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9" name="Freeform 57">
              <a:extLst>
                <a:ext uri="{FF2B5EF4-FFF2-40B4-BE49-F238E27FC236}">
                  <a16:creationId xmlns:a16="http://schemas.microsoft.com/office/drawing/2014/main" id="{90DB38C4-58B1-4817-9CB5-96A495656F6C}"/>
                </a:ext>
              </a:extLst>
            </p:cNvPr>
            <p:cNvSpPr>
              <a:spLocks noEditPoints="1"/>
            </p:cNvSpPr>
            <p:nvPr/>
          </p:nvSpPr>
          <p:spPr bwMode="auto">
            <a:xfrm>
              <a:off x="4095" y="3468"/>
              <a:ext cx="22" cy="156"/>
            </a:xfrm>
            <a:custGeom>
              <a:avLst/>
              <a:gdLst>
                <a:gd name="T0" fmla="*/ 0 w 22"/>
                <a:gd name="T1" fmla="*/ 148 h 156"/>
                <a:gd name="T2" fmla="*/ 0 w 22"/>
                <a:gd name="T3" fmla="*/ 148 h 156"/>
                <a:gd name="T4" fmla="*/ 8 w 22"/>
                <a:gd name="T5" fmla="*/ 156 h 156"/>
                <a:gd name="T6" fmla="*/ 8 w 22"/>
                <a:gd name="T7" fmla="*/ 156 h 156"/>
                <a:gd name="T8" fmla="*/ 0 w 22"/>
                <a:gd name="T9" fmla="*/ 148 h 156"/>
                <a:gd name="T10" fmla="*/ 21 w 22"/>
                <a:gd name="T11" fmla="*/ 0 h 156"/>
                <a:gd name="T12" fmla="*/ 21 w 22"/>
                <a:gd name="T13" fmla="*/ 0 h 156"/>
                <a:gd name="T14" fmla="*/ 22 w 22"/>
                <a:gd name="T15" fmla="*/ 3 h 156"/>
                <a:gd name="T16" fmla="*/ 21 w 22"/>
                <a:gd name="T1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56">
                  <a:moveTo>
                    <a:pt x="0" y="148"/>
                  </a:moveTo>
                  <a:lnTo>
                    <a:pt x="0" y="148"/>
                  </a:lnTo>
                  <a:lnTo>
                    <a:pt x="8" y="156"/>
                  </a:lnTo>
                  <a:lnTo>
                    <a:pt x="8" y="156"/>
                  </a:lnTo>
                  <a:lnTo>
                    <a:pt x="0" y="148"/>
                  </a:lnTo>
                  <a:close/>
                  <a:moveTo>
                    <a:pt x="21" y="0"/>
                  </a:moveTo>
                  <a:lnTo>
                    <a:pt x="21" y="0"/>
                  </a:lnTo>
                  <a:lnTo>
                    <a:pt x="22" y="3"/>
                  </a:lnTo>
                  <a:lnTo>
                    <a:pt x="21"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0" name="Freeform 58">
              <a:extLst>
                <a:ext uri="{FF2B5EF4-FFF2-40B4-BE49-F238E27FC236}">
                  <a16:creationId xmlns:a16="http://schemas.microsoft.com/office/drawing/2014/main" id="{F9414EFD-DEB2-42E5-AEAE-DCA51F328712}"/>
                </a:ext>
              </a:extLst>
            </p:cNvPr>
            <p:cNvSpPr>
              <a:spLocks noEditPoints="1"/>
            </p:cNvSpPr>
            <p:nvPr/>
          </p:nvSpPr>
          <p:spPr bwMode="auto">
            <a:xfrm>
              <a:off x="4095" y="3468"/>
              <a:ext cx="22" cy="156"/>
            </a:xfrm>
            <a:custGeom>
              <a:avLst/>
              <a:gdLst>
                <a:gd name="T0" fmla="*/ 0 w 22"/>
                <a:gd name="T1" fmla="*/ 148 h 156"/>
                <a:gd name="T2" fmla="*/ 0 w 22"/>
                <a:gd name="T3" fmla="*/ 148 h 156"/>
                <a:gd name="T4" fmla="*/ 8 w 22"/>
                <a:gd name="T5" fmla="*/ 156 h 156"/>
                <a:gd name="T6" fmla="*/ 8 w 22"/>
                <a:gd name="T7" fmla="*/ 156 h 156"/>
                <a:gd name="T8" fmla="*/ 0 w 22"/>
                <a:gd name="T9" fmla="*/ 148 h 156"/>
                <a:gd name="T10" fmla="*/ 21 w 22"/>
                <a:gd name="T11" fmla="*/ 0 h 156"/>
                <a:gd name="T12" fmla="*/ 21 w 22"/>
                <a:gd name="T13" fmla="*/ 0 h 156"/>
                <a:gd name="T14" fmla="*/ 22 w 22"/>
                <a:gd name="T15" fmla="*/ 3 h 156"/>
                <a:gd name="T16" fmla="*/ 21 w 22"/>
                <a:gd name="T1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56">
                  <a:moveTo>
                    <a:pt x="0" y="148"/>
                  </a:moveTo>
                  <a:lnTo>
                    <a:pt x="0" y="148"/>
                  </a:lnTo>
                  <a:lnTo>
                    <a:pt x="8" y="156"/>
                  </a:lnTo>
                  <a:lnTo>
                    <a:pt x="8" y="156"/>
                  </a:lnTo>
                  <a:lnTo>
                    <a:pt x="0" y="148"/>
                  </a:lnTo>
                  <a:moveTo>
                    <a:pt x="21" y="0"/>
                  </a:moveTo>
                  <a:lnTo>
                    <a:pt x="21" y="0"/>
                  </a:lnTo>
                  <a:lnTo>
                    <a:pt x="22" y="3"/>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1" name="Freeform 59">
              <a:extLst>
                <a:ext uri="{FF2B5EF4-FFF2-40B4-BE49-F238E27FC236}">
                  <a16:creationId xmlns:a16="http://schemas.microsoft.com/office/drawing/2014/main" id="{7C615216-D584-44C8-BBA3-24FDD8E3A19C}"/>
                </a:ext>
              </a:extLst>
            </p:cNvPr>
            <p:cNvSpPr>
              <a:spLocks/>
            </p:cNvSpPr>
            <p:nvPr/>
          </p:nvSpPr>
          <p:spPr bwMode="auto">
            <a:xfrm>
              <a:off x="4095" y="3468"/>
              <a:ext cx="26" cy="156"/>
            </a:xfrm>
            <a:custGeom>
              <a:avLst/>
              <a:gdLst>
                <a:gd name="T0" fmla="*/ 21 w 26"/>
                <a:gd name="T1" fmla="*/ 0 h 156"/>
                <a:gd name="T2" fmla="*/ 0 w 26"/>
                <a:gd name="T3" fmla="*/ 148 h 156"/>
                <a:gd name="T4" fmla="*/ 8 w 26"/>
                <a:gd name="T5" fmla="*/ 156 h 156"/>
                <a:gd name="T6" fmla="*/ 26 w 26"/>
                <a:gd name="T7" fmla="*/ 7 h 156"/>
                <a:gd name="T8" fmla="*/ 22 w 26"/>
                <a:gd name="T9" fmla="*/ 3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8"/>
                  </a:lnTo>
                  <a:lnTo>
                    <a:pt x="8" y="156"/>
                  </a:lnTo>
                  <a:lnTo>
                    <a:pt x="26" y="7"/>
                  </a:lnTo>
                  <a:lnTo>
                    <a:pt x="22" y="3"/>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2" name="Freeform 60">
              <a:extLst>
                <a:ext uri="{FF2B5EF4-FFF2-40B4-BE49-F238E27FC236}">
                  <a16:creationId xmlns:a16="http://schemas.microsoft.com/office/drawing/2014/main" id="{D6E837FB-7080-48BD-93B6-EA759BC9A0FB}"/>
                </a:ext>
              </a:extLst>
            </p:cNvPr>
            <p:cNvSpPr>
              <a:spLocks/>
            </p:cNvSpPr>
            <p:nvPr/>
          </p:nvSpPr>
          <p:spPr bwMode="auto">
            <a:xfrm>
              <a:off x="4095" y="3468"/>
              <a:ext cx="26" cy="156"/>
            </a:xfrm>
            <a:custGeom>
              <a:avLst/>
              <a:gdLst>
                <a:gd name="T0" fmla="*/ 21 w 26"/>
                <a:gd name="T1" fmla="*/ 0 h 156"/>
                <a:gd name="T2" fmla="*/ 0 w 26"/>
                <a:gd name="T3" fmla="*/ 148 h 156"/>
                <a:gd name="T4" fmla="*/ 8 w 26"/>
                <a:gd name="T5" fmla="*/ 156 h 156"/>
                <a:gd name="T6" fmla="*/ 26 w 26"/>
                <a:gd name="T7" fmla="*/ 7 h 156"/>
                <a:gd name="T8" fmla="*/ 22 w 26"/>
                <a:gd name="T9" fmla="*/ 3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8"/>
                  </a:lnTo>
                  <a:lnTo>
                    <a:pt x="8" y="156"/>
                  </a:lnTo>
                  <a:lnTo>
                    <a:pt x="26" y="7"/>
                  </a:lnTo>
                  <a:lnTo>
                    <a:pt x="22" y="3"/>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3" name="Freeform 61">
              <a:extLst>
                <a:ext uri="{FF2B5EF4-FFF2-40B4-BE49-F238E27FC236}">
                  <a16:creationId xmlns:a16="http://schemas.microsoft.com/office/drawing/2014/main" id="{B8CC2FAD-2ABA-4C80-BF19-23DBEC8DECE5}"/>
                </a:ext>
              </a:extLst>
            </p:cNvPr>
            <p:cNvSpPr>
              <a:spLocks noEditPoints="1"/>
            </p:cNvSpPr>
            <p:nvPr/>
          </p:nvSpPr>
          <p:spPr bwMode="auto">
            <a:xfrm>
              <a:off x="4154" y="3411"/>
              <a:ext cx="162" cy="24"/>
            </a:xfrm>
            <a:custGeom>
              <a:avLst/>
              <a:gdLst>
                <a:gd name="T0" fmla="*/ 7 w 162"/>
                <a:gd name="T1" fmla="*/ 16 h 24"/>
                <a:gd name="T2" fmla="*/ 0 w 162"/>
                <a:gd name="T3" fmla="*/ 16 h 24"/>
                <a:gd name="T4" fmla="*/ 7 w 162"/>
                <a:gd name="T5" fmla="*/ 24 h 24"/>
                <a:gd name="T6" fmla="*/ 15 w 162"/>
                <a:gd name="T7" fmla="*/ 24 h 24"/>
                <a:gd name="T8" fmla="*/ 7 w 162"/>
                <a:gd name="T9" fmla="*/ 16 h 24"/>
                <a:gd name="T10" fmla="*/ 160 w 162"/>
                <a:gd name="T11" fmla="*/ 0 h 24"/>
                <a:gd name="T12" fmla="*/ 160 w 162"/>
                <a:gd name="T13" fmla="*/ 0 h 24"/>
                <a:gd name="T14" fmla="*/ 162 w 162"/>
                <a:gd name="T15" fmla="*/ 2 h 24"/>
                <a:gd name="T16" fmla="*/ 160 w 162"/>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4">
                  <a:moveTo>
                    <a:pt x="7" y="16"/>
                  </a:moveTo>
                  <a:lnTo>
                    <a:pt x="0" y="16"/>
                  </a:lnTo>
                  <a:lnTo>
                    <a:pt x="7" y="24"/>
                  </a:lnTo>
                  <a:lnTo>
                    <a:pt x="15" y="24"/>
                  </a:lnTo>
                  <a:lnTo>
                    <a:pt x="7" y="16"/>
                  </a:lnTo>
                  <a:close/>
                  <a:moveTo>
                    <a:pt x="160" y="0"/>
                  </a:moveTo>
                  <a:lnTo>
                    <a:pt x="160" y="0"/>
                  </a:lnTo>
                  <a:lnTo>
                    <a:pt x="162" y="2"/>
                  </a:lnTo>
                  <a:lnTo>
                    <a:pt x="16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4" name="Freeform 62">
              <a:extLst>
                <a:ext uri="{FF2B5EF4-FFF2-40B4-BE49-F238E27FC236}">
                  <a16:creationId xmlns:a16="http://schemas.microsoft.com/office/drawing/2014/main" id="{CD9A3CC0-5B6B-47B2-9CA7-DDE272310E3A}"/>
                </a:ext>
              </a:extLst>
            </p:cNvPr>
            <p:cNvSpPr>
              <a:spLocks noEditPoints="1"/>
            </p:cNvSpPr>
            <p:nvPr/>
          </p:nvSpPr>
          <p:spPr bwMode="auto">
            <a:xfrm>
              <a:off x="4154" y="3411"/>
              <a:ext cx="162" cy="24"/>
            </a:xfrm>
            <a:custGeom>
              <a:avLst/>
              <a:gdLst>
                <a:gd name="T0" fmla="*/ 7 w 162"/>
                <a:gd name="T1" fmla="*/ 16 h 24"/>
                <a:gd name="T2" fmla="*/ 0 w 162"/>
                <a:gd name="T3" fmla="*/ 16 h 24"/>
                <a:gd name="T4" fmla="*/ 7 w 162"/>
                <a:gd name="T5" fmla="*/ 24 h 24"/>
                <a:gd name="T6" fmla="*/ 15 w 162"/>
                <a:gd name="T7" fmla="*/ 24 h 24"/>
                <a:gd name="T8" fmla="*/ 7 w 162"/>
                <a:gd name="T9" fmla="*/ 16 h 24"/>
                <a:gd name="T10" fmla="*/ 160 w 162"/>
                <a:gd name="T11" fmla="*/ 0 h 24"/>
                <a:gd name="T12" fmla="*/ 160 w 162"/>
                <a:gd name="T13" fmla="*/ 0 h 24"/>
                <a:gd name="T14" fmla="*/ 162 w 162"/>
                <a:gd name="T15" fmla="*/ 2 h 24"/>
                <a:gd name="T16" fmla="*/ 160 w 162"/>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4">
                  <a:moveTo>
                    <a:pt x="7" y="16"/>
                  </a:moveTo>
                  <a:lnTo>
                    <a:pt x="0" y="16"/>
                  </a:lnTo>
                  <a:lnTo>
                    <a:pt x="7" y="24"/>
                  </a:lnTo>
                  <a:lnTo>
                    <a:pt x="15" y="24"/>
                  </a:lnTo>
                  <a:lnTo>
                    <a:pt x="7" y="16"/>
                  </a:lnTo>
                  <a:moveTo>
                    <a:pt x="160" y="0"/>
                  </a:moveTo>
                  <a:lnTo>
                    <a:pt x="160" y="0"/>
                  </a:lnTo>
                  <a:lnTo>
                    <a:pt x="162" y="2"/>
                  </a:lnTo>
                  <a:lnTo>
                    <a:pt x="1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5" name="Freeform 63">
              <a:extLst>
                <a:ext uri="{FF2B5EF4-FFF2-40B4-BE49-F238E27FC236}">
                  <a16:creationId xmlns:a16="http://schemas.microsoft.com/office/drawing/2014/main" id="{E195B3DC-3F7B-42FF-8D37-61EF1FBEB49E}"/>
                </a:ext>
              </a:extLst>
            </p:cNvPr>
            <p:cNvSpPr>
              <a:spLocks/>
            </p:cNvSpPr>
            <p:nvPr/>
          </p:nvSpPr>
          <p:spPr bwMode="auto">
            <a:xfrm>
              <a:off x="4161" y="3411"/>
              <a:ext cx="158" cy="24"/>
            </a:xfrm>
            <a:custGeom>
              <a:avLst/>
              <a:gdLst>
                <a:gd name="T0" fmla="*/ 153 w 158"/>
                <a:gd name="T1" fmla="*/ 0 h 24"/>
                <a:gd name="T2" fmla="*/ 0 w 158"/>
                <a:gd name="T3" fmla="*/ 16 h 24"/>
                <a:gd name="T4" fmla="*/ 8 w 158"/>
                <a:gd name="T5" fmla="*/ 24 h 24"/>
                <a:gd name="T6" fmla="*/ 158 w 158"/>
                <a:gd name="T7" fmla="*/ 7 h 24"/>
                <a:gd name="T8" fmla="*/ 155 w 158"/>
                <a:gd name="T9" fmla="*/ 2 h 24"/>
                <a:gd name="T10" fmla="*/ 153 w 158"/>
                <a:gd name="T11" fmla="*/ 0 h 24"/>
              </a:gdLst>
              <a:ahLst/>
              <a:cxnLst>
                <a:cxn ang="0">
                  <a:pos x="T0" y="T1"/>
                </a:cxn>
                <a:cxn ang="0">
                  <a:pos x="T2" y="T3"/>
                </a:cxn>
                <a:cxn ang="0">
                  <a:pos x="T4" y="T5"/>
                </a:cxn>
                <a:cxn ang="0">
                  <a:pos x="T6" y="T7"/>
                </a:cxn>
                <a:cxn ang="0">
                  <a:pos x="T8" y="T9"/>
                </a:cxn>
                <a:cxn ang="0">
                  <a:pos x="T10" y="T11"/>
                </a:cxn>
              </a:cxnLst>
              <a:rect l="0" t="0" r="r" b="b"/>
              <a:pathLst>
                <a:path w="158" h="24">
                  <a:moveTo>
                    <a:pt x="153" y="0"/>
                  </a:moveTo>
                  <a:lnTo>
                    <a:pt x="0" y="16"/>
                  </a:lnTo>
                  <a:lnTo>
                    <a:pt x="8" y="24"/>
                  </a:lnTo>
                  <a:lnTo>
                    <a:pt x="158" y="7"/>
                  </a:lnTo>
                  <a:lnTo>
                    <a:pt x="155" y="2"/>
                  </a:lnTo>
                  <a:lnTo>
                    <a:pt x="153"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6" name="Freeform 64">
              <a:extLst>
                <a:ext uri="{FF2B5EF4-FFF2-40B4-BE49-F238E27FC236}">
                  <a16:creationId xmlns:a16="http://schemas.microsoft.com/office/drawing/2014/main" id="{A2B0ED22-A848-450A-B3D0-0A37A2F77686}"/>
                </a:ext>
              </a:extLst>
            </p:cNvPr>
            <p:cNvSpPr>
              <a:spLocks/>
            </p:cNvSpPr>
            <p:nvPr/>
          </p:nvSpPr>
          <p:spPr bwMode="auto">
            <a:xfrm>
              <a:off x="4161" y="3411"/>
              <a:ext cx="158" cy="24"/>
            </a:xfrm>
            <a:custGeom>
              <a:avLst/>
              <a:gdLst>
                <a:gd name="T0" fmla="*/ 153 w 158"/>
                <a:gd name="T1" fmla="*/ 0 h 24"/>
                <a:gd name="T2" fmla="*/ 0 w 158"/>
                <a:gd name="T3" fmla="*/ 16 h 24"/>
                <a:gd name="T4" fmla="*/ 8 w 158"/>
                <a:gd name="T5" fmla="*/ 24 h 24"/>
                <a:gd name="T6" fmla="*/ 158 w 158"/>
                <a:gd name="T7" fmla="*/ 7 h 24"/>
                <a:gd name="T8" fmla="*/ 155 w 158"/>
                <a:gd name="T9" fmla="*/ 2 h 24"/>
                <a:gd name="T10" fmla="*/ 153 w 158"/>
                <a:gd name="T11" fmla="*/ 0 h 24"/>
              </a:gdLst>
              <a:ahLst/>
              <a:cxnLst>
                <a:cxn ang="0">
                  <a:pos x="T0" y="T1"/>
                </a:cxn>
                <a:cxn ang="0">
                  <a:pos x="T2" y="T3"/>
                </a:cxn>
                <a:cxn ang="0">
                  <a:pos x="T4" y="T5"/>
                </a:cxn>
                <a:cxn ang="0">
                  <a:pos x="T6" y="T7"/>
                </a:cxn>
                <a:cxn ang="0">
                  <a:pos x="T8" y="T9"/>
                </a:cxn>
                <a:cxn ang="0">
                  <a:pos x="T10" y="T11"/>
                </a:cxn>
              </a:cxnLst>
              <a:rect l="0" t="0" r="r" b="b"/>
              <a:pathLst>
                <a:path w="158" h="24">
                  <a:moveTo>
                    <a:pt x="153" y="0"/>
                  </a:moveTo>
                  <a:lnTo>
                    <a:pt x="0" y="16"/>
                  </a:lnTo>
                  <a:lnTo>
                    <a:pt x="8" y="24"/>
                  </a:lnTo>
                  <a:lnTo>
                    <a:pt x="158" y="7"/>
                  </a:lnTo>
                  <a:lnTo>
                    <a:pt x="155" y="2"/>
                  </a:lnTo>
                  <a:lnTo>
                    <a:pt x="1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7" name="Freeform 65">
              <a:extLst>
                <a:ext uri="{FF2B5EF4-FFF2-40B4-BE49-F238E27FC236}">
                  <a16:creationId xmlns:a16="http://schemas.microsoft.com/office/drawing/2014/main" id="{A7D15EC3-3DA7-4675-BF9D-9466EDF7DD76}"/>
                </a:ext>
              </a:extLst>
            </p:cNvPr>
            <p:cNvSpPr>
              <a:spLocks noEditPoints="1"/>
            </p:cNvSpPr>
            <p:nvPr/>
          </p:nvSpPr>
          <p:spPr bwMode="auto">
            <a:xfrm>
              <a:off x="4103" y="3361"/>
              <a:ext cx="161" cy="24"/>
            </a:xfrm>
            <a:custGeom>
              <a:avLst/>
              <a:gdLst>
                <a:gd name="T0" fmla="*/ 7 w 161"/>
                <a:gd name="T1" fmla="*/ 15 h 24"/>
                <a:gd name="T2" fmla="*/ 0 w 161"/>
                <a:gd name="T3" fmla="*/ 15 h 24"/>
                <a:gd name="T4" fmla="*/ 9 w 161"/>
                <a:gd name="T5" fmla="*/ 24 h 24"/>
                <a:gd name="T6" fmla="*/ 14 w 161"/>
                <a:gd name="T7" fmla="*/ 22 h 24"/>
                <a:gd name="T8" fmla="*/ 7 w 161"/>
                <a:gd name="T9" fmla="*/ 15 h 24"/>
                <a:gd name="T10" fmla="*/ 161 w 161"/>
                <a:gd name="T11" fmla="*/ 0 h 24"/>
                <a:gd name="T12" fmla="*/ 161 w 161"/>
                <a:gd name="T13" fmla="*/ 0 h 24"/>
                <a:gd name="T14" fmla="*/ 161 w 161"/>
                <a:gd name="T15" fmla="*/ 0 h 24"/>
                <a:gd name="T16" fmla="*/ 161 w 16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4">
                  <a:moveTo>
                    <a:pt x="7" y="15"/>
                  </a:moveTo>
                  <a:lnTo>
                    <a:pt x="0" y="15"/>
                  </a:lnTo>
                  <a:lnTo>
                    <a:pt x="9" y="24"/>
                  </a:lnTo>
                  <a:lnTo>
                    <a:pt x="14" y="22"/>
                  </a:lnTo>
                  <a:lnTo>
                    <a:pt x="7" y="15"/>
                  </a:lnTo>
                  <a:close/>
                  <a:moveTo>
                    <a:pt x="161" y="0"/>
                  </a:moveTo>
                  <a:lnTo>
                    <a:pt x="161" y="0"/>
                  </a:lnTo>
                  <a:lnTo>
                    <a:pt x="161" y="0"/>
                  </a:lnTo>
                  <a:lnTo>
                    <a:pt x="161"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8" name="Freeform 66">
              <a:extLst>
                <a:ext uri="{FF2B5EF4-FFF2-40B4-BE49-F238E27FC236}">
                  <a16:creationId xmlns:a16="http://schemas.microsoft.com/office/drawing/2014/main" id="{D4BF6575-414E-41CB-B168-9F88050B1BA8}"/>
                </a:ext>
              </a:extLst>
            </p:cNvPr>
            <p:cNvSpPr>
              <a:spLocks noEditPoints="1"/>
            </p:cNvSpPr>
            <p:nvPr/>
          </p:nvSpPr>
          <p:spPr bwMode="auto">
            <a:xfrm>
              <a:off x="4103" y="3361"/>
              <a:ext cx="161" cy="24"/>
            </a:xfrm>
            <a:custGeom>
              <a:avLst/>
              <a:gdLst>
                <a:gd name="T0" fmla="*/ 7 w 161"/>
                <a:gd name="T1" fmla="*/ 15 h 24"/>
                <a:gd name="T2" fmla="*/ 0 w 161"/>
                <a:gd name="T3" fmla="*/ 15 h 24"/>
                <a:gd name="T4" fmla="*/ 9 w 161"/>
                <a:gd name="T5" fmla="*/ 24 h 24"/>
                <a:gd name="T6" fmla="*/ 14 w 161"/>
                <a:gd name="T7" fmla="*/ 22 h 24"/>
                <a:gd name="T8" fmla="*/ 7 w 161"/>
                <a:gd name="T9" fmla="*/ 15 h 24"/>
                <a:gd name="T10" fmla="*/ 161 w 161"/>
                <a:gd name="T11" fmla="*/ 0 h 24"/>
                <a:gd name="T12" fmla="*/ 161 w 161"/>
                <a:gd name="T13" fmla="*/ 0 h 24"/>
                <a:gd name="T14" fmla="*/ 161 w 161"/>
                <a:gd name="T15" fmla="*/ 0 h 24"/>
                <a:gd name="T16" fmla="*/ 161 w 16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4">
                  <a:moveTo>
                    <a:pt x="7" y="15"/>
                  </a:moveTo>
                  <a:lnTo>
                    <a:pt x="0" y="15"/>
                  </a:lnTo>
                  <a:lnTo>
                    <a:pt x="9" y="24"/>
                  </a:lnTo>
                  <a:lnTo>
                    <a:pt x="14" y="22"/>
                  </a:lnTo>
                  <a:lnTo>
                    <a:pt x="7" y="15"/>
                  </a:lnTo>
                  <a:moveTo>
                    <a:pt x="161" y="0"/>
                  </a:moveTo>
                  <a:lnTo>
                    <a:pt x="161" y="0"/>
                  </a:lnTo>
                  <a:lnTo>
                    <a:pt x="161" y="0"/>
                  </a:lnTo>
                  <a:lnTo>
                    <a:pt x="1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9" name="Freeform 67">
              <a:extLst>
                <a:ext uri="{FF2B5EF4-FFF2-40B4-BE49-F238E27FC236}">
                  <a16:creationId xmlns:a16="http://schemas.microsoft.com/office/drawing/2014/main" id="{9CCC0630-EC95-46E3-9E04-2093AF7B7C13}"/>
                </a:ext>
              </a:extLst>
            </p:cNvPr>
            <p:cNvSpPr>
              <a:spLocks/>
            </p:cNvSpPr>
            <p:nvPr/>
          </p:nvSpPr>
          <p:spPr bwMode="auto">
            <a:xfrm>
              <a:off x="4110" y="3361"/>
              <a:ext cx="160" cy="22"/>
            </a:xfrm>
            <a:custGeom>
              <a:avLst/>
              <a:gdLst>
                <a:gd name="T0" fmla="*/ 154 w 160"/>
                <a:gd name="T1" fmla="*/ 0 h 22"/>
                <a:gd name="T2" fmla="*/ 0 w 160"/>
                <a:gd name="T3" fmla="*/ 15 h 22"/>
                <a:gd name="T4" fmla="*/ 7 w 160"/>
                <a:gd name="T5" fmla="*/ 22 h 22"/>
                <a:gd name="T6" fmla="*/ 160 w 160"/>
                <a:gd name="T7" fmla="*/ 6 h 22"/>
                <a:gd name="T8" fmla="*/ 154 w 160"/>
                <a:gd name="T9" fmla="*/ 0 h 22"/>
                <a:gd name="T10" fmla="*/ 154 w 160"/>
                <a:gd name="T11" fmla="*/ 0 h 22"/>
              </a:gdLst>
              <a:ahLst/>
              <a:cxnLst>
                <a:cxn ang="0">
                  <a:pos x="T0" y="T1"/>
                </a:cxn>
                <a:cxn ang="0">
                  <a:pos x="T2" y="T3"/>
                </a:cxn>
                <a:cxn ang="0">
                  <a:pos x="T4" y="T5"/>
                </a:cxn>
                <a:cxn ang="0">
                  <a:pos x="T6" y="T7"/>
                </a:cxn>
                <a:cxn ang="0">
                  <a:pos x="T8" y="T9"/>
                </a:cxn>
                <a:cxn ang="0">
                  <a:pos x="T10" y="T11"/>
                </a:cxn>
              </a:cxnLst>
              <a:rect l="0" t="0" r="r" b="b"/>
              <a:pathLst>
                <a:path w="160" h="22">
                  <a:moveTo>
                    <a:pt x="154" y="0"/>
                  </a:moveTo>
                  <a:lnTo>
                    <a:pt x="0" y="15"/>
                  </a:lnTo>
                  <a:lnTo>
                    <a:pt x="7" y="22"/>
                  </a:lnTo>
                  <a:lnTo>
                    <a:pt x="160" y="6"/>
                  </a:lnTo>
                  <a:lnTo>
                    <a:pt x="154" y="0"/>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0" name="Freeform 68">
              <a:extLst>
                <a:ext uri="{FF2B5EF4-FFF2-40B4-BE49-F238E27FC236}">
                  <a16:creationId xmlns:a16="http://schemas.microsoft.com/office/drawing/2014/main" id="{CE7B882E-9206-4C5A-B15C-15E70E4E24E0}"/>
                </a:ext>
              </a:extLst>
            </p:cNvPr>
            <p:cNvSpPr>
              <a:spLocks/>
            </p:cNvSpPr>
            <p:nvPr/>
          </p:nvSpPr>
          <p:spPr bwMode="auto">
            <a:xfrm>
              <a:off x="4110" y="3361"/>
              <a:ext cx="160" cy="22"/>
            </a:xfrm>
            <a:custGeom>
              <a:avLst/>
              <a:gdLst>
                <a:gd name="T0" fmla="*/ 154 w 160"/>
                <a:gd name="T1" fmla="*/ 0 h 22"/>
                <a:gd name="T2" fmla="*/ 0 w 160"/>
                <a:gd name="T3" fmla="*/ 15 h 22"/>
                <a:gd name="T4" fmla="*/ 7 w 160"/>
                <a:gd name="T5" fmla="*/ 22 h 22"/>
                <a:gd name="T6" fmla="*/ 160 w 160"/>
                <a:gd name="T7" fmla="*/ 6 h 22"/>
                <a:gd name="T8" fmla="*/ 154 w 160"/>
                <a:gd name="T9" fmla="*/ 0 h 22"/>
                <a:gd name="T10" fmla="*/ 154 w 160"/>
                <a:gd name="T11" fmla="*/ 0 h 22"/>
              </a:gdLst>
              <a:ahLst/>
              <a:cxnLst>
                <a:cxn ang="0">
                  <a:pos x="T0" y="T1"/>
                </a:cxn>
                <a:cxn ang="0">
                  <a:pos x="T2" y="T3"/>
                </a:cxn>
                <a:cxn ang="0">
                  <a:pos x="T4" y="T5"/>
                </a:cxn>
                <a:cxn ang="0">
                  <a:pos x="T6" y="T7"/>
                </a:cxn>
                <a:cxn ang="0">
                  <a:pos x="T8" y="T9"/>
                </a:cxn>
                <a:cxn ang="0">
                  <a:pos x="T10" y="T11"/>
                </a:cxn>
              </a:cxnLst>
              <a:rect l="0" t="0" r="r" b="b"/>
              <a:pathLst>
                <a:path w="160" h="22">
                  <a:moveTo>
                    <a:pt x="154" y="0"/>
                  </a:moveTo>
                  <a:lnTo>
                    <a:pt x="0" y="15"/>
                  </a:lnTo>
                  <a:lnTo>
                    <a:pt x="7" y="22"/>
                  </a:lnTo>
                  <a:lnTo>
                    <a:pt x="160" y="6"/>
                  </a:lnTo>
                  <a:lnTo>
                    <a:pt x="154" y="0"/>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1" name="Freeform 69">
              <a:extLst>
                <a:ext uri="{FF2B5EF4-FFF2-40B4-BE49-F238E27FC236}">
                  <a16:creationId xmlns:a16="http://schemas.microsoft.com/office/drawing/2014/main" id="{F7EEE8B1-DE21-46C3-BE2C-CEF3D90E9344}"/>
                </a:ext>
              </a:extLst>
            </p:cNvPr>
            <p:cNvSpPr>
              <a:spLocks/>
            </p:cNvSpPr>
            <p:nvPr/>
          </p:nvSpPr>
          <p:spPr bwMode="auto">
            <a:xfrm>
              <a:off x="3276" y="2587"/>
              <a:ext cx="930" cy="928"/>
            </a:xfrm>
            <a:custGeom>
              <a:avLst/>
              <a:gdLst>
                <a:gd name="T0" fmla="*/ 44 w 507"/>
                <a:gd name="T1" fmla="*/ 18 h 506"/>
                <a:gd name="T2" fmla="*/ 44 w 507"/>
                <a:gd name="T3" fmla="*/ 18 h 506"/>
                <a:gd name="T4" fmla="*/ 0 w 507"/>
                <a:gd name="T5" fmla="*/ 0 h 506"/>
                <a:gd name="T6" fmla="*/ 19 w 507"/>
                <a:gd name="T7" fmla="*/ 44 h 506"/>
                <a:gd name="T8" fmla="*/ 19 w 507"/>
                <a:gd name="T9" fmla="*/ 44 h 506"/>
                <a:gd name="T10" fmla="*/ 483 w 507"/>
                <a:gd name="T11" fmla="*/ 506 h 506"/>
                <a:gd name="T12" fmla="*/ 507 w 507"/>
                <a:gd name="T13" fmla="*/ 482 h 506"/>
                <a:gd name="T14" fmla="*/ 44 w 507"/>
                <a:gd name="T15" fmla="*/ 18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7" h="506">
                  <a:moveTo>
                    <a:pt x="44" y="18"/>
                  </a:moveTo>
                  <a:cubicBezTo>
                    <a:pt x="44" y="18"/>
                    <a:pt x="44" y="18"/>
                    <a:pt x="44" y="18"/>
                  </a:cubicBezTo>
                  <a:cubicBezTo>
                    <a:pt x="40" y="14"/>
                    <a:pt x="0" y="0"/>
                    <a:pt x="0" y="0"/>
                  </a:cubicBezTo>
                  <a:cubicBezTo>
                    <a:pt x="0" y="0"/>
                    <a:pt x="16" y="40"/>
                    <a:pt x="19" y="44"/>
                  </a:cubicBezTo>
                  <a:cubicBezTo>
                    <a:pt x="19" y="44"/>
                    <a:pt x="19" y="44"/>
                    <a:pt x="19" y="44"/>
                  </a:cubicBezTo>
                  <a:cubicBezTo>
                    <a:pt x="483" y="506"/>
                    <a:pt x="483" y="506"/>
                    <a:pt x="483" y="506"/>
                  </a:cubicBezTo>
                  <a:cubicBezTo>
                    <a:pt x="507" y="482"/>
                    <a:pt x="507" y="482"/>
                    <a:pt x="507" y="482"/>
                  </a:cubicBezTo>
                  <a:lnTo>
                    <a:pt x="44" y="18"/>
                  </a:lnTo>
                  <a:close/>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2" name="Oval 70">
              <a:extLst>
                <a:ext uri="{FF2B5EF4-FFF2-40B4-BE49-F238E27FC236}">
                  <a16:creationId xmlns:a16="http://schemas.microsoft.com/office/drawing/2014/main" id="{9551628F-00A4-4809-B861-20607C96DD03}"/>
                </a:ext>
              </a:extLst>
            </p:cNvPr>
            <p:cNvSpPr>
              <a:spLocks noChangeArrowheads="1"/>
            </p:cNvSpPr>
            <p:nvPr/>
          </p:nvSpPr>
          <p:spPr bwMode="auto">
            <a:xfrm>
              <a:off x="1612" y="126"/>
              <a:ext cx="2311" cy="2309"/>
            </a:xfrm>
            <a:prstGeom prst="ellipse">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3" name="Oval 71">
              <a:extLst>
                <a:ext uri="{FF2B5EF4-FFF2-40B4-BE49-F238E27FC236}">
                  <a16:creationId xmlns:a16="http://schemas.microsoft.com/office/drawing/2014/main" id="{A2868582-DFEC-471D-8BD2-D50D3AFCD35D}"/>
                </a:ext>
              </a:extLst>
            </p:cNvPr>
            <p:cNvSpPr>
              <a:spLocks noChangeArrowheads="1"/>
            </p:cNvSpPr>
            <p:nvPr/>
          </p:nvSpPr>
          <p:spPr bwMode="auto">
            <a:xfrm>
              <a:off x="1848" y="363"/>
              <a:ext cx="1838" cy="18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4" name="Freeform 72">
              <a:extLst>
                <a:ext uri="{FF2B5EF4-FFF2-40B4-BE49-F238E27FC236}">
                  <a16:creationId xmlns:a16="http://schemas.microsoft.com/office/drawing/2014/main" id="{9C2403D7-8748-46AF-A4E5-19D56A5160E7}"/>
                </a:ext>
              </a:extLst>
            </p:cNvPr>
            <p:cNvSpPr>
              <a:spLocks noEditPoints="1"/>
            </p:cNvSpPr>
            <p:nvPr/>
          </p:nvSpPr>
          <p:spPr bwMode="auto">
            <a:xfrm>
              <a:off x="1806" y="319"/>
              <a:ext cx="1923" cy="1924"/>
            </a:xfrm>
            <a:custGeom>
              <a:avLst/>
              <a:gdLst>
                <a:gd name="T0" fmla="*/ 524 w 1048"/>
                <a:gd name="T1" fmla="*/ 0 h 1049"/>
                <a:gd name="T2" fmla="*/ 0 w 1048"/>
                <a:gd name="T3" fmla="*/ 525 h 1049"/>
                <a:gd name="T4" fmla="*/ 506 w 1048"/>
                <a:gd name="T5" fmla="*/ 1049 h 1049"/>
                <a:gd name="T6" fmla="*/ 524 w 1048"/>
                <a:gd name="T7" fmla="*/ 1049 h 1049"/>
                <a:gd name="T8" fmla="*/ 547 w 1048"/>
                <a:gd name="T9" fmla="*/ 1048 h 1049"/>
                <a:gd name="T10" fmla="*/ 1048 w 1048"/>
                <a:gd name="T11" fmla="*/ 525 h 1049"/>
                <a:gd name="T12" fmla="*/ 524 w 1048"/>
                <a:gd name="T13" fmla="*/ 0 h 1049"/>
                <a:gd name="T14" fmla="*/ 547 w 1048"/>
                <a:gd name="T15" fmla="*/ 1001 h 1049"/>
                <a:gd name="T16" fmla="*/ 524 w 1048"/>
                <a:gd name="T17" fmla="*/ 1002 h 1049"/>
                <a:gd name="T18" fmla="*/ 506 w 1048"/>
                <a:gd name="T19" fmla="*/ 1002 h 1049"/>
                <a:gd name="T20" fmla="*/ 47 w 1048"/>
                <a:gd name="T21" fmla="*/ 525 h 1049"/>
                <a:gd name="T22" fmla="*/ 524 w 1048"/>
                <a:gd name="T23" fmla="*/ 47 h 1049"/>
                <a:gd name="T24" fmla="*/ 1002 w 1048"/>
                <a:gd name="T25" fmla="*/ 525 h 1049"/>
                <a:gd name="T26" fmla="*/ 547 w 1048"/>
                <a:gd name="T27" fmla="*/ 100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8" h="1049">
                  <a:moveTo>
                    <a:pt x="524" y="0"/>
                  </a:moveTo>
                  <a:cubicBezTo>
                    <a:pt x="235" y="0"/>
                    <a:pt x="0" y="235"/>
                    <a:pt x="0" y="525"/>
                  </a:cubicBezTo>
                  <a:cubicBezTo>
                    <a:pt x="0" y="808"/>
                    <a:pt x="225" y="1039"/>
                    <a:pt x="506" y="1049"/>
                  </a:cubicBezTo>
                  <a:cubicBezTo>
                    <a:pt x="512" y="1049"/>
                    <a:pt x="518" y="1049"/>
                    <a:pt x="524" y="1049"/>
                  </a:cubicBezTo>
                  <a:cubicBezTo>
                    <a:pt x="532" y="1049"/>
                    <a:pt x="539" y="1049"/>
                    <a:pt x="547" y="1048"/>
                  </a:cubicBezTo>
                  <a:cubicBezTo>
                    <a:pt x="826" y="1036"/>
                    <a:pt x="1048" y="806"/>
                    <a:pt x="1048" y="525"/>
                  </a:cubicBezTo>
                  <a:cubicBezTo>
                    <a:pt x="1048" y="235"/>
                    <a:pt x="813" y="0"/>
                    <a:pt x="524" y="0"/>
                  </a:cubicBezTo>
                  <a:moveTo>
                    <a:pt x="547" y="1001"/>
                  </a:moveTo>
                  <a:cubicBezTo>
                    <a:pt x="539" y="1002"/>
                    <a:pt x="532" y="1002"/>
                    <a:pt x="524" y="1002"/>
                  </a:cubicBezTo>
                  <a:cubicBezTo>
                    <a:pt x="518" y="1002"/>
                    <a:pt x="512" y="1002"/>
                    <a:pt x="506" y="1002"/>
                  </a:cubicBezTo>
                  <a:cubicBezTo>
                    <a:pt x="251" y="992"/>
                    <a:pt x="47" y="782"/>
                    <a:pt x="47" y="525"/>
                  </a:cubicBezTo>
                  <a:cubicBezTo>
                    <a:pt x="47" y="261"/>
                    <a:pt x="261" y="47"/>
                    <a:pt x="524" y="47"/>
                  </a:cubicBezTo>
                  <a:cubicBezTo>
                    <a:pt x="788" y="47"/>
                    <a:pt x="1002" y="261"/>
                    <a:pt x="1002" y="525"/>
                  </a:cubicBezTo>
                  <a:cubicBezTo>
                    <a:pt x="1002" y="780"/>
                    <a:pt x="800" y="989"/>
                    <a:pt x="547" y="1001"/>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5" name="Freeform 73">
              <a:extLst>
                <a:ext uri="{FF2B5EF4-FFF2-40B4-BE49-F238E27FC236}">
                  <a16:creationId xmlns:a16="http://schemas.microsoft.com/office/drawing/2014/main" id="{BA0BB203-625F-4D23-9143-169FA733DDC9}"/>
                </a:ext>
              </a:extLst>
            </p:cNvPr>
            <p:cNvSpPr>
              <a:spLocks noEditPoints="1"/>
            </p:cNvSpPr>
            <p:nvPr/>
          </p:nvSpPr>
          <p:spPr bwMode="auto">
            <a:xfrm>
              <a:off x="2023" y="539"/>
              <a:ext cx="1489" cy="1484"/>
            </a:xfrm>
            <a:custGeom>
              <a:avLst/>
              <a:gdLst>
                <a:gd name="T0" fmla="*/ 406 w 812"/>
                <a:gd name="T1" fmla="*/ 0 h 809"/>
                <a:gd name="T2" fmla="*/ 0 w 812"/>
                <a:gd name="T3" fmla="*/ 405 h 809"/>
                <a:gd name="T4" fmla="*/ 406 w 812"/>
                <a:gd name="T5" fmla="*/ 809 h 809"/>
                <a:gd name="T6" fmla="*/ 812 w 812"/>
                <a:gd name="T7" fmla="*/ 405 h 809"/>
                <a:gd name="T8" fmla="*/ 406 w 812"/>
                <a:gd name="T9" fmla="*/ 0 h 809"/>
                <a:gd name="T10" fmla="*/ 406 w 812"/>
                <a:gd name="T11" fmla="*/ 762 h 809"/>
                <a:gd name="T12" fmla="*/ 47 w 812"/>
                <a:gd name="T13" fmla="*/ 405 h 809"/>
                <a:gd name="T14" fmla="*/ 406 w 812"/>
                <a:gd name="T15" fmla="*/ 47 h 809"/>
                <a:gd name="T16" fmla="*/ 766 w 812"/>
                <a:gd name="T17" fmla="*/ 405 h 809"/>
                <a:gd name="T18" fmla="*/ 406 w 812"/>
                <a:gd name="T19" fmla="*/ 762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2" h="809">
                  <a:moveTo>
                    <a:pt x="406" y="0"/>
                  </a:moveTo>
                  <a:cubicBezTo>
                    <a:pt x="182" y="0"/>
                    <a:pt x="0" y="182"/>
                    <a:pt x="0" y="405"/>
                  </a:cubicBezTo>
                  <a:cubicBezTo>
                    <a:pt x="0" y="627"/>
                    <a:pt x="182" y="809"/>
                    <a:pt x="406" y="809"/>
                  </a:cubicBezTo>
                  <a:cubicBezTo>
                    <a:pt x="630" y="809"/>
                    <a:pt x="812" y="627"/>
                    <a:pt x="812" y="405"/>
                  </a:cubicBezTo>
                  <a:cubicBezTo>
                    <a:pt x="812" y="182"/>
                    <a:pt x="630" y="0"/>
                    <a:pt x="406" y="0"/>
                  </a:cubicBezTo>
                  <a:moveTo>
                    <a:pt x="406" y="762"/>
                  </a:moveTo>
                  <a:cubicBezTo>
                    <a:pt x="208" y="762"/>
                    <a:pt x="47" y="602"/>
                    <a:pt x="47" y="405"/>
                  </a:cubicBezTo>
                  <a:cubicBezTo>
                    <a:pt x="47" y="207"/>
                    <a:pt x="208" y="47"/>
                    <a:pt x="406" y="47"/>
                  </a:cubicBezTo>
                  <a:cubicBezTo>
                    <a:pt x="604" y="47"/>
                    <a:pt x="766" y="207"/>
                    <a:pt x="766" y="405"/>
                  </a:cubicBezTo>
                  <a:cubicBezTo>
                    <a:pt x="766" y="602"/>
                    <a:pt x="604" y="762"/>
                    <a:pt x="406" y="762"/>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6" name="Freeform 74">
              <a:extLst>
                <a:ext uri="{FF2B5EF4-FFF2-40B4-BE49-F238E27FC236}">
                  <a16:creationId xmlns:a16="http://schemas.microsoft.com/office/drawing/2014/main" id="{9752731D-B1BC-4D86-A92D-8ECC81A4D0D3}"/>
                </a:ext>
              </a:extLst>
            </p:cNvPr>
            <p:cNvSpPr>
              <a:spLocks noEditPoints="1"/>
            </p:cNvSpPr>
            <p:nvPr/>
          </p:nvSpPr>
          <p:spPr bwMode="auto">
            <a:xfrm>
              <a:off x="2239" y="761"/>
              <a:ext cx="1057" cy="1040"/>
            </a:xfrm>
            <a:custGeom>
              <a:avLst/>
              <a:gdLst>
                <a:gd name="T0" fmla="*/ 288 w 576"/>
                <a:gd name="T1" fmla="*/ 0 h 567"/>
                <a:gd name="T2" fmla="*/ 0 w 576"/>
                <a:gd name="T3" fmla="*/ 284 h 567"/>
                <a:gd name="T4" fmla="*/ 288 w 576"/>
                <a:gd name="T5" fmla="*/ 567 h 567"/>
                <a:gd name="T6" fmla="*/ 576 w 576"/>
                <a:gd name="T7" fmla="*/ 284 h 567"/>
                <a:gd name="T8" fmla="*/ 288 w 576"/>
                <a:gd name="T9" fmla="*/ 0 h 567"/>
                <a:gd name="T10" fmla="*/ 288 w 576"/>
                <a:gd name="T11" fmla="*/ 521 h 567"/>
                <a:gd name="T12" fmla="*/ 47 w 576"/>
                <a:gd name="T13" fmla="*/ 284 h 567"/>
                <a:gd name="T14" fmla="*/ 288 w 576"/>
                <a:gd name="T15" fmla="*/ 46 h 567"/>
                <a:gd name="T16" fmla="*/ 529 w 576"/>
                <a:gd name="T17" fmla="*/ 284 h 567"/>
                <a:gd name="T18" fmla="*/ 288 w 576"/>
                <a:gd name="T19" fmla="*/ 521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 h="567">
                  <a:moveTo>
                    <a:pt x="288" y="0"/>
                  </a:moveTo>
                  <a:cubicBezTo>
                    <a:pt x="129" y="0"/>
                    <a:pt x="0" y="127"/>
                    <a:pt x="0" y="284"/>
                  </a:cubicBezTo>
                  <a:cubicBezTo>
                    <a:pt x="0" y="440"/>
                    <a:pt x="129" y="567"/>
                    <a:pt x="288" y="567"/>
                  </a:cubicBezTo>
                  <a:cubicBezTo>
                    <a:pt x="447" y="567"/>
                    <a:pt x="576" y="440"/>
                    <a:pt x="576" y="284"/>
                  </a:cubicBezTo>
                  <a:cubicBezTo>
                    <a:pt x="576" y="127"/>
                    <a:pt x="447" y="0"/>
                    <a:pt x="288" y="0"/>
                  </a:cubicBezTo>
                  <a:moveTo>
                    <a:pt x="288" y="521"/>
                  </a:moveTo>
                  <a:cubicBezTo>
                    <a:pt x="155" y="521"/>
                    <a:pt x="47" y="414"/>
                    <a:pt x="47" y="284"/>
                  </a:cubicBezTo>
                  <a:cubicBezTo>
                    <a:pt x="47" y="153"/>
                    <a:pt x="155" y="46"/>
                    <a:pt x="288" y="46"/>
                  </a:cubicBezTo>
                  <a:cubicBezTo>
                    <a:pt x="421" y="46"/>
                    <a:pt x="529" y="153"/>
                    <a:pt x="529" y="284"/>
                  </a:cubicBezTo>
                  <a:cubicBezTo>
                    <a:pt x="529" y="414"/>
                    <a:pt x="421" y="521"/>
                    <a:pt x="288" y="52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7" name="Freeform 75">
              <a:extLst>
                <a:ext uri="{FF2B5EF4-FFF2-40B4-BE49-F238E27FC236}">
                  <a16:creationId xmlns:a16="http://schemas.microsoft.com/office/drawing/2014/main" id="{E9268AD8-8DEC-4DDB-9CF2-2892E08CDAE2}"/>
                </a:ext>
              </a:extLst>
            </p:cNvPr>
            <p:cNvSpPr>
              <a:spLocks noEditPoints="1"/>
            </p:cNvSpPr>
            <p:nvPr/>
          </p:nvSpPr>
          <p:spPr bwMode="auto">
            <a:xfrm>
              <a:off x="2456" y="981"/>
              <a:ext cx="623" cy="600"/>
            </a:xfrm>
            <a:custGeom>
              <a:avLst/>
              <a:gdLst>
                <a:gd name="T0" fmla="*/ 170 w 340"/>
                <a:gd name="T1" fmla="*/ 0 h 327"/>
                <a:gd name="T2" fmla="*/ 0 w 340"/>
                <a:gd name="T3" fmla="*/ 164 h 327"/>
                <a:gd name="T4" fmla="*/ 170 w 340"/>
                <a:gd name="T5" fmla="*/ 327 h 327"/>
                <a:gd name="T6" fmla="*/ 340 w 340"/>
                <a:gd name="T7" fmla="*/ 164 h 327"/>
                <a:gd name="T8" fmla="*/ 170 w 340"/>
                <a:gd name="T9" fmla="*/ 0 h 327"/>
                <a:gd name="T10" fmla="*/ 170 w 340"/>
                <a:gd name="T11" fmla="*/ 281 h 327"/>
                <a:gd name="T12" fmla="*/ 47 w 340"/>
                <a:gd name="T13" fmla="*/ 164 h 327"/>
                <a:gd name="T14" fmla="*/ 170 w 340"/>
                <a:gd name="T15" fmla="*/ 47 h 327"/>
                <a:gd name="T16" fmla="*/ 293 w 340"/>
                <a:gd name="T17" fmla="*/ 164 h 327"/>
                <a:gd name="T18" fmla="*/ 170 w 340"/>
                <a:gd name="T19" fmla="*/ 28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27">
                  <a:moveTo>
                    <a:pt x="170" y="0"/>
                  </a:moveTo>
                  <a:cubicBezTo>
                    <a:pt x="76" y="0"/>
                    <a:pt x="0" y="73"/>
                    <a:pt x="0" y="164"/>
                  </a:cubicBezTo>
                  <a:cubicBezTo>
                    <a:pt x="0" y="254"/>
                    <a:pt x="76" y="327"/>
                    <a:pt x="170" y="327"/>
                  </a:cubicBezTo>
                  <a:cubicBezTo>
                    <a:pt x="264" y="327"/>
                    <a:pt x="340" y="254"/>
                    <a:pt x="340" y="164"/>
                  </a:cubicBezTo>
                  <a:cubicBezTo>
                    <a:pt x="340" y="73"/>
                    <a:pt x="264" y="0"/>
                    <a:pt x="170" y="0"/>
                  </a:cubicBezTo>
                  <a:moveTo>
                    <a:pt x="170" y="281"/>
                  </a:moveTo>
                  <a:cubicBezTo>
                    <a:pt x="102" y="281"/>
                    <a:pt x="47" y="228"/>
                    <a:pt x="47" y="164"/>
                  </a:cubicBezTo>
                  <a:cubicBezTo>
                    <a:pt x="47" y="99"/>
                    <a:pt x="102" y="47"/>
                    <a:pt x="170" y="47"/>
                  </a:cubicBezTo>
                  <a:cubicBezTo>
                    <a:pt x="238" y="47"/>
                    <a:pt x="293" y="99"/>
                    <a:pt x="293" y="164"/>
                  </a:cubicBezTo>
                  <a:cubicBezTo>
                    <a:pt x="293" y="228"/>
                    <a:pt x="238" y="281"/>
                    <a:pt x="170" y="281"/>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8" name="Oval 76">
              <a:extLst>
                <a:ext uri="{FF2B5EF4-FFF2-40B4-BE49-F238E27FC236}">
                  <a16:creationId xmlns:a16="http://schemas.microsoft.com/office/drawing/2014/main" id="{480EAD79-0945-4CCB-B996-11BA58C7E12B}"/>
                </a:ext>
              </a:extLst>
            </p:cNvPr>
            <p:cNvSpPr>
              <a:spLocks noChangeArrowheads="1"/>
            </p:cNvSpPr>
            <p:nvPr/>
          </p:nvSpPr>
          <p:spPr bwMode="auto">
            <a:xfrm>
              <a:off x="2659" y="1168"/>
              <a:ext cx="228" cy="22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9" name="Freeform 77">
              <a:extLst>
                <a:ext uri="{FF2B5EF4-FFF2-40B4-BE49-F238E27FC236}">
                  <a16:creationId xmlns:a16="http://schemas.microsoft.com/office/drawing/2014/main" id="{A2A44E4B-C4D5-43FE-942F-C0F35FF5D7EB}"/>
                </a:ext>
              </a:extLst>
            </p:cNvPr>
            <p:cNvSpPr>
              <a:spLocks/>
            </p:cNvSpPr>
            <p:nvPr/>
          </p:nvSpPr>
          <p:spPr bwMode="auto">
            <a:xfrm>
              <a:off x="3450" y="2023"/>
              <a:ext cx="152" cy="284"/>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Lst>
              <a:ahLst/>
              <a:cxnLst>
                <a:cxn ang="0">
                  <a:pos x="T0" y="T1"/>
                </a:cxn>
                <a:cxn ang="0">
                  <a:pos x="T2" y="T3"/>
                </a:cxn>
                <a:cxn ang="0">
                  <a:pos x="T4" y="T5"/>
                </a:cxn>
                <a:cxn ang="0">
                  <a:pos x="T6" y="T7"/>
                </a:cxn>
                <a:cxn ang="0">
                  <a:pos x="T8" y="T9"/>
                </a:cxn>
              </a:cxnLst>
              <a:rect l="0" t="0" r="r" b="b"/>
              <a:pathLst>
                <a:path w="152" h="284">
                  <a:moveTo>
                    <a:pt x="20" y="0"/>
                  </a:moveTo>
                  <a:lnTo>
                    <a:pt x="0" y="148"/>
                  </a:lnTo>
                  <a:lnTo>
                    <a:pt x="139" y="284"/>
                  </a:lnTo>
                  <a:lnTo>
                    <a:pt x="152" y="130"/>
                  </a:lnTo>
                  <a:lnTo>
                    <a:pt x="20" y="0"/>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0" name="Freeform 78">
              <a:extLst>
                <a:ext uri="{FF2B5EF4-FFF2-40B4-BE49-F238E27FC236}">
                  <a16:creationId xmlns:a16="http://schemas.microsoft.com/office/drawing/2014/main" id="{763433AA-140C-4FB3-8F42-EF79244AAC64}"/>
                </a:ext>
              </a:extLst>
            </p:cNvPr>
            <p:cNvSpPr>
              <a:spLocks/>
            </p:cNvSpPr>
            <p:nvPr/>
          </p:nvSpPr>
          <p:spPr bwMode="auto">
            <a:xfrm>
              <a:off x="3450" y="2023"/>
              <a:ext cx="152" cy="284"/>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Lst>
              <a:ahLst/>
              <a:cxnLst>
                <a:cxn ang="0">
                  <a:pos x="T0" y="T1"/>
                </a:cxn>
                <a:cxn ang="0">
                  <a:pos x="T2" y="T3"/>
                </a:cxn>
                <a:cxn ang="0">
                  <a:pos x="T4" y="T5"/>
                </a:cxn>
                <a:cxn ang="0">
                  <a:pos x="T6" y="T7"/>
                </a:cxn>
                <a:cxn ang="0">
                  <a:pos x="T8" y="T9"/>
                </a:cxn>
              </a:cxnLst>
              <a:rect l="0" t="0" r="r" b="b"/>
              <a:pathLst>
                <a:path w="152" h="284">
                  <a:moveTo>
                    <a:pt x="20" y="0"/>
                  </a:moveTo>
                  <a:lnTo>
                    <a:pt x="0" y="148"/>
                  </a:lnTo>
                  <a:lnTo>
                    <a:pt x="139" y="284"/>
                  </a:lnTo>
                  <a:lnTo>
                    <a:pt x="152" y="130"/>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1" name="Freeform 79">
              <a:extLst>
                <a:ext uri="{FF2B5EF4-FFF2-40B4-BE49-F238E27FC236}">
                  <a16:creationId xmlns:a16="http://schemas.microsoft.com/office/drawing/2014/main" id="{5F4B53C1-6FA1-4726-90E8-58C1631E0677}"/>
                </a:ext>
              </a:extLst>
            </p:cNvPr>
            <p:cNvSpPr>
              <a:spLocks/>
            </p:cNvSpPr>
            <p:nvPr/>
          </p:nvSpPr>
          <p:spPr bwMode="auto">
            <a:xfrm>
              <a:off x="3514" y="1956"/>
              <a:ext cx="284" cy="153"/>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Lst>
              <a:ahLst/>
              <a:cxnLst>
                <a:cxn ang="0">
                  <a:pos x="T0" y="T1"/>
                </a:cxn>
                <a:cxn ang="0">
                  <a:pos x="T2" y="T3"/>
                </a:cxn>
                <a:cxn ang="0">
                  <a:pos x="T4" y="T5"/>
                </a:cxn>
                <a:cxn ang="0">
                  <a:pos x="T6" y="T7"/>
                </a:cxn>
                <a:cxn ang="0">
                  <a:pos x="T8" y="T9"/>
                </a:cxn>
              </a:cxnLst>
              <a:rect l="0" t="0" r="r" b="b"/>
              <a:pathLst>
                <a:path w="284" h="153">
                  <a:moveTo>
                    <a:pt x="0" y="23"/>
                  </a:moveTo>
                  <a:lnTo>
                    <a:pt x="149" y="0"/>
                  </a:lnTo>
                  <a:lnTo>
                    <a:pt x="284" y="142"/>
                  </a:lnTo>
                  <a:lnTo>
                    <a:pt x="130" y="153"/>
                  </a:lnTo>
                  <a:lnTo>
                    <a:pt x="0" y="23"/>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2" name="Freeform 80">
              <a:extLst>
                <a:ext uri="{FF2B5EF4-FFF2-40B4-BE49-F238E27FC236}">
                  <a16:creationId xmlns:a16="http://schemas.microsoft.com/office/drawing/2014/main" id="{2D05E0DE-5CE7-4F7E-8174-F1536FBD16FB}"/>
                </a:ext>
              </a:extLst>
            </p:cNvPr>
            <p:cNvSpPr>
              <a:spLocks/>
            </p:cNvSpPr>
            <p:nvPr/>
          </p:nvSpPr>
          <p:spPr bwMode="auto">
            <a:xfrm>
              <a:off x="3514" y="1956"/>
              <a:ext cx="284" cy="153"/>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Lst>
              <a:ahLst/>
              <a:cxnLst>
                <a:cxn ang="0">
                  <a:pos x="T0" y="T1"/>
                </a:cxn>
                <a:cxn ang="0">
                  <a:pos x="T2" y="T3"/>
                </a:cxn>
                <a:cxn ang="0">
                  <a:pos x="T4" y="T5"/>
                </a:cxn>
                <a:cxn ang="0">
                  <a:pos x="T6" y="T7"/>
                </a:cxn>
                <a:cxn ang="0">
                  <a:pos x="T8" y="T9"/>
                </a:cxn>
              </a:cxnLst>
              <a:rect l="0" t="0" r="r" b="b"/>
              <a:pathLst>
                <a:path w="284" h="153">
                  <a:moveTo>
                    <a:pt x="0" y="23"/>
                  </a:moveTo>
                  <a:lnTo>
                    <a:pt x="149" y="0"/>
                  </a:lnTo>
                  <a:lnTo>
                    <a:pt x="284" y="142"/>
                  </a:lnTo>
                  <a:lnTo>
                    <a:pt x="130" y="153"/>
                  </a:lnTo>
                  <a:lnTo>
                    <a:pt x="0"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3" name="Freeform 81">
              <a:extLst>
                <a:ext uri="{FF2B5EF4-FFF2-40B4-BE49-F238E27FC236}">
                  <a16:creationId xmlns:a16="http://schemas.microsoft.com/office/drawing/2014/main" id="{BCCD9427-9B4A-4D4E-8849-4A7E5497628B}"/>
                </a:ext>
              </a:extLst>
            </p:cNvPr>
            <p:cNvSpPr>
              <a:spLocks/>
            </p:cNvSpPr>
            <p:nvPr/>
          </p:nvSpPr>
          <p:spPr bwMode="auto">
            <a:xfrm>
              <a:off x="3490" y="2061"/>
              <a:ext cx="26" cy="156"/>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9"/>
                  </a:lnTo>
                  <a:lnTo>
                    <a:pt x="7" y="156"/>
                  </a:lnTo>
                  <a:lnTo>
                    <a:pt x="26" y="7"/>
                  </a:lnTo>
                  <a:lnTo>
                    <a:pt x="22" y="4"/>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4" name="Freeform 82">
              <a:extLst>
                <a:ext uri="{FF2B5EF4-FFF2-40B4-BE49-F238E27FC236}">
                  <a16:creationId xmlns:a16="http://schemas.microsoft.com/office/drawing/2014/main" id="{EF087045-B558-4910-A452-E296EF437DB2}"/>
                </a:ext>
              </a:extLst>
            </p:cNvPr>
            <p:cNvSpPr>
              <a:spLocks/>
            </p:cNvSpPr>
            <p:nvPr/>
          </p:nvSpPr>
          <p:spPr bwMode="auto">
            <a:xfrm>
              <a:off x="3490" y="2061"/>
              <a:ext cx="26" cy="156"/>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9"/>
                  </a:lnTo>
                  <a:lnTo>
                    <a:pt x="7" y="156"/>
                  </a:lnTo>
                  <a:lnTo>
                    <a:pt x="26" y="7"/>
                  </a:lnTo>
                  <a:lnTo>
                    <a:pt x="22" y="4"/>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5" name="Freeform 83">
              <a:extLst>
                <a:ext uri="{FF2B5EF4-FFF2-40B4-BE49-F238E27FC236}">
                  <a16:creationId xmlns:a16="http://schemas.microsoft.com/office/drawing/2014/main" id="{CFB49AEC-F7EB-44B0-87F2-DFC7A27EADF2}"/>
                </a:ext>
              </a:extLst>
            </p:cNvPr>
            <p:cNvSpPr>
              <a:spLocks/>
            </p:cNvSpPr>
            <p:nvPr/>
          </p:nvSpPr>
          <p:spPr bwMode="auto">
            <a:xfrm>
              <a:off x="3534" y="2254"/>
              <a:ext cx="7" cy="7"/>
            </a:xfrm>
            <a:custGeom>
              <a:avLst/>
              <a:gdLst>
                <a:gd name="T0" fmla="*/ 0 w 7"/>
                <a:gd name="T1" fmla="*/ 0 h 7"/>
                <a:gd name="T2" fmla="*/ 0 w 7"/>
                <a:gd name="T3" fmla="*/ 0 h 7"/>
                <a:gd name="T4" fmla="*/ 7 w 7"/>
                <a:gd name="T5" fmla="*/ 7 h 7"/>
                <a:gd name="T6" fmla="*/ 7 w 7"/>
                <a:gd name="T7" fmla="*/ 7 h 7"/>
                <a:gd name="T8" fmla="*/ 0 w 7"/>
                <a:gd name="T9" fmla="*/ 0 h 7"/>
              </a:gdLst>
              <a:ahLst/>
              <a:cxnLst>
                <a:cxn ang="0">
                  <a:pos x="T0" y="T1"/>
                </a:cxn>
                <a:cxn ang="0">
                  <a:pos x="T2" y="T3"/>
                </a:cxn>
                <a:cxn ang="0">
                  <a:pos x="T4" y="T5"/>
                </a:cxn>
                <a:cxn ang="0">
                  <a:pos x="T6" y="T7"/>
                </a:cxn>
                <a:cxn ang="0">
                  <a:pos x="T8" y="T9"/>
                </a:cxn>
              </a:cxnLst>
              <a:rect l="0" t="0" r="r" b="b"/>
              <a:pathLst>
                <a:path w="7" h="7">
                  <a:moveTo>
                    <a:pt x="0" y="0"/>
                  </a:moveTo>
                  <a:lnTo>
                    <a:pt x="0" y="0"/>
                  </a:lnTo>
                  <a:lnTo>
                    <a:pt x="7" y="7"/>
                  </a:lnTo>
                  <a:lnTo>
                    <a:pt x="7" y="7"/>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6" name="Freeform 84">
              <a:extLst>
                <a:ext uri="{FF2B5EF4-FFF2-40B4-BE49-F238E27FC236}">
                  <a16:creationId xmlns:a16="http://schemas.microsoft.com/office/drawing/2014/main" id="{6F95AD86-E50B-4B34-9F5F-05E0286C8EEF}"/>
                </a:ext>
              </a:extLst>
            </p:cNvPr>
            <p:cNvSpPr>
              <a:spLocks/>
            </p:cNvSpPr>
            <p:nvPr/>
          </p:nvSpPr>
          <p:spPr bwMode="auto">
            <a:xfrm>
              <a:off x="3534" y="2254"/>
              <a:ext cx="7" cy="7"/>
            </a:xfrm>
            <a:custGeom>
              <a:avLst/>
              <a:gdLst>
                <a:gd name="T0" fmla="*/ 0 w 7"/>
                <a:gd name="T1" fmla="*/ 0 h 7"/>
                <a:gd name="T2" fmla="*/ 0 w 7"/>
                <a:gd name="T3" fmla="*/ 0 h 7"/>
                <a:gd name="T4" fmla="*/ 7 w 7"/>
                <a:gd name="T5" fmla="*/ 7 h 7"/>
                <a:gd name="T6" fmla="*/ 7 w 7"/>
                <a:gd name="T7" fmla="*/ 7 h 7"/>
                <a:gd name="T8" fmla="*/ 0 w 7"/>
                <a:gd name="T9" fmla="*/ 0 h 7"/>
              </a:gdLst>
              <a:ahLst/>
              <a:cxnLst>
                <a:cxn ang="0">
                  <a:pos x="T0" y="T1"/>
                </a:cxn>
                <a:cxn ang="0">
                  <a:pos x="T2" y="T3"/>
                </a:cxn>
                <a:cxn ang="0">
                  <a:pos x="T4" y="T5"/>
                </a:cxn>
                <a:cxn ang="0">
                  <a:pos x="T6" y="T7"/>
                </a:cxn>
                <a:cxn ang="0">
                  <a:pos x="T8" y="T9"/>
                </a:cxn>
              </a:cxnLst>
              <a:rect l="0" t="0" r="r" b="b"/>
              <a:pathLst>
                <a:path w="7" h="7">
                  <a:moveTo>
                    <a:pt x="0" y="0"/>
                  </a:moveTo>
                  <a:lnTo>
                    <a:pt x="0" y="0"/>
                  </a:lnTo>
                  <a:lnTo>
                    <a:pt x="7" y="7"/>
                  </a:lnTo>
                  <a:lnTo>
                    <a:pt x="7"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7" name="Freeform 85">
              <a:extLst>
                <a:ext uri="{FF2B5EF4-FFF2-40B4-BE49-F238E27FC236}">
                  <a16:creationId xmlns:a16="http://schemas.microsoft.com/office/drawing/2014/main" id="{94608FE6-FEEC-45B8-8C7A-9B9D625991EC}"/>
                </a:ext>
              </a:extLst>
            </p:cNvPr>
            <p:cNvSpPr>
              <a:spLocks/>
            </p:cNvSpPr>
            <p:nvPr/>
          </p:nvSpPr>
          <p:spPr bwMode="auto">
            <a:xfrm>
              <a:off x="3534" y="2107"/>
              <a:ext cx="26" cy="154"/>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Lst>
              <a:ahLst/>
              <a:cxnLst>
                <a:cxn ang="0">
                  <a:pos x="T0" y="T1"/>
                </a:cxn>
                <a:cxn ang="0">
                  <a:pos x="T2" y="T3"/>
                </a:cxn>
                <a:cxn ang="0">
                  <a:pos x="T4" y="T5"/>
                </a:cxn>
                <a:cxn ang="0">
                  <a:pos x="T6" y="T7"/>
                </a:cxn>
                <a:cxn ang="0">
                  <a:pos x="T8" y="T9"/>
                </a:cxn>
                <a:cxn ang="0">
                  <a:pos x="T10" y="T11"/>
                </a:cxn>
              </a:cxnLst>
              <a:rect l="0" t="0" r="r" b="b"/>
              <a:pathLst>
                <a:path w="26" h="154">
                  <a:moveTo>
                    <a:pt x="20" y="0"/>
                  </a:moveTo>
                  <a:lnTo>
                    <a:pt x="0" y="147"/>
                  </a:lnTo>
                  <a:lnTo>
                    <a:pt x="7" y="154"/>
                  </a:lnTo>
                  <a:lnTo>
                    <a:pt x="26" y="5"/>
                  </a:lnTo>
                  <a:lnTo>
                    <a:pt x="24" y="2"/>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8" name="Freeform 86">
              <a:extLst>
                <a:ext uri="{FF2B5EF4-FFF2-40B4-BE49-F238E27FC236}">
                  <a16:creationId xmlns:a16="http://schemas.microsoft.com/office/drawing/2014/main" id="{B8F0242B-92DE-42E8-B3FF-DAB818D83207}"/>
                </a:ext>
              </a:extLst>
            </p:cNvPr>
            <p:cNvSpPr>
              <a:spLocks/>
            </p:cNvSpPr>
            <p:nvPr/>
          </p:nvSpPr>
          <p:spPr bwMode="auto">
            <a:xfrm>
              <a:off x="3534" y="2107"/>
              <a:ext cx="26" cy="154"/>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Lst>
              <a:ahLst/>
              <a:cxnLst>
                <a:cxn ang="0">
                  <a:pos x="T0" y="T1"/>
                </a:cxn>
                <a:cxn ang="0">
                  <a:pos x="T2" y="T3"/>
                </a:cxn>
                <a:cxn ang="0">
                  <a:pos x="T4" y="T5"/>
                </a:cxn>
                <a:cxn ang="0">
                  <a:pos x="T6" y="T7"/>
                </a:cxn>
                <a:cxn ang="0">
                  <a:pos x="T8" y="T9"/>
                </a:cxn>
                <a:cxn ang="0">
                  <a:pos x="T10" y="T11"/>
                </a:cxn>
              </a:cxnLst>
              <a:rect l="0" t="0" r="r" b="b"/>
              <a:pathLst>
                <a:path w="26" h="154">
                  <a:moveTo>
                    <a:pt x="20" y="0"/>
                  </a:moveTo>
                  <a:lnTo>
                    <a:pt x="0" y="147"/>
                  </a:lnTo>
                  <a:lnTo>
                    <a:pt x="7" y="154"/>
                  </a:lnTo>
                  <a:lnTo>
                    <a:pt x="26" y="5"/>
                  </a:lnTo>
                  <a:lnTo>
                    <a:pt x="24" y="2"/>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9" name="Freeform 87">
              <a:extLst>
                <a:ext uri="{FF2B5EF4-FFF2-40B4-BE49-F238E27FC236}">
                  <a16:creationId xmlns:a16="http://schemas.microsoft.com/office/drawing/2014/main" id="{03EFCA34-66A9-4C23-9C95-EA05F2752231}"/>
                </a:ext>
              </a:extLst>
            </p:cNvPr>
            <p:cNvSpPr>
              <a:spLocks/>
            </p:cNvSpPr>
            <p:nvPr/>
          </p:nvSpPr>
          <p:spPr bwMode="auto">
            <a:xfrm>
              <a:off x="3752" y="2048"/>
              <a:ext cx="13" cy="8"/>
            </a:xfrm>
            <a:custGeom>
              <a:avLst/>
              <a:gdLst>
                <a:gd name="T0" fmla="*/ 4 w 13"/>
                <a:gd name="T1" fmla="*/ 0 h 8"/>
                <a:gd name="T2" fmla="*/ 0 w 13"/>
                <a:gd name="T3" fmla="*/ 0 h 8"/>
                <a:gd name="T4" fmla="*/ 6 w 13"/>
                <a:gd name="T5" fmla="*/ 8 h 8"/>
                <a:gd name="T6" fmla="*/ 13 w 13"/>
                <a:gd name="T7" fmla="*/ 6 h 8"/>
                <a:gd name="T8" fmla="*/ 4 w 13"/>
                <a:gd name="T9" fmla="*/ 0 h 8"/>
              </a:gdLst>
              <a:ahLst/>
              <a:cxnLst>
                <a:cxn ang="0">
                  <a:pos x="T0" y="T1"/>
                </a:cxn>
                <a:cxn ang="0">
                  <a:pos x="T2" y="T3"/>
                </a:cxn>
                <a:cxn ang="0">
                  <a:pos x="T4" y="T5"/>
                </a:cxn>
                <a:cxn ang="0">
                  <a:pos x="T6" y="T7"/>
                </a:cxn>
                <a:cxn ang="0">
                  <a:pos x="T8" y="T9"/>
                </a:cxn>
              </a:cxnLst>
              <a:rect l="0" t="0" r="r" b="b"/>
              <a:pathLst>
                <a:path w="13" h="8">
                  <a:moveTo>
                    <a:pt x="4" y="0"/>
                  </a:moveTo>
                  <a:lnTo>
                    <a:pt x="0" y="0"/>
                  </a:lnTo>
                  <a:lnTo>
                    <a:pt x="6" y="8"/>
                  </a:lnTo>
                  <a:lnTo>
                    <a:pt x="13" y="6"/>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0" name="Freeform 88">
              <a:extLst>
                <a:ext uri="{FF2B5EF4-FFF2-40B4-BE49-F238E27FC236}">
                  <a16:creationId xmlns:a16="http://schemas.microsoft.com/office/drawing/2014/main" id="{B09D72A0-A934-4D7E-8A5D-B7F255DA04FB}"/>
                </a:ext>
              </a:extLst>
            </p:cNvPr>
            <p:cNvSpPr>
              <a:spLocks/>
            </p:cNvSpPr>
            <p:nvPr/>
          </p:nvSpPr>
          <p:spPr bwMode="auto">
            <a:xfrm>
              <a:off x="3752" y="2048"/>
              <a:ext cx="13" cy="8"/>
            </a:xfrm>
            <a:custGeom>
              <a:avLst/>
              <a:gdLst>
                <a:gd name="T0" fmla="*/ 4 w 13"/>
                <a:gd name="T1" fmla="*/ 0 h 8"/>
                <a:gd name="T2" fmla="*/ 0 w 13"/>
                <a:gd name="T3" fmla="*/ 0 h 8"/>
                <a:gd name="T4" fmla="*/ 6 w 13"/>
                <a:gd name="T5" fmla="*/ 8 h 8"/>
                <a:gd name="T6" fmla="*/ 13 w 13"/>
                <a:gd name="T7" fmla="*/ 6 h 8"/>
                <a:gd name="T8" fmla="*/ 4 w 13"/>
                <a:gd name="T9" fmla="*/ 0 h 8"/>
              </a:gdLst>
              <a:ahLst/>
              <a:cxnLst>
                <a:cxn ang="0">
                  <a:pos x="T0" y="T1"/>
                </a:cxn>
                <a:cxn ang="0">
                  <a:pos x="T2" y="T3"/>
                </a:cxn>
                <a:cxn ang="0">
                  <a:pos x="T4" y="T5"/>
                </a:cxn>
                <a:cxn ang="0">
                  <a:pos x="T6" y="T7"/>
                </a:cxn>
                <a:cxn ang="0">
                  <a:pos x="T8" y="T9"/>
                </a:cxn>
              </a:cxnLst>
              <a:rect l="0" t="0" r="r" b="b"/>
              <a:pathLst>
                <a:path w="13" h="8">
                  <a:moveTo>
                    <a:pt x="4" y="0"/>
                  </a:moveTo>
                  <a:lnTo>
                    <a:pt x="0" y="0"/>
                  </a:lnTo>
                  <a:lnTo>
                    <a:pt x="6" y="8"/>
                  </a:lnTo>
                  <a:lnTo>
                    <a:pt x="13" y="6"/>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1" name="Freeform 89">
              <a:extLst>
                <a:ext uri="{FF2B5EF4-FFF2-40B4-BE49-F238E27FC236}">
                  <a16:creationId xmlns:a16="http://schemas.microsoft.com/office/drawing/2014/main" id="{E33EE2C8-8EE8-4634-9536-BEA4985A0D53}"/>
                </a:ext>
              </a:extLst>
            </p:cNvPr>
            <p:cNvSpPr>
              <a:spLocks/>
            </p:cNvSpPr>
            <p:nvPr/>
          </p:nvSpPr>
          <p:spPr bwMode="auto">
            <a:xfrm>
              <a:off x="3600" y="2065"/>
              <a:ext cx="8" cy="7"/>
            </a:xfrm>
            <a:custGeom>
              <a:avLst/>
              <a:gdLst>
                <a:gd name="T0" fmla="*/ 0 w 8"/>
                <a:gd name="T1" fmla="*/ 0 h 7"/>
                <a:gd name="T2" fmla="*/ 0 w 8"/>
                <a:gd name="T3" fmla="*/ 0 h 7"/>
                <a:gd name="T4" fmla="*/ 8 w 8"/>
                <a:gd name="T5" fmla="*/ 7 h 7"/>
                <a:gd name="T6" fmla="*/ 8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lnTo>
                    <a:pt x="0" y="0"/>
                  </a:lnTo>
                  <a:lnTo>
                    <a:pt x="8" y="7"/>
                  </a:lnTo>
                  <a:lnTo>
                    <a:pt x="8" y="7"/>
                  </a:lnTo>
                  <a:lnTo>
                    <a:pt x="0" y="0"/>
                  </a:lnTo>
                  <a:close/>
                </a:path>
              </a:pathLst>
            </a:custGeom>
            <a:solidFill>
              <a:srgbClr val="004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2" name="Freeform 90">
              <a:extLst>
                <a:ext uri="{FF2B5EF4-FFF2-40B4-BE49-F238E27FC236}">
                  <a16:creationId xmlns:a16="http://schemas.microsoft.com/office/drawing/2014/main" id="{18F04819-1229-4EF0-B2E9-D9E229981E01}"/>
                </a:ext>
              </a:extLst>
            </p:cNvPr>
            <p:cNvSpPr>
              <a:spLocks/>
            </p:cNvSpPr>
            <p:nvPr/>
          </p:nvSpPr>
          <p:spPr bwMode="auto">
            <a:xfrm>
              <a:off x="3600" y="2065"/>
              <a:ext cx="8" cy="7"/>
            </a:xfrm>
            <a:custGeom>
              <a:avLst/>
              <a:gdLst>
                <a:gd name="T0" fmla="*/ 0 w 8"/>
                <a:gd name="T1" fmla="*/ 0 h 7"/>
                <a:gd name="T2" fmla="*/ 0 w 8"/>
                <a:gd name="T3" fmla="*/ 0 h 7"/>
                <a:gd name="T4" fmla="*/ 8 w 8"/>
                <a:gd name="T5" fmla="*/ 7 h 7"/>
                <a:gd name="T6" fmla="*/ 8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lnTo>
                    <a:pt x="0" y="0"/>
                  </a:lnTo>
                  <a:lnTo>
                    <a:pt x="8" y="7"/>
                  </a:lnTo>
                  <a:lnTo>
                    <a:pt x="8"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3" name="Freeform 91">
              <a:extLst>
                <a:ext uri="{FF2B5EF4-FFF2-40B4-BE49-F238E27FC236}">
                  <a16:creationId xmlns:a16="http://schemas.microsoft.com/office/drawing/2014/main" id="{A1D228FF-3C35-499A-9E16-B9752BE529CD}"/>
                </a:ext>
              </a:extLst>
            </p:cNvPr>
            <p:cNvSpPr>
              <a:spLocks/>
            </p:cNvSpPr>
            <p:nvPr/>
          </p:nvSpPr>
          <p:spPr bwMode="auto">
            <a:xfrm>
              <a:off x="3600" y="2048"/>
              <a:ext cx="158" cy="24"/>
            </a:xfrm>
            <a:custGeom>
              <a:avLst/>
              <a:gdLst>
                <a:gd name="T0" fmla="*/ 152 w 158"/>
                <a:gd name="T1" fmla="*/ 0 h 24"/>
                <a:gd name="T2" fmla="*/ 0 w 158"/>
                <a:gd name="T3" fmla="*/ 17 h 24"/>
                <a:gd name="T4" fmla="*/ 8 w 158"/>
                <a:gd name="T5" fmla="*/ 24 h 24"/>
                <a:gd name="T6" fmla="*/ 158 w 158"/>
                <a:gd name="T7" fmla="*/ 8 h 24"/>
                <a:gd name="T8" fmla="*/ 152 w 158"/>
                <a:gd name="T9" fmla="*/ 0 h 24"/>
              </a:gdLst>
              <a:ahLst/>
              <a:cxnLst>
                <a:cxn ang="0">
                  <a:pos x="T0" y="T1"/>
                </a:cxn>
                <a:cxn ang="0">
                  <a:pos x="T2" y="T3"/>
                </a:cxn>
                <a:cxn ang="0">
                  <a:pos x="T4" y="T5"/>
                </a:cxn>
                <a:cxn ang="0">
                  <a:pos x="T6" y="T7"/>
                </a:cxn>
                <a:cxn ang="0">
                  <a:pos x="T8" y="T9"/>
                </a:cxn>
              </a:cxnLst>
              <a:rect l="0" t="0" r="r" b="b"/>
              <a:pathLst>
                <a:path w="158" h="24">
                  <a:moveTo>
                    <a:pt x="152" y="0"/>
                  </a:moveTo>
                  <a:lnTo>
                    <a:pt x="0" y="17"/>
                  </a:lnTo>
                  <a:lnTo>
                    <a:pt x="8" y="24"/>
                  </a:lnTo>
                  <a:lnTo>
                    <a:pt x="158" y="8"/>
                  </a:lnTo>
                  <a:lnTo>
                    <a:pt x="152"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4" name="Freeform 92">
              <a:extLst>
                <a:ext uri="{FF2B5EF4-FFF2-40B4-BE49-F238E27FC236}">
                  <a16:creationId xmlns:a16="http://schemas.microsoft.com/office/drawing/2014/main" id="{CE6CA106-8382-4F04-95A5-EDD8FF0AAA1F}"/>
                </a:ext>
              </a:extLst>
            </p:cNvPr>
            <p:cNvSpPr>
              <a:spLocks/>
            </p:cNvSpPr>
            <p:nvPr/>
          </p:nvSpPr>
          <p:spPr bwMode="auto">
            <a:xfrm>
              <a:off x="3600" y="2048"/>
              <a:ext cx="158" cy="24"/>
            </a:xfrm>
            <a:custGeom>
              <a:avLst/>
              <a:gdLst>
                <a:gd name="T0" fmla="*/ 152 w 158"/>
                <a:gd name="T1" fmla="*/ 0 h 24"/>
                <a:gd name="T2" fmla="*/ 0 w 158"/>
                <a:gd name="T3" fmla="*/ 17 h 24"/>
                <a:gd name="T4" fmla="*/ 8 w 158"/>
                <a:gd name="T5" fmla="*/ 24 h 24"/>
                <a:gd name="T6" fmla="*/ 158 w 158"/>
                <a:gd name="T7" fmla="*/ 8 h 24"/>
                <a:gd name="T8" fmla="*/ 152 w 158"/>
                <a:gd name="T9" fmla="*/ 0 h 24"/>
              </a:gdLst>
              <a:ahLst/>
              <a:cxnLst>
                <a:cxn ang="0">
                  <a:pos x="T0" y="T1"/>
                </a:cxn>
                <a:cxn ang="0">
                  <a:pos x="T2" y="T3"/>
                </a:cxn>
                <a:cxn ang="0">
                  <a:pos x="T4" y="T5"/>
                </a:cxn>
                <a:cxn ang="0">
                  <a:pos x="T6" y="T7"/>
                </a:cxn>
                <a:cxn ang="0">
                  <a:pos x="T8" y="T9"/>
                </a:cxn>
              </a:cxnLst>
              <a:rect l="0" t="0" r="r" b="b"/>
              <a:pathLst>
                <a:path w="158" h="24">
                  <a:moveTo>
                    <a:pt x="152" y="0"/>
                  </a:moveTo>
                  <a:lnTo>
                    <a:pt x="0" y="17"/>
                  </a:lnTo>
                  <a:lnTo>
                    <a:pt x="8" y="24"/>
                  </a:lnTo>
                  <a:lnTo>
                    <a:pt x="158" y="8"/>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5" name="Freeform 93">
              <a:extLst>
                <a:ext uri="{FF2B5EF4-FFF2-40B4-BE49-F238E27FC236}">
                  <a16:creationId xmlns:a16="http://schemas.microsoft.com/office/drawing/2014/main" id="{2F35BA8D-1D29-4953-9816-1FD994A141F5}"/>
                </a:ext>
              </a:extLst>
            </p:cNvPr>
            <p:cNvSpPr>
              <a:spLocks/>
            </p:cNvSpPr>
            <p:nvPr/>
          </p:nvSpPr>
          <p:spPr bwMode="auto">
            <a:xfrm>
              <a:off x="3703" y="1999"/>
              <a:ext cx="11" cy="5"/>
            </a:xfrm>
            <a:custGeom>
              <a:avLst/>
              <a:gdLst>
                <a:gd name="T0" fmla="*/ 4 w 11"/>
                <a:gd name="T1" fmla="*/ 0 h 5"/>
                <a:gd name="T2" fmla="*/ 0 w 11"/>
                <a:gd name="T3" fmla="*/ 0 h 5"/>
                <a:gd name="T4" fmla="*/ 5 w 11"/>
                <a:gd name="T5" fmla="*/ 5 h 5"/>
                <a:gd name="T6" fmla="*/ 11 w 11"/>
                <a:gd name="T7" fmla="*/ 5 h 5"/>
                <a:gd name="T8" fmla="*/ 4 w 11"/>
                <a:gd name="T9" fmla="*/ 0 h 5"/>
              </a:gdLst>
              <a:ahLst/>
              <a:cxnLst>
                <a:cxn ang="0">
                  <a:pos x="T0" y="T1"/>
                </a:cxn>
                <a:cxn ang="0">
                  <a:pos x="T2" y="T3"/>
                </a:cxn>
                <a:cxn ang="0">
                  <a:pos x="T4" y="T5"/>
                </a:cxn>
                <a:cxn ang="0">
                  <a:pos x="T6" y="T7"/>
                </a:cxn>
                <a:cxn ang="0">
                  <a:pos x="T8" y="T9"/>
                </a:cxn>
              </a:cxnLst>
              <a:rect l="0" t="0" r="r" b="b"/>
              <a:pathLst>
                <a:path w="11" h="5">
                  <a:moveTo>
                    <a:pt x="4" y="0"/>
                  </a:moveTo>
                  <a:lnTo>
                    <a:pt x="0" y="0"/>
                  </a:lnTo>
                  <a:lnTo>
                    <a:pt x="5" y="5"/>
                  </a:lnTo>
                  <a:lnTo>
                    <a:pt x="11" y="5"/>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6" name="Freeform 94">
              <a:extLst>
                <a:ext uri="{FF2B5EF4-FFF2-40B4-BE49-F238E27FC236}">
                  <a16:creationId xmlns:a16="http://schemas.microsoft.com/office/drawing/2014/main" id="{7900EC64-5291-4F1F-ADF4-F4BA7D2ACCC0}"/>
                </a:ext>
              </a:extLst>
            </p:cNvPr>
            <p:cNvSpPr>
              <a:spLocks/>
            </p:cNvSpPr>
            <p:nvPr/>
          </p:nvSpPr>
          <p:spPr bwMode="auto">
            <a:xfrm>
              <a:off x="3703" y="1999"/>
              <a:ext cx="11" cy="5"/>
            </a:xfrm>
            <a:custGeom>
              <a:avLst/>
              <a:gdLst>
                <a:gd name="T0" fmla="*/ 4 w 11"/>
                <a:gd name="T1" fmla="*/ 0 h 5"/>
                <a:gd name="T2" fmla="*/ 0 w 11"/>
                <a:gd name="T3" fmla="*/ 0 h 5"/>
                <a:gd name="T4" fmla="*/ 5 w 11"/>
                <a:gd name="T5" fmla="*/ 5 h 5"/>
                <a:gd name="T6" fmla="*/ 11 w 11"/>
                <a:gd name="T7" fmla="*/ 5 h 5"/>
                <a:gd name="T8" fmla="*/ 4 w 11"/>
                <a:gd name="T9" fmla="*/ 0 h 5"/>
              </a:gdLst>
              <a:ahLst/>
              <a:cxnLst>
                <a:cxn ang="0">
                  <a:pos x="T0" y="T1"/>
                </a:cxn>
                <a:cxn ang="0">
                  <a:pos x="T2" y="T3"/>
                </a:cxn>
                <a:cxn ang="0">
                  <a:pos x="T4" y="T5"/>
                </a:cxn>
                <a:cxn ang="0">
                  <a:pos x="T6" y="T7"/>
                </a:cxn>
                <a:cxn ang="0">
                  <a:pos x="T8" y="T9"/>
                </a:cxn>
              </a:cxnLst>
              <a:rect l="0" t="0" r="r" b="b"/>
              <a:pathLst>
                <a:path w="11" h="5">
                  <a:moveTo>
                    <a:pt x="4" y="0"/>
                  </a:moveTo>
                  <a:lnTo>
                    <a:pt x="0" y="0"/>
                  </a:lnTo>
                  <a:lnTo>
                    <a:pt x="5" y="5"/>
                  </a:lnTo>
                  <a:lnTo>
                    <a:pt x="11" y="5"/>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7" name="Freeform 95">
              <a:extLst>
                <a:ext uri="{FF2B5EF4-FFF2-40B4-BE49-F238E27FC236}">
                  <a16:creationId xmlns:a16="http://schemas.microsoft.com/office/drawing/2014/main" id="{9C7D0381-C59E-4BE3-9896-3C0E4679884A}"/>
                </a:ext>
              </a:extLst>
            </p:cNvPr>
            <p:cNvSpPr>
              <a:spLocks/>
            </p:cNvSpPr>
            <p:nvPr/>
          </p:nvSpPr>
          <p:spPr bwMode="auto">
            <a:xfrm>
              <a:off x="3549" y="1999"/>
              <a:ext cx="159" cy="22"/>
            </a:xfrm>
            <a:custGeom>
              <a:avLst/>
              <a:gdLst>
                <a:gd name="T0" fmla="*/ 154 w 159"/>
                <a:gd name="T1" fmla="*/ 0 h 22"/>
                <a:gd name="T2" fmla="*/ 0 w 159"/>
                <a:gd name="T3" fmla="*/ 14 h 22"/>
                <a:gd name="T4" fmla="*/ 7 w 159"/>
                <a:gd name="T5" fmla="*/ 22 h 22"/>
                <a:gd name="T6" fmla="*/ 159 w 159"/>
                <a:gd name="T7" fmla="*/ 5 h 22"/>
                <a:gd name="T8" fmla="*/ 154 w 159"/>
                <a:gd name="T9" fmla="*/ 0 h 22"/>
              </a:gdLst>
              <a:ahLst/>
              <a:cxnLst>
                <a:cxn ang="0">
                  <a:pos x="T0" y="T1"/>
                </a:cxn>
                <a:cxn ang="0">
                  <a:pos x="T2" y="T3"/>
                </a:cxn>
                <a:cxn ang="0">
                  <a:pos x="T4" y="T5"/>
                </a:cxn>
                <a:cxn ang="0">
                  <a:pos x="T6" y="T7"/>
                </a:cxn>
                <a:cxn ang="0">
                  <a:pos x="T8" y="T9"/>
                </a:cxn>
              </a:cxnLst>
              <a:rect l="0" t="0" r="r" b="b"/>
              <a:pathLst>
                <a:path w="159" h="22">
                  <a:moveTo>
                    <a:pt x="154" y="0"/>
                  </a:moveTo>
                  <a:lnTo>
                    <a:pt x="0" y="14"/>
                  </a:lnTo>
                  <a:lnTo>
                    <a:pt x="7" y="22"/>
                  </a:lnTo>
                  <a:lnTo>
                    <a:pt x="159" y="5"/>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8" name="Freeform 96">
              <a:extLst>
                <a:ext uri="{FF2B5EF4-FFF2-40B4-BE49-F238E27FC236}">
                  <a16:creationId xmlns:a16="http://schemas.microsoft.com/office/drawing/2014/main" id="{F78A217C-0B43-43B6-B8CB-B3EF2C6886EA}"/>
                </a:ext>
              </a:extLst>
            </p:cNvPr>
            <p:cNvSpPr>
              <a:spLocks/>
            </p:cNvSpPr>
            <p:nvPr/>
          </p:nvSpPr>
          <p:spPr bwMode="auto">
            <a:xfrm>
              <a:off x="3549" y="1999"/>
              <a:ext cx="159" cy="22"/>
            </a:xfrm>
            <a:custGeom>
              <a:avLst/>
              <a:gdLst>
                <a:gd name="T0" fmla="*/ 154 w 159"/>
                <a:gd name="T1" fmla="*/ 0 h 22"/>
                <a:gd name="T2" fmla="*/ 0 w 159"/>
                <a:gd name="T3" fmla="*/ 14 h 22"/>
                <a:gd name="T4" fmla="*/ 7 w 159"/>
                <a:gd name="T5" fmla="*/ 22 h 22"/>
                <a:gd name="T6" fmla="*/ 159 w 159"/>
                <a:gd name="T7" fmla="*/ 5 h 22"/>
                <a:gd name="T8" fmla="*/ 154 w 159"/>
                <a:gd name="T9" fmla="*/ 0 h 22"/>
              </a:gdLst>
              <a:ahLst/>
              <a:cxnLst>
                <a:cxn ang="0">
                  <a:pos x="T0" y="T1"/>
                </a:cxn>
                <a:cxn ang="0">
                  <a:pos x="T2" y="T3"/>
                </a:cxn>
                <a:cxn ang="0">
                  <a:pos x="T4" y="T5"/>
                </a:cxn>
                <a:cxn ang="0">
                  <a:pos x="T6" y="T7"/>
                </a:cxn>
                <a:cxn ang="0">
                  <a:pos x="T8" y="T9"/>
                </a:cxn>
              </a:cxnLst>
              <a:rect l="0" t="0" r="r" b="b"/>
              <a:pathLst>
                <a:path w="159" h="22">
                  <a:moveTo>
                    <a:pt x="154" y="0"/>
                  </a:moveTo>
                  <a:lnTo>
                    <a:pt x="0" y="14"/>
                  </a:lnTo>
                  <a:lnTo>
                    <a:pt x="7" y="22"/>
                  </a:lnTo>
                  <a:lnTo>
                    <a:pt x="159" y="5"/>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9" name="Freeform 97">
              <a:extLst>
                <a:ext uri="{FF2B5EF4-FFF2-40B4-BE49-F238E27FC236}">
                  <a16:creationId xmlns:a16="http://schemas.microsoft.com/office/drawing/2014/main" id="{16696FD5-8FB4-489D-A827-4E5F9BE23C83}"/>
                </a:ext>
              </a:extLst>
            </p:cNvPr>
            <p:cNvSpPr>
              <a:spLocks/>
            </p:cNvSpPr>
            <p:nvPr/>
          </p:nvSpPr>
          <p:spPr bwMode="auto">
            <a:xfrm>
              <a:off x="2740" y="1249"/>
              <a:ext cx="904" cy="904"/>
            </a:xfrm>
            <a:custGeom>
              <a:avLst/>
              <a:gdLst>
                <a:gd name="T0" fmla="*/ 30 w 493"/>
                <a:gd name="T1" fmla="*/ 5 h 493"/>
                <a:gd name="T2" fmla="*/ 30 w 493"/>
                <a:gd name="T3" fmla="*/ 5 h 493"/>
                <a:gd name="T4" fmla="*/ 17 w 493"/>
                <a:gd name="T5" fmla="*/ 0 h 493"/>
                <a:gd name="T6" fmla="*/ 0 w 493"/>
                <a:gd name="T7" fmla="*/ 17 h 493"/>
                <a:gd name="T8" fmla="*/ 6 w 493"/>
                <a:gd name="T9" fmla="*/ 31 h 493"/>
                <a:gd name="T10" fmla="*/ 6 w 493"/>
                <a:gd name="T11" fmla="*/ 31 h 493"/>
                <a:gd name="T12" fmla="*/ 470 w 493"/>
                <a:gd name="T13" fmla="*/ 493 h 493"/>
                <a:gd name="T14" fmla="*/ 493 w 493"/>
                <a:gd name="T15" fmla="*/ 469 h 493"/>
                <a:gd name="T16" fmla="*/ 30 w 493"/>
                <a:gd name="T17" fmla="*/ 5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3" h="493">
                  <a:moveTo>
                    <a:pt x="30" y="5"/>
                  </a:moveTo>
                  <a:cubicBezTo>
                    <a:pt x="30" y="5"/>
                    <a:pt x="30" y="5"/>
                    <a:pt x="30" y="5"/>
                  </a:cubicBezTo>
                  <a:cubicBezTo>
                    <a:pt x="27" y="2"/>
                    <a:pt x="22" y="0"/>
                    <a:pt x="17" y="0"/>
                  </a:cubicBezTo>
                  <a:cubicBezTo>
                    <a:pt x="8" y="0"/>
                    <a:pt x="0" y="8"/>
                    <a:pt x="0" y="17"/>
                  </a:cubicBezTo>
                  <a:cubicBezTo>
                    <a:pt x="0" y="23"/>
                    <a:pt x="2" y="28"/>
                    <a:pt x="6" y="31"/>
                  </a:cubicBezTo>
                  <a:cubicBezTo>
                    <a:pt x="6" y="31"/>
                    <a:pt x="6" y="31"/>
                    <a:pt x="6" y="31"/>
                  </a:cubicBezTo>
                  <a:cubicBezTo>
                    <a:pt x="470" y="493"/>
                    <a:pt x="470" y="493"/>
                    <a:pt x="470" y="493"/>
                  </a:cubicBezTo>
                  <a:cubicBezTo>
                    <a:pt x="493" y="469"/>
                    <a:pt x="493" y="469"/>
                    <a:pt x="493" y="469"/>
                  </a:cubicBezTo>
                  <a:cubicBezTo>
                    <a:pt x="30" y="5"/>
                    <a:pt x="30" y="5"/>
                    <a:pt x="30" y="5"/>
                  </a:cubicBezTo>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0" name="Freeform 98">
              <a:extLst>
                <a:ext uri="{FF2B5EF4-FFF2-40B4-BE49-F238E27FC236}">
                  <a16:creationId xmlns:a16="http://schemas.microsoft.com/office/drawing/2014/main" id="{5F671B8F-697D-47F2-B047-D4722D4F0E3B}"/>
                </a:ext>
              </a:extLst>
            </p:cNvPr>
            <p:cNvSpPr>
              <a:spLocks/>
            </p:cNvSpPr>
            <p:nvPr/>
          </p:nvSpPr>
          <p:spPr bwMode="auto">
            <a:xfrm>
              <a:off x="1924" y="2074"/>
              <a:ext cx="58" cy="59"/>
            </a:xfrm>
            <a:custGeom>
              <a:avLst/>
              <a:gdLst>
                <a:gd name="T0" fmla="*/ 3 w 32"/>
                <a:gd name="T1" fmla="*/ 0 h 32"/>
                <a:gd name="T2" fmla="*/ 0 w 32"/>
                <a:gd name="T3" fmla="*/ 3 h 32"/>
                <a:gd name="T4" fmla="*/ 13 w 32"/>
                <a:gd name="T5" fmla="*/ 17 h 32"/>
                <a:gd name="T6" fmla="*/ 29 w 32"/>
                <a:gd name="T7" fmla="*/ 32 h 32"/>
                <a:gd name="T8" fmla="*/ 32 w 32"/>
                <a:gd name="T9" fmla="*/ 29 h 32"/>
                <a:gd name="T10" fmla="*/ 3 w 32"/>
                <a:gd name="T11" fmla="*/ 0 h 32"/>
              </a:gdLst>
              <a:ahLst/>
              <a:cxnLst>
                <a:cxn ang="0">
                  <a:pos x="T0" y="T1"/>
                </a:cxn>
                <a:cxn ang="0">
                  <a:pos x="T2" y="T3"/>
                </a:cxn>
                <a:cxn ang="0">
                  <a:pos x="T4" y="T5"/>
                </a:cxn>
                <a:cxn ang="0">
                  <a:pos x="T6" y="T7"/>
                </a:cxn>
                <a:cxn ang="0">
                  <a:pos x="T8" y="T9"/>
                </a:cxn>
                <a:cxn ang="0">
                  <a:pos x="T10" y="T11"/>
                </a:cxn>
              </a:cxnLst>
              <a:rect l="0" t="0" r="r" b="b"/>
              <a:pathLst>
                <a:path w="32" h="32">
                  <a:moveTo>
                    <a:pt x="3" y="0"/>
                  </a:moveTo>
                  <a:cubicBezTo>
                    <a:pt x="0" y="3"/>
                    <a:pt x="0" y="3"/>
                    <a:pt x="0" y="3"/>
                  </a:cubicBezTo>
                  <a:cubicBezTo>
                    <a:pt x="4" y="8"/>
                    <a:pt x="8" y="12"/>
                    <a:pt x="13" y="17"/>
                  </a:cubicBezTo>
                  <a:cubicBezTo>
                    <a:pt x="18" y="22"/>
                    <a:pt x="24" y="27"/>
                    <a:pt x="29" y="32"/>
                  </a:cubicBezTo>
                  <a:cubicBezTo>
                    <a:pt x="32" y="29"/>
                    <a:pt x="32" y="29"/>
                    <a:pt x="32" y="29"/>
                  </a:cubicBezTo>
                  <a:cubicBezTo>
                    <a:pt x="22" y="20"/>
                    <a:pt x="12" y="10"/>
                    <a:pt x="3" y="0"/>
                  </a:cubicBezTo>
                </a:path>
              </a:pathLst>
            </a:custGeom>
            <a:solidFill>
              <a:srgbClr val="C9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 name="Freeform 106">
              <a:extLst>
                <a:ext uri="{FF2B5EF4-FFF2-40B4-BE49-F238E27FC236}">
                  <a16:creationId xmlns:a16="http://schemas.microsoft.com/office/drawing/2014/main" id="{DDDBC8CD-B674-4E50-AA1A-D2FB9C6C19EF}"/>
                </a:ext>
              </a:extLst>
            </p:cNvPr>
            <p:cNvSpPr>
              <a:spLocks/>
            </p:cNvSpPr>
            <p:nvPr/>
          </p:nvSpPr>
          <p:spPr bwMode="auto">
            <a:xfrm>
              <a:off x="2740" y="1267"/>
              <a:ext cx="49" cy="62"/>
            </a:xfrm>
            <a:custGeom>
              <a:avLst/>
              <a:gdLst>
                <a:gd name="T0" fmla="*/ 2 w 27"/>
                <a:gd name="T1" fmla="*/ 0 h 34"/>
                <a:gd name="T2" fmla="*/ 0 w 27"/>
                <a:gd name="T3" fmla="*/ 2 h 34"/>
                <a:gd name="T4" fmla="*/ 0 w 27"/>
                <a:gd name="T5" fmla="*/ 7 h 34"/>
                <a:gd name="T6" fmla="*/ 6 w 27"/>
                <a:gd name="T7" fmla="*/ 21 h 34"/>
                <a:gd name="T8" fmla="*/ 6 w 27"/>
                <a:gd name="T9" fmla="*/ 21 h 34"/>
                <a:gd name="T10" fmla="*/ 19 w 27"/>
                <a:gd name="T11" fmla="*/ 34 h 34"/>
                <a:gd name="T12" fmla="*/ 27 w 27"/>
                <a:gd name="T13" fmla="*/ 25 h 34"/>
                <a:gd name="T14" fmla="*/ 15 w 27"/>
                <a:gd name="T15" fmla="*/ 15 h 34"/>
                <a:gd name="T16" fmla="*/ 2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2" y="0"/>
                  </a:moveTo>
                  <a:cubicBezTo>
                    <a:pt x="0" y="2"/>
                    <a:pt x="0" y="2"/>
                    <a:pt x="0" y="2"/>
                  </a:cubicBezTo>
                  <a:cubicBezTo>
                    <a:pt x="0" y="3"/>
                    <a:pt x="0" y="5"/>
                    <a:pt x="0" y="7"/>
                  </a:cubicBezTo>
                  <a:cubicBezTo>
                    <a:pt x="0" y="13"/>
                    <a:pt x="2" y="18"/>
                    <a:pt x="6" y="21"/>
                  </a:cubicBezTo>
                  <a:cubicBezTo>
                    <a:pt x="6" y="21"/>
                    <a:pt x="6" y="21"/>
                    <a:pt x="6" y="21"/>
                  </a:cubicBezTo>
                  <a:cubicBezTo>
                    <a:pt x="19" y="34"/>
                    <a:pt x="19" y="34"/>
                    <a:pt x="19" y="34"/>
                  </a:cubicBezTo>
                  <a:cubicBezTo>
                    <a:pt x="27" y="25"/>
                    <a:pt x="27" y="25"/>
                    <a:pt x="27" y="25"/>
                  </a:cubicBezTo>
                  <a:cubicBezTo>
                    <a:pt x="15" y="15"/>
                    <a:pt x="15" y="15"/>
                    <a:pt x="15" y="15"/>
                  </a:cubicBezTo>
                  <a:cubicBezTo>
                    <a:pt x="2" y="0"/>
                    <a:pt x="2" y="0"/>
                    <a:pt x="2" y="0"/>
                  </a:cubicBezTo>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30" name="组合 129">
            <a:extLst>
              <a:ext uri="{FF2B5EF4-FFF2-40B4-BE49-F238E27FC236}">
                <a16:creationId xmlns:a16="http://schemas.microsoft.com/office/drawing/2014/main" id="{32073C49-5624-4F22-AAA2-1B6A86250C84}"/>
              </a:ext>
            </a:extLst>
          </p:cNvPr>
          <p:cNvGrpSpPr/>
          <p:nvPr/>
        </p:nvGrpSpPr>
        <p:grpSpPr>
          <a:xfrm>
            <a:off x="6357167" y="1670842"/>
            <a:ext cx="5066207" cy="4450210"/>
            <a:chOff x="752411" y="1783405"/>
            <a:chExt cx="5066207" cy="4450210"/>
          </a:xfrm>
        </p:grpSpPr>
        <p:grpSp>
          <p:nvGrpSpPr>
            <p:cNvPr id="125" name="组合 124">
              <a:extLst>
                <a:ext uri="{FF2B5EF4-FFF2-40B4-BE49-F238E27FC236}">
                  <a16:creationId xmlns:a16="http://schemas.microsoft.com/office/drawing/2014/main" id="{FBDA7219-3FB4-466F-BA63-D6CD59817FDC}"/>
                </a:ext>
              </a:extLst>
            </p:cNvPr>
            <p:cNvGrpSpPr/>
            <p:nvPr/>
          </p:nvGrpSpPr>
          <p:grpSpPr>
            <a:xfrm>
              <a:off x="778171" y="1783405"/>
              <a:ext cx="4971802" cy="1197572"/>
              <a:chOff x="752412" y="2473364"/>
              <a:chExt cx="4971802" cy="1197572"/>
            </a:xfrm>
          </p:grpSpPr>
          <p:grpSp>
            <p:nvGrpSpPr>
              <p:cNvPr id="124" name="组合 123">
                <a:extLst>
                  <a:ext uri="{FF2B5EF4-FFF2-40B4-BE49-F238E27FC236}">
                    <a16:creationId xmlns:a16="http://schemas.microsoft.com/office/drawing/2014/main" id="{9B735C12-6414-4601-AE51-984E888D8FD8}"/>
                  </a:ext>
                </a:extLst>
              </p:cNvPr>
              <p:cNvGrpSpPr/>
              <p:nvPr/>
            </p:nvGrpSpPr>
            <p:grpSpPr>
              <a:xfrm>
                <a:off x="752412" y="2504217"/>
                <a:ext cx="487711" cy="584096"/>
                <a:chOff x="752412" y="2504217"/>
                <a:chExt cx="487711" cy="584096"/>
              </a:xfrm>
            </p:grpSpPr>
            <p:sp>
              <p:nvSpPr>
                <p:cNvPr id="108" name="Flowchart: Off-page Connector 108">
                  <a:extLst>
                    <a:ext uri="{FF2B5EF4-FFF2-40B4-BE49-F238E27FC236}">
                      <a16:creationId xmlns:a16="http://schemas.microsoft.com/office/drawing/2014/main" id="{D288E33D-8E26-482A-816B-8DE138A39821}"/>
                    </a:ext>
                  </a:extLst>
                </p:cNvPr>
                <p:cNvSpPr/>
                <p:nvPr/>
              </p:nvSpPr>
              <p:spPr>
                <a:xfrm>
                  <a:off x="778171" y="2524879"/>
                  <a:ext cx="423316" cy="563434"/>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1" name="Oval 111">
                  <a:extLst>
                    <a:ext uri="{FF2B5EF4-FFF2-40B4-BE49-F238E27FC236}">
                      <a16:creationId xmlns:a16="http://schemas.microsoft.com/office/drawing/2014/main" id="{126F3379-084D-4229-B26A-042E72106B05}"/>
                    </a:ext>
                  </a:extLst>
                </p:cNvPr>
                <p:cNvSpPr/>
                <p:nvPr/>
              </p:nvSpPr>
              <p:spPr>
                <a:xfrm>
                  <a:off x="752412" y="2504217"/>
                  <a:ext cx="487711" cy="558338"/>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1</a:t>
                  </a:r>
                  <a:endParaRPr kumimoji="0" 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121" name="Rectangle 1436">
                <a:extLst>
                  <a:ext uri="{FF2B5EF4-FFF2-40B4-BE49-F238E27FC236}">
                    <a16:creationId xmlns:a16="http://schemas.microsoft.com/office/drawing/2014/main" id="{D20D08D6-3335-4B73-922F-293CFBB2C059}"/>
                  </a:ext>
                </a:extLst>
              </p:cNvPr>
              <p:cNvSpPr>
                <a:spLocks noChangeArrowheads="1"/>
              </p:cNvSpPr>
              <p:nvPr/>
            </p:nvSpPr>
            <p:spPr bwMode="auto">
              <a:xfrm>
                <a:off x="1524560" y="2473364"/>
                <a:ext cx="4199654" cy="119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Arial" pitchFamily="34" charset="0"/>
                  </a:rPr>
                  <a:t>为</a:t>
                </a:r>
                <a:r>
                  <a:rPr lang="zh-CN" altLang="en-US" dirty="0">
                    <a:solidFill>
                      <a:srgbClr val="44546A"/>
                    </a:solidFill>
                    <a:latin typeface="微软雅黑" panose="020B0503020204020204" pitchFamily="34" charset="-122"/>
                    <a:ea typeface="微软雅黑" panose="020B0503020204020204" pitchFamily="34" charset="-122"/>
                    <a:cs typeface="Arial" pitchFamily="34" charset="0"/>
                  </a:rPr>
                  <a:t>合肥地铁提供互联网、二维码乘车整体解决方案、产品框架、技术支持与商业运营资源助力</a:t>
                </a:r>
                <a:endParaRPr kumimoji="0" lang="en-US"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Arial" pitchFamily="34" charset="0"/>
                </a:endParaRPr>
              </a:p>
            </p:txBody>
          </p:sp>
        </p:grpSp>
        <p:grpSp>
          <p:nvGrpSpPr>
            <p:cNvPr id="127" name="组合 126">
              <a:extLst>
                <a:ext uri="{FF2B5EF4-FFF2-40B4-BE49-F238E27FC236}">
                  <a16:creationId xmlns:a16="http://schemas.microsoft.com/office/drawing/2014/main" id="{9E8E6FEA-8A5E-4A81-A5B7-2EB74779267B}"/>
                </a:ext>
              </a:extLst>
            </p:cNvPr>
            <p:cNvGrpSpPr/>
            <p:nvPr/>
          </p:nvGrpSpPr>
          <p:grpSpPr>
            <a:xfrm>
              <a:off x="752411" y="3409724"/>
              <a:ext cx="4944410" cy="1197572"/>
              <a:chOff x="752411" y="3479207"/>
              <a:chExt cx="4944410" cy="1197572"/>
            </a:xfrm>
          </p:grpSpPr>
          <p:grpSp>
            <p:nvGrpSpPr>
              <p:cNvPr id="126" name="组合 125">
                <a:extLst>
                  <a:ext uri="{FF2B5EF4-FFF2-40B4-BE49-F238E27FC236}">
                    <a16:creationId xmlns:a16="http://schemas.microsoft.com/office/drawing/2014/main" id="{3721310B-FD95-43E0-880A-597E2011F8FA}"/>
                  </a:ext>
                </a:extLst>
              </p:cNvPr>
              <p:cNvGrpSpPr/>
              <p:nvPr/>
            </p:nvGrpSpPr>
            <p:grpSpPr>
              <a:xfrm>
                <a:off x="752411" y="3501087"/>
                <a:ext cx="487711" cy="600923"/>
                <a:chOff x="752411" y="3501087"/>
                <a:chExt cx="487711" cy="600923"/>
              </a:xfrm>
            </p:grpSpPr>
            <p:sp>
              <p:nvSpPr>
                <p:cNvPr id="109" name="Flowchart: Off-page Connector 109">
                  <a:extLst>
                    <a:ext uri="{FF2B5EF4-FFF2-40B4-BE49-F238E27FC236}">
                      <a16:creationId xmlns:a16="http://schemas.microsoft.com/office/drawing/2014/main" id="{869386A3-6035-4155-A015-ADE490FB9530}"/>
                    </a:ext>
                  </a:extLst>
                </p:cNvPr>
                <p:cNvSpPr/>
                <p:nvPr/>
              </p:nvSpPr>
              <p:spPr>
                <a:xfrm>
                  <a:off x="778171" y="3538576"/>
                  <a:ext cx="423316" cy="563434"/>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2" name="Oval 112">
                  <a:extLst>
                    <a:ext uri="{FF2B5EF4-FFF2-40B4-BE49-F238E27FC236}">
                      <a16:creationId xmlns:a16="http://schemas.microsoft.com/office/drawing/2014/main" id="{9CD5D643-4DD5-4BE5-B52F-71F98919C347}"/>
                    </a:ext>
                  </a:extLst>
                </p:cNvPr>
                <p:cNvSpPr/>
                <p:nvPr/>
              </p:nvSpPr>
              <p:spPr>
                <a:xfrm>
                  <a:off x="752411" y="3501087"/>
                  <a:ext cx="487711" cy="558338"/>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2</a:t>
                  </a:r>
                  <a:endParaRPr kumimoji="0" 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119" name="Rectangle 1436">
                <a:extLst>
                  <a:ext uri="{FF2B5EF4-FFF2-40B4-BE49-F238E27FC236}">
                    <a16:creationId xmlns:a16="http://schemas.microsoft.com/office/drawing/2014/main" id="{B338B4F4-94A9-40BD-96EC-E8B31F3176C7}"/>
                  </a:ext>
                </a:extLst>
              </p:cNvPr>
              <p:cNvSpPr>
                <a:spLocks noChangeArrowheads="1"/>
              </p:cNvSpPr>
              <p:nvPr/>
            </p:nvSpPr>
            <p:spPr bwMode="auto">
              <a:xfrm>
                <a:off x="1556264" y="3479207"/>
                <a:ext cx="4140557" cy="119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Arial" pitchFamily="34" charset="0"/>
                  </a:rPr>
                  <a:t>辅助合肥地铁，建设线上交易的预付费模型、电子卡卡应用体系、专属支付体系与用户账户与钱包体系</a:t>
                </a:r>
                <a:endParaRPr kumimoji="0" lang="en-US"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Arial" pitchFamily="34" charset="0"/>
                </a:endParaRPr>
              </a:p>
            </p:txBody>
          </p:sp>
        </p:grpSp>
        <p:grpSp>
          <p:nvGrpSpPr>
            <p:cNvPr id="129" name="组合 128">
              <a:extLst>
                <a:ext uri="{FF2B5EF4-FFF2-40B4-BE49-F238E27FC236}">
                  <a16:creationId xmlns:a16="http://schemas.microsoft.com/office/drawing/2014/main" id="{8B6275E5-EA54-480F-BA78-82C4FA157539}"/>
                </a:ext>
              </a:extLst>
            </p:cNvPr>
            <p:cNvGrpSpPr/>
            <p:nvPr/>
          </p:nvGrpSpPr>
          <p:grpSpPr>
            <a:xfrm>
              <a:off x="800088" y="5036043"/>
              <a:ext cx="5018530" cy="1197572"/>
              <a:chOff x="745973" y="4465368"/>
              <a:chExt cx="5018530" cy="1197572"/>
            </a:xfrm>
          </p:grpSpPr>
          <p:grpSp>
            <p:nvGrpSpPr>
              <p:cNvPr id="128" name="组合 127">
                <a:extLst>
                  <a:ext uri="{FF2B5EF4-FFF2-40B4-BE49-F238E27FC236}">
                    <a16:creationId xmlns:a16="http://schemas.microsoft.com/office/drawing/2014/main" id="{D6FC4CA2-4ECB-4210-8FD7-64D484F6A850}"/>
                  </a:ext>
                </a:extLst>
              </p:cNvPr>
              <p:cNvGrpSpPr/>
              <p:nvPr/>
            </p:nvGrpSpPr>
            <p:grpSpPr>
              <a:xfrm>
                <a:off x="745973" y="4513213"/>
                <a:ext cx="487711" cy="602494"/>
                <a:chOff x="745973" y="4513213"/>
                <a:chExt cx="487711" cy="602494"/>
              </a:xfrm>
            </p:grpSpPr>
            <p:sp>
              <p:nvSpPr>
                <p:cNvPr id="110" name="Flowchart: Off-page Connector 110">
                  <a:extLst>
                    <a:ext uri="{FF2B5EF4-FFF2-40B4-BE49-F238E27FC236}">
                      <a16:creationId xmlns:a16="http://schemas.microsoft.com/office/drawing/2014/main" id="{363222CF-72B9-4117-8B02-1C05A0CD9D14}"/>
                    </a:ext>
                  </a:extLst>
                </p:cNvPr>
                <p:cNvSpPr/>
                <p:nvPr/>
              </p:nvSpPr>
              <p:spPr>
                <a:xfrm>
                  <a:off x="778171" y="4552273"/>
                  <a:ext cx="423316" cy="563434"/>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3" name="Oval 113">
                  <a:extLst>
                    <a:ext uri="{FF2B5EF4-FFF2-40B4-BE49-F238E27FC236}">
                      <a16:creationId xmlns:a16="http://schemas.microsoft.com/office/drawing/2014/main" id="{EC37D0BF-F544-4F66-BCE5-EC49377473F9}"/>
                    </a:ext>
                  </a:extLst>
                </p:cNvPr>
                <p:cNvSpPr/>
                <p:nvPr/>
              </p:nvSpPr>
              <p:spPr>
                <a:xfrm>
                  <a:off x="745973" y="4513213"/>
                  <a:ext cx="487711" cy="558338"/>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3</a:t>
                  </a:r>
                </a:p>
              </p:txBody>
            </p:sp>
          </p:grpSp>
          <p:sp>
            <p:nvSpPr>
              <p:cNvPr id="117" name="Rectangle 1436">
                <a:extLst>
                  <a:ext uri="{FF2B5EF4-FFF2-40B4-BE49-F238E27FC236}">
                    <a16:creationId xmlns:a16="http://schemas.microsoft.com/office/drawing/2014/main" id="{22EFD85E-6066-4027-A1DF-3B01B567A3FB}"/>
                  </a:ext>
                </a:extLst>
              </p:cNvPr>
              <p:cNvSpPr>
                <a:spLocks noChangeArrowheads="1"/>
              </p:cNvSpPr>
              <p:nvPr/>
            </p:nvSpPr>
            <p:spPr bwMode="auto">
              <a:xfrm>
                <a:off x="1524560" y="4465368"/>
                <a:ext cx="4239943" cy="119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Arial" pitchFamily="34" charset="0"/>
                  </a:rPr>
                  <a:t>联合平安集团的商业资源，为合肥地铁导入更多的支付场景，共同运营，扩大合肥地铁</a:t>
                </a:r>
                <a:r>
                  <a:rPr lang="zh-CN" altLang="en-US">
                    <a:solidFill>
                      <a:srgbClr val="44546A"/>
                    </a:solidFill>
                    <a:latin typeface="微软雅黑" panose="020B0503020204020204" pitchFamily="34" charset="-122"/>
                    <a:ea typeface="微软雅黑" panose="020B0503020204020204" pitchFamily="34" charset="-122"/>
                    <a:cs typeface="Arial" pitchFamily="34" charset="0"/>
                  </a:rPr>
                  <a:t>互联网业务的</a:t>
                </a:r>
                <a:r>
                  <a:rPr lang="zh-CN" altLang="en-US" dirty="0">
                    <a:solidFill>
                      <a:srgbClr val="44546A"/>
                    </a:solidFill>
                    <a:latin typeface="微软雅黑" panose="020B0503020204020204" pitchFamily="34" charset="-122"/>
                    <a:ea typeface="微软雅黑" panose="020B0503020204020204" pitchFamily="34" charset="-122"/>
                    <a:cs typeface="Arial" pitchFamily="34" charset="0"/>
                  </a:rPr>
                  <a:t>影响力</a:t>
                </a:r>
                <a:endParaRPr kumimoji="0" lang="en-US"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Arial" pitchFamily="34" charset="0"/>
                </a:endParaRPr>
              </a:p>
            </p:txBody>
          </p:sp>
        </p:grpSp>
      </p:grpSp>
      <p:sp>
        <p:nvSpPr>
          <p:cNvPr id="5" name="内容占位符 4">
            <a:extLst>
              <a:ext uri="{FF2B5EF4-FFF2-40B4-BE49-F238E27FC236}">
                <a16:creationId xmlns:a16="http://schemas.microsoft.com/office/drawing/2014/main" id="{C4C4E8BD-90DD-41B7-AD58-40DEA44A88FB}"/>
              </a:ext>
            </a:extLst>
          </p:cNvPr>
          <p:cNvSpPr>
            <a:spLocks noGrp="1"/>
          </p:cNvSpPr>
          <p:nvPr>
            <p:ph sz="quarter" idx="10"/>
          </p:nvPr>
        </p:nvSpPr>
        <p:spPr/>
        <p:txBody>
          <a:bodyPr/>
          <a:lstStyle/>
          <a:p>
            <a:r>
              <a:rPr lang="zh-CN" altLang="en-US" dirty="0"/>
              <a:t>合作中平安的定位</a:t>
            </a:r>
          </a:p>
        </p:txBody>
      </p:sp>
      <p:sp>
        <p:nvSpPr>
          <p:cNvPr id="102" name="内容占位符 101">
            <a:extLst>
              <a:ext uri="{FF2B5EF4-FFF2-40B4-BE49-F238E27FC236}">
                <a16:creationId xmlns:a16="http://schemas.microsoft.com/office/drawing/2014/main" id="{AC8939EF-13CF-4127-8C85-5153F08499E6}"/>
              </a:ext>
            </a:extLst>
          </p:cNvPr>
          <p:cNvSpPr>
            <a:spLocks noGrp="1"/>
          </p:cNvSpPr>
          <p:nvPr>
            <p:ph sz="quarter" idx="11"/>
          </p:nvPr>
        </p:nvSpPr>
        <p:spPr/>
        <p:txBody>
          <a:bodyPr/>
          <a:lstStyle/>
          <a:p>
            <a:r>
              <a:rPr lang="zh-CN" altLang="en-US" dirty="0"/>
              <a:t>综合解决方案提供商</a:t>
            </a:r>
          </a:p>
        </p:txBody>
      </p:sp>
    </p:spTree>
    <p:extLst>
      <p:ext uri="{BB962C8B-B14F-4D97-AF65-F5344CB8AC3E}">
        <p14:creationId xmlns:p14="http://schemas.microsoft.com/office/powerpoint/2010/main" val="2681336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DEF6D64-AD37-4491-AA1B-0C93E355D03D}"/>
              </a:ext>
            </a:extLst>
          </p:cNvPr>
          <p:cNvSpPr>
            <a:spLocks noGrp="1"/>
          </p:cNvSpPr>
          <p:nvPr>
            <p:ph sz="quarter" idx="10"/>
          </p:nvPr>
        </p:nvSpPr>
        <p:spPr/>
        <p:txBody>
          <a:bodyPr/>
          <a:lstStyle/>
          <a:p>
            <a:r>
              <a:rPr lang="zh-CN" altLang="en-US" dirty="0"/>
              <a:t>我们理解：深圳通的愿景</a:t>
            </a:r>
          </a:p>
        </p:txBody>
      </p:sp>
      <p:sp>
        <p:nvSpPr>
          <p:cNvPr id="3" name="内容占位符 2">
            <a:extLst>
              <a:ext uri="{FF2B5EF4-FFF2-40B4-BE49-F238E27FC236}">
                <a16:creationId xmlns:a16="http://schemas.microsoft.com/office/drawing/2014/main" id="{D89245D8-63FE-42D3-9051-87B61F36DDA8}"/>
              </a:ext>
            </a:extLst>
          </p:cNvPr>
          <p:cNvSpPr>
            <a:spLocks noGrp="1"/>
          </p:cNvSpPr>
          <p:nvPr>
            <p:ph sz="quarter" idx="11"/>
          </p:nvPr>
        </p:nvSpPr>
        <p:spPr/>
        <p:txBody>
          <a:bodyPr/>
          <a:lstStyle/>
          <a:p>
            <a:r>
              <a:rPr lang="zh-CN" altLang="en-US" dirty="0"/>
              <a:t>绝不仅仅是二维码乘车</a:t>
            </a:r>
          </a:p>
        </p:txBody>
      </p:sp>
      <p:grpSp>
        <p:nvGrpSpPr>
          <p:cNvPr id="6" name="Group 11">
            <a:extLst>
              <a:ext uri="{FF2B5EF4-FFF2-40B4-BE49-F238E27FC236}">
                <a16:creationId xmlns:a16="http://schemas.microsoft.com/office/drawing/2014/main" id="{5AC2EF18-D1CC-4D85-856C-8FCC3B633B84}"/>
              </a:ext>
            </a:extLst>
          </p:cNvPr>
          <p:cNvGrpSpPr>
            <a:grpSpLocks noChangeAspect="1"/>
          </p:cNvGrpSpPr>
          <p:nvPr/>
        </p:nvGrpSpPr>
        <p:grpSpPr bwMode="auto">
          <a:xfrm>
            <a:off x="1436345" y="2393495"/>
            <a:ext cx="6938963" cy="4130675"/>
            <a:chOff x="1076" y="1204"/>
            <a:chExt cx="4371" cy="2602"/>
          </a:xfrm>
        </p:grpSpPr>
        <p:sp>
          <p:nvSpPr>
            <p:cNvPr id="7" name="Freeform 5">
              <a:extLst>
                <a:ext uri="{FF2B5EF4-FFF2-40B4-BE49-F238E27FC236}">
                  <a16:creationId xmlns:a16="http://schemas.microsoft.com/office/drawing/2014/main" id="{15946133-4A0E-4DBB-93B8-E2BDB8E93ECD}"/>
                </a:ext>
              </a:extLst>
            </p:cNvPr>
            <p:cNvSpPr>
              <a:spLocks/>
            </p:cNvSpPr>
            <p:nvPr/>
          </p:nvSpPr>
          <p:spPr bwMode="auto">
            <a:xfrm>
              <a:off x="3031" y="1204"/>
              <a:ext cx="2416" cy="614"/>
            </a:xfrm>
            <a:custGeom>
              <a:avLst/>
              <a:gdLst>
                <a:gd name="T0" fmla="*/ 0 w 2416"/>
                <a:gd name="T1" fmla="*/ 86 h 614"/>
                <a:gd name="T2" fmla="*/ 0 w 2416"/>
                <a:gd name="T3" fmla="*/ 281 h 614"/>
                <a:gd name="T4" fmla="*/ 1687 w 2416"/>
                <a:gd name="T5" fmla="*/ 614 h 614"/>
                <a:gd name="T6" fmla="*/ 2416 w 2416"/>
                <a:gd name="T7" fmla="*/ 369 h 614"/>
                <a:gd name="T8" fmla="*/ 2416 w 2416"/>
                <a:gd name="T9" fmla="*/ 148 h 614"/>
                <a:gd name="T10" fmla="*/ 830 w 2416"/>
                <a:gd name="T11" fmla="*/ 0 h 614"/>
                <a:gd name="T12" fmla="*/ 0 w 2416"/>
                <a:gd name="T13" fmla="*/ 86 h 614"/>
              </a:gdLst>
              <a:ahLst/>
              <a:cxnLst>
                <a:cxn ang="0">
                  <a:pos x="T0" y="T1"/>
                </a:cxn>
                <a:cxn ang="0">
                  <a:pos x="T2" y="T3"/>
                </a:cxn>
                <a:cxn ang="0">
                  <a:pos x="T4" y="T5"/>
                </a:cxn>
                <a:cxn ang="0">
                  <a:pos x="T6" y="T7"/>
                </a:cxn>
                <a:cxn ang="0">
                  <a:pos x="T8" y="T9"/>
                </a:cxn>
                <a:cxn ang="0">
                  <a:pos x="T10" y="T11"/>
                </a:cxn>
                <a:cxn ang="0">
                  <a:pos x="T12" y="T13"/>
                </a:cxn>
              </a:cxnLst>
              <a:rect l="0" t="0" r="r" b="b"/>
              <a:pathLst>
                <a:path w="2416" h="614">
                  <a:moveTo>
                    <a:pt x="0" y="86"/>
                  </a:moveTo>
                  <a:lnTo>
                    <a:pt x="0" y="281"/>
                  </a:lnTo>
                  <a:lnTo>
                    <a:pt x="1687" y="614"/>
                  </a:lnTo>
                  <a:lnTo>
                    <a:pt x="2416" y="369"/>
                  </a:lnTo>
                  <a:lnTo>
                    <a:pt x="2416" y="148"/>
                  </a:lnTo>
                  <a:lnTo>
                    <a:pt x="830" y="0"/>
                  </a:lnTo>
                  <a:lnTo>
                    <a:pt x="0" y="86"/>
                  </a:lnTo>
                  <a:close/>
                </a:path>
              </a:pathLst>
            </a:custGeom>
            <a:solidFill>
              <a:srgbClr val="FB8734">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8" name="Freeform 6">
              <a:extLst>
                <a:ext uri="{FF2B5EF4-FFF2-40B4-BE49-F238E27FC236}">
                  <a16:creationId xmlns:a16="http://schemas.microsoft.com/office/drawing/2014/main" id="{8714A0E4-1E70-415B-A4AE-E4C9FBC22EEA}"/>
                </a:ext>
              </a:extLst>
            </p:cNvPr>
            <p:cNvSpPr>
              <a:spLocks/>
            </p:cNvSpPr>
            <p:nvPr/>
          </p:nvSpPr>
          <p:spPr bwMode="auto">
            <a:xfrm>
              <a:off x="1076" y="2095"/>
              <a:ext cx="2100" cy="1711"/>
            </a:xfrm>
            <a:custGeom>
              <a:avLst/>
              <a:gdLst>
                <a:gd name="T0" fmla="*/ 0 w 2100"/>
                <a:gd name="T1" fmla="*/ 124 h 1711"/>
                <a:gd name="T2" fmla="*/ 0 w 2100"/>
                <a:gd name="T3" fmla="*/ 318 h 1711"/>
                <a:gd name="T4" fmla="*/ 1274 w 2100"/>
                <a:gd name="T5" fmla="*/ 1711 h 1711"/>
                <a:gd name="T6" fmla="*/ 2100 w 2100"/>
                <a:gd name="T7" fmla="*/ 1249 h 1711"/>
                <a:gd name="T8" fmla="*/ 2100 w 2100"/>
                <a:gd name="T9" fmla="*/ 942 h 1711"/>
                <a:gd name="T10" fmla="*/ 576 w 2100"/>
                <a:gd name="T11" fmla="*/ 0 h 1711"/>
                <a:gd name="T12" fmla="*/ 0 w 2100"/>
                <a:gd name="T13" fmla="*/ 124 h 1711"/>
              </a:gdLst>
              <a:ahLst/>
              <a:cxnLst>
                <a:cxn ang="0">
                  <a:pos x="T0" y="T1"/>
                </a:cxn>
                <a:cxn ang="0">
                  <a:pos x="T2" y="T3"/>
                </a:cxn>
                <a:cxn ang="0">
                  <a:pos x="T4" y="T5"/>
                </a:cxn>
                <a:cxn ang="0">
                  <a:pos x="T6" y="T7"/>
                </a:cxn>
                <a:cxn ang="0">
                  <a:pos x="T8" y="T9"/>
                </a:cxn>
                <a:cxn ang="0">
                  <a:pos x="T10" y="T11"/>
                </a:cxn>
                <a:cxn ang="0">
                  <a:pos x="T12" y="T13"/>
                </a:cxn>
              </a:cxnLst>
              <a:rect l="0" t="0" r="r" b="b"/>
              <a:pathLst>
                <a:path w="2100" h="1711">
                  <a:moveTo>
                    <a:pt x="0" y="124"/>
                  </a:moveTo>
                  <a:lnTo>
                    <a:pt x="0" y="318"/>
                  </a:lnTo>
                  <a:lnTo>
                    <a:pt x="1274" y="1711"/>
                  </a:lnTo>
                  <a:lnTo>
                    <a:pt x="2100" y="1249"/>
                  </a:lnTo>
                  <a:lnTo>
                    <a:pt x="2100" y="942"/>
                  </a:lnTo>
                  <a:lnTo>
                    <a:pt x="576" y="0"/>
                  </a:lnTo>
                  <a:lnTo>
                    <a:pt x="0" y="124"/>
                  </a:lnTo>
                  <a:close/>
                </a:path>
              </a:pathLst>
            </a:custGeom>
            <a:solidFill>
              <a:srgbClr val="46556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9" name="Freeform 7">
              <a:extLst>
                <a:ext uri="{FF2B5EF4-FFF2-40B4-BE49-F238E27FC236}">
                  <a16:creationId xmlns:a16="http://schemas.microsoft.com/office/drawing/2014/main" id="{DF032D8B-90B3-48AF-BD1C-34B8CF2AEEDF}"/>
                </a:ext>
              </a:extLst>
            </p:cNvPr>
            <p:cNvSpPr>
              <a:spLocks/>
            </p:cNvSpPr>
            <p:nvPr/>
          </p:nvSpPr>
          <p:spPr bwMode="auto">
            <a:xfrm>
              <a:off x="1076" y="2095"/>
              <a:ext cx="2100" cy="1348"/>
            </a:xfrm>
            <a:custGeom>
              <a:avLst/>
              <a:gdLst>
                <a:gd name="T0" fmla="*/ 0 w 2100"/>
                <a:gd name="T1" fmla="*/ 124 h 1348"/>
                <a:gd name="T2" fmla="*/ 576 w 2100"/>
                <a:gd name="T3" fmla="*/ 0 h 1348"/>
                <a:gd name="T4" fmla="*/ 2100 w 2100"/>
                <a:gd name="T5" fmla="*/ 942 h 1348"/>
                <a:gd name="T6" fmla="*/ 1274 w 2100"/>
                <a:gd name="T7" fmla="*/ 1348 h 1348"/>
                <a:gd name="T8" fmla="*/ 0 w 2100"/>
                <a:gd name="T9" fmla="*/ 124 h 1348"/>
              </a:gdLst>
              <a:ahLst/>
              <a:cxnLst>
                <a:cxn ang="0">
                  <a:pos x="T0" y="T1"/>
                </a:cxn>
                <a:cxn ang="0">
                  <a:pos x="T2" y="T3"/>
                </a:cxn>
                <a:cxn ang="0">
                  <a:pos x="T4" y="T5"/>
                </a:cxn>
                <a:cxn ang="0">
                  <a:pos x="T6" y="T7"/>
                </a:cxn>
                <a:cxn ang="0">
                  <a:pos x="T8" y="T9"/>
                </a:cxn>
              </a:cxnLst>
              <a:rect l="0" t="0" r="r" b="b"/>
              <a:pathLst>
                <a:path w="2100" h="1348">
                  <a:moveTo>
                    <a:pt x="0" y="124"/>
                  </a:moveTo>
                  <a:lnTo>
                    <a:pt x="576" y="0"/>
                  </a:lnTo>
                  <a:lnTo>
                    <a:pt x="2100" y="942"/>
                  </a:lnTo>
                  <a:lnTo>
                    <a:pt x="1274" y="1348"/>
                  </a:lnTo>
                  <a:lnTo>
                    <a:pt x="0" y="124"/>
                  </a:lnTo>
                  <a:close/>
                </a:path>
              </a:pathLst>
            </a:custGeom>
            <a:solidFill>
              <a:srgbClr val="4E6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0" name="Freeform 12">
              <a:extLst>
                <a:ext uri="{FF2B5EF4-FFF2-40B4-BE49-F238E27FC236}">
                  <a16:creationId xmlns:a16="http://schemas.microsoft.com/office/drawing/2014/main" id="{4299B49A-B216-466C-B1B4-40307DF90627}"/>
                </a:ext>
              </a:extLst>
            </p:cNvPr>
            <p:cNvSpPr>
              <a:spLocks/>
            </p:cNvSpPr>
            <p:nvPr/>
          </p:nvSpPr>
          <p:spPr bwMode="auto">
            <a:xfrm>
              <a:off x="3031" y="1204"/>
              <a:ext cx="2416" cy="324"/>
            </a:xfrm>
            <a:custGeom>
              <a:avLst/>
              <a:gdLst>
                <a:gd name="T0" fmla="*/ 0 w 2416"/>
                <a:gd name="T1" fmla="*/ 86 h 324"/>
                <a:gd name="T2" fmla="*/ 830 w 2416"/>
                <a:gd name="T3" fmla="*/ 0 h 324"/>
                <a:gd name="T4" fmla="*/ 2416 w 2416"/>
                <a:gd name="T5" fmla="*/ 148 h 324"/>
                <a:gd name="T6" fmla="*/ 1687 w 2416"/>
                <a:gd name="T7" fmla="*/ 324 h 324"/>
                <a:gd name="T8" fmla="*/ 0 w 2416"/>
                <a:gd name="T9" fmla="*/ 86 h 324"/>
              </a:gdLst>
              <a:ahLst/>
              <a:cxnLst>
                <a:cxn ang="0">
                  <a:pos x="T0" y="T1"/>
                </a:cxn>
                <a:cxn ang="0">
                  <a:pos x="T2" y="T3"/>
                </a:cxn>
                <a:cxn ang="0">
                  <a:pos x="T4" y="T5"/>
                </a:cxn>
                <a:cxn ang="0">
                  <a:pos x="T6" y="T7"/>
                </a:cxn>
                <a:cxn ang="0">
                  <a:pos x="T8" y="T9"/>
                </a:cxn>
              </a:cxnLst>
              <a:rect l="0" t="0" r="r" b="b"/>
              <a:pathLst>
                <a:path w="2416" h="324">
                  <a:moveTo>
                    <a:pt x="0" y="86"/>
                  </a:moveTo>
                  <a:lnTo>
                    <a:pt x="830" y="0"/>
                  </a:lnTo>
                  <a:lnTo>
                    <a:pt x="2416" y="148"/>
                  </a:lnTo>
                  <a:lnTo>
                    <a:pt x="1687" y="324"/>
                  </a:lnTo>
                  <a:lnTo>
                    <a:pt x="0" y="86"/>
                  </a:lnTo>
                  <a:close/>
                </a:path>
              </a:pathLst>
            </a:custGeom>
            <a:solidFill>
              <a:srgbClr val="8AB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1" name="Freeform 14">
              <a:extLst>
                <a:ext uri="{FF2B5EF4-FFF2-40B4-BE49-F238E27FC236}">
                  <a16:creationId xmlns:a16="http://schemas.microsoft.com/office/drawing/2014/main" id="{7D3E54AD-9CBA-478E-8C57-B3E951E6E247}"/>
                </a:ext>
              </a:extLst>
            </p:cNvPr>
            <p:cNvSpPr>
              <a:spLocks/>
            </p:cNvSpPr>
            <p:nvPr/>
          </p:nvSpPr>
          <p:spPr bwMode="auto">
            <a:xfrm>
              <a:off x="3031" y="1204"/>
              <a:ext cx="2416" cy="324"/>
            </a:xfrm>
            <a:custGeom>
              <a:avLst/>
              <a:gdLst>
                <a:gd name="T0" fmla="*/ 0 w 2416"/>
                <a:gd name="T1" fmla="*/ 86 h 324"/>
                <a:gd name="T2" fmla="*/ 830 w 2416"/>
                <a:gd name="T3" fmla="*/ 0 h 324"/>
                <a:gd name="T4" fmla="*/ 2416 w 2416"/>
                <a:gd name="T5" fmla="*/ 148 h 324"/>
                <a:gd name="T6" fmla="*/ 1687 w 2416"/>
                <a:gd name="T7" fmla="*/ 324 h 324"/>
                <a:gd name="T8" fmla="*/ 0 w 2416"/>
                <a:gd name="T9" fmla="*/ 86 h 324"/>
              </a:gdLst>
              <a:ahLst/>
              <a:cxnLst>
                <a:cxn ang="0">
                  <a:pos x="T0" y="T1"/>
                </a:cxn>
                <a:cxn ang="0">
                  <a:pos x="T2" y="T3"/>
                </a:cxn>
                <a:cxn ang="0">
                  <a:pos x="T4" y="T5"/>
                </a:cxn>
                <a:cxn ang="0">
                  <a:pos x="T6" y="T7"/>
                </a:cxn>
                <a:cxn ang="0">
                  <a:pos x="T8" y="T9"/>
                </a:cxn>
              </a:cxnLst>
              <a:rect l="0" t="0" r="r" b="b"/>
              <a:pathLst>
                <a:path w="2416" h="324">
                  <a:moveTo>
                    <a:pt x="0" y="86"/>
                  </a:moveTo>
                  <a:lnTo>
                    <a:pt x="830" y="0"/>
                  </a:lnTo>
                  <a:lnTo>
                    <a:pt x="2416" y="148"/>
                  </a:lnTo>
                  <a:lnTo>
                    <a:pt x="1687" y="324"/>
                  </a:lnTo>
                  <a:lnTo>
                    <a:pt x="0" y="86"/>
                  </a:lnTo>
                  <a:close/>
                </a:path>
              </a:pathLst>
            </a:custGeom>
            <a:solidFill>
              <a:srgbClr val="FB8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2" name="Freeform 17">
              <a:extLst>
                <a:ext uri="{FF2B5EF4-FFF2-40B4-BE49-F238E27FC236}">
                  <a16:creationId xmlns:a16="http://schemas.microsoft.com/office/drawing/2014/main" id="{DCFAE431-5572-4C4E-B445-12B5B1AA7DE1}"/>
                </a:ext>
              </a:extLst>
            </p:cNvPr>
            <p:cNvSpPr>
              <a:spLocks/>
            </p:cNvSpPr>
            <p:nvPr/>
          </p:nvSpPr>
          <p:spPr bwMode="auto">
            <a:xfrm>
              <a:off x="1076" y="2095"/>
              <a:ext cx="2100" cy="1348"/>
            </a:xfrm>
            <a:custGeom>
              <a:avLst/>
              <a:gdLst>
                <a:gd name="T0" fmla="*/ 0 w 2100"/>
                <a:gd name="T1" fmla="*/ 124 h 1348"/>
                <a:gd name="T2" fmla="*/ 576 w 2100"/>
                <a:gd name="T3" fmla="*/ 0 h 1348"/>
                <a:gd name="T4" fmla="*/ 2100 w 2100"/>
                <a:gd name="T5" fmla="*/ 942 h 1348"/>
                <a:gd name="T6" fmla="*/ 1274 w 2100"/>
                <a:gd name="T7" fmla="*/ 1348 h 1348"/>
                <a:gd name="T8" fmla="*/ 0 w 2100"/>
                <a:gd name="T9" fmla="*/ 124 h 1348"/>
              </a:gdLst>
              <a:ahLst/>
              <a:cxnLst>
                <a:cxn ang="0">
                  <a:pos x="T0" y="T1"/>
                </a:cxn>
                <a:cxn ang="0">
                  <a:pos x="T2" y="T3"/>
                </a:cxn>
                <a:cxn ang="0">
                  <a:pos x="T4" y="T5"/>
                </a:cxn>
                <a:cxn ang="0">
                  <a:pos x="T6" y="T7"/>
                </a:cxn>
                <a:cxn ang="0">
                  <a:pos x="T8" y="T9"/>
                </a:cxn>
              </a:cxnLst>
              <a:rect l="0" t="0" r="r" b="b"/>
              <a:pathLst>
                <a:path w="2100" h="1348">
                  <a:moveTo>
                    <a:pt x="0" y="124"/>
                  </a:moveTo>
                  <a:lnTo>
                    <a:pt x="576" y="0"/>
                  </a:lnTo>
                  <a:lnTo>
                    <a:pt x="2100" y="942"/>
                  </a:lnTo>
                  <a:lnTo>
                    <a:pt x="1274" y="1348"/>
                  </a:lnTo>
                  <a:lnTo>
                    <a:pt x="0" y="124"/>
                  </a:lnTo>
                  <a:close/>
                </a:path>
              </a:pathLst>
            </a:custGeom>
            <a:solidFill>
              <a:srgbClr val="4655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sp>
        <p:nvSpPr>
          <p:cNvPr id="13" name="Freeform 25">
            <a:extLst>
              <a:ext uri="{FF2B5EF4-FFF2-40B4-BE49-F238E27FC236}">
                <a16:creationId xmlns:a16="http://schemas.microsoft.com/office/drawing/2014/main" id="{DB5E675C-0A30-4F32-8E54-B7AE429E8700}"/>
              </a:ext>
            </a:extLst>
          </p:cNvPr>
          <p:cNvSpPr>
            <a:spLocks noEditPoints="1"/>
          </p:cNvSpPr>
          <p:nvPr/>
        </p:nvSpPr>
        <p:spPr bwMode="auto">
          <a:xfrm>
            <a:off x="1664404" y="789051"/>
            <a:ext cx="2391179" cy="2270915"/>
          </a:xfrm>
          <a:custGeom>
            <a:avLst/>
            <a:gdLst>
              <a:gd name="T0" fmla="*/ 135 w 672"/>
              <a:gd name="T1" fmla="*/ 480 h 684"/>
              <a:gd name="T2" fmla="*/ 153 w 672"/>
              <a:gd name="T3" fmla="*/ 484 h 684"/>
              <a:gd name="T4" fmla="*/ 222 w 672"/>
              <a:gd name="T5" fmla="*/ 369 h 684"/>
              <a:gd name="T6" fmla="*/ 195 w 672"/>
              <a:gd name="T7" fmla="*/ 345 h 684"/>
              <a:gd name="T8" fmla="*/ 178 w 672"/>
              <a:gd name="T9" fmla="*/ 318 h 684"/>
              <a:gd name="T10" fmla="*/ 165 w 672"/>
              <a:gd name="T11" fmla="*/ 281 h 684"/>
              <a:gd name="T12" fmla="*/ 176 w 672"/>
              <a:gd name="T13" fmla="*/ 218 h 684"/>
              <a:gd name="T14" fmla="*/ 214 w 672"/>
              <a:gd name="T15" fmla="*/ 190 h 684"/>
              <a:gd name="T16" fmla="*/ 206 w 672"/>
              <a:gd name="T17" fmla="*/ 334 h 684"/>
              <a:gd name="T18" fmla="*/ 270 w 672"/>
              <a:gd name="T19" fmla="*/ 354 h 684"/>
              <a:gd name="T20" fmla="*/ 293 w 672"/>
              <a:gd name="T21" fmla="*/ 388 h 684"/>
              <a:gd name="T22" fmla="*/ 313 w 672"/>
              <a:gd name="T23" fmla="*/ 440 h 684"/>
              <a:gd name="T24" fmla="*/ 270 w 672"/>
              <a:gd name="T25" fmla="*/ 537 h 684"/>
              <a:gd name="T26" fmla="*/ 229 w 672"/>
              <a:gd name="T27" fmla="*/ 590 h 684"/>
              <a:gd name="T28" fmla="*/ 231 w 672"/>
              <a:gd name="T29" fmla="*/ 634 h 684"/>
              <a:gd name="T30" fmla="*/ 300 w 672"/>
              <a:gd name="T31" fmla="*/ 671 h 684"/>
              <a:gd name="T32" fmla="*/ 279 w 672"/>
              <a:gd name="T33" fmla="*/ 637 h 684"/>
              <a:gd name="T34" fmla="*/ 275 w 672"/>
              <a:gd name="T35" fmla="*/ 617 h 684"/>
              <a:gd name="T36" fmla="*/ 310 w 672"/>
              <a:gd name="T37" fmla="*/ 606 h 684"/>
              <a:gd name="T38" fmla="*/ 332 w 672"/>
              <a:gd name="T39" fmla="*/ 529 h 684"/>
              <a:gd name="T40" fmla="*/ 376 w 672"/>
              <a:gd name="T41" fmla="*/ 400 h 684"/>
              <a:gd name="T42" fmla="*/ 424 w 672"/>
              <a:gd name="T43" fmla="*/ 326 h 684"/>
              <a:gd name="T44" fmla="*/ 490 w 672"/>
              <a:gd name="T45" fmla="*/ 346 h 684"/>
              <a:gd name="T46" fmla="*/ 531 w 672"/>
              <a:gd name="T47" fmla="*/ 390 h 684"/>
              <a:gd name="T48" fmla="*/ 563 w 672"/>
              <a:gd name="T49" fmla="*/ 422 h 684"/>
              <a:gd name="T50" fmla="*/ 578 w 672"/>
              <a:gd name="T51" fmla="*/ 455 h 684"/>
              <a:gd name="T52" fmla="*/ 624 w 672"/>
              <a:gd name="T53" fmla="*/ 444 h 684"/>
              <a:gd name="T54" fmla="*/ 643 w 672"/>
              <a:gd name="T55" fmla="*/ 403 h 684"/>
              <a:gd name="T56" fmla="*/ 604 w 672"/>
              <a:gd name="T57" fmla="*/ 405 h 684"/>
              <a:gd name="T58" fmla="*/ 586 w 672"/>
              <a:gd name="T59" fmla="*/ 399 h 684"/>
              <a:gd name="T60" fmla="*/ 565 w 672"/>
              <a:gd name="T61" fmla="*/ 379 h 684"/>
              <a:gd name="T62" fmla="*/ 527 w 672"/>
              <a:gd name="T63" fmla="*/ 321 h 684"/>
              <a:gd name="T64" fmla="*/ 493 w 672"/>
              <a:gd name="T65" fmla="*/ 271 h 684"/>
              <a:gd name="T66" fmla="*/ 420 w 672"/>
              <a:gd name="T67" fmla="*/ 265 h 684"/>
              <a:gd name="T68" fmla="*/ 397 w 672"/>
              <a:gd name="T69" fmla="*/ 225 h 684"/>
              <a:gd name="T70" fmla="*/ 443 w 672"/>
              <a:gd name="T71" fmla="*/ 187 h 684"/>
              <a:gd name="T72" fmla="*/ 483 w 672"/>
              <a:gd name="T73" fmla="*/ 138 h 684"/>
              <a:gd name="T74" fmla="*/ 479 w 672"/>
              <a:gd name="T75" fmla="*/ 126 h 684"/>
              <a:gd name="T76" fmla="*/ 466 w 672"/>
              <a:gd name="T77" fmla="*/ 129 h 684"/>
              <a:gd name="T78" fmla="*/ 456 w 672"/>
              <a:gd name="T79" fmla="*/ 134 h 684"/>
              <a:gd name="T80" fmla="*/ 448 w 672"/>
              <a:gd name="T81" fmla="*/ 130 h 684"/>
              <a:gd name="T82" fmla="*/ 424 w 672"/>
              <a:gd name="T83" fmla="*/ 129 h 684"/>
              <a:gd name="T84" fmla="*/ 413 w 672"/>
              <a:gd name="T85" fmla="*/ 175 h 684"/>
              <a:gd name="T86" fmla="*/ 370 w 672"/>
              <a:gd name="T87" fmla="*/ 195 h 684"/>
              <a:gd name="T88" fmla="*/ 333 w 672"/>
              <a:gd name="T89" fmla="*/ 134 h 684"/>
              <a:gd name="T90" fmla="*/ 306 w 672"/>
              <a:gd name="T91" fmla="*/ 95 h 684"/>
              <a:gd name="T92" fmla="*/ 321 w 672"/>
              <a:gd name="T93" fmla="*/ 66 h 684"/>
              <a:gd name="T94" fmla="*/ 314 w 672"/>
              <a:gd name="T95" fmla="*/ 31 h 684"/>
              <a:gd name="T96" fmla="*/ 303 w 672"/>
              <a:gd name="T97" fmla="*/ 6 h 684"/>
              <a:gd name="T98" fmla="*/ 243 w 672"/>
              <a:gd name="T99" fmla="*/ 17 h 684"/>
              <a:gd name="T100" fmla="*/ 240 w 672"/>
              <a:gd name="T101" fmla="*/ 61 h 684"/>
              <a:gd name="T102" fmla="*/ 254 w 672"/>
              <a:gd name="T103" fmla="*/ 79 h 684"/>
              <a:gd name="T104" fmla="*/ 205 w 672"/>
              <a:gd name="T105" fmla="*/ 106 h 684"/>
              <a:gd name="T106" fmla="*/ 175 w 672"/>
              <a:gd name="T107" fmla="*/ 135 h 684"/>
              <a:gd name="T108" fmla="*/ 125 w 672"/>
              <a:gd name="T109" fmla="*/ 237 h 684"/>
              <a:gd name="T110" fmla="*/ 135 w 672"/>
              <a:gd name="T111" fmla="*/ 282 h 684"/>
              <a:gd name="T112" fmla="*/ 101 w 672"/>
              <a:gd name="T113" fmla="*/ 287 h 684"/>
              <a:gd name="T114" fmla="*/ 66 w 672"/>
              <a:gd name="T115" fmla="*/ 274 h 684"/>
              <a:gd name="T116" fmla="*/ 132 w 672"/>
              <a:gd name="T117" fmla="*/ 307 h 684"/>
              <a:gd name="T118" fmla="*/ 146 w 672"/>
              <a:gd name="T119" fmla="*/ 309 h 684"/>
              <a:gd name="T120" fmla="*/ 164 w 672"/>
              <a:gd name="T121" fmla="*/ 31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2" h="684">
                <a:moveTo>
                  <a:pt x="4" y="397"/>
                </a:moveTo>
                <a:cubicBezTo>
                  <a:pt x="5" y="397"/>
                  <a:pt x="6" y="397"/>
                  <a:pt x="7" y="398"/>
                </a:cubicBezTo>
                <a:cubicBezTo>
                  <a:pt x="8" y="398"/>
                  <a:pt x="9" y="399"/>
                  <a:pt x="9" y="399"/>
                </a:cubicBezTo>
                <a:cubicBezTo>
                  <a:pt x="9" y="399"/>
                  <a:pt x="9" y="399"/>
                  <a:pt x="9" y="401"/>
                </a:cubicBezTo>
                <a:cubicBezTo>
                  <a:pt x="9" y="402"/>
                  <a:pt x="10" y="403"/>
                  <a:pt x="12" y="403"/>
                </a:cubicBezTo>
                <a:cubicBezTo>
                  <a:pt x="13" y="404"/>
                  <a:pt x="15" y="403"/>
                  <a:pt x="15" y="403"/>
                </a:cubicBezTo>
                <a:cubicBezTo>
                  <a:pt x="15" y="403"/>
                  <a:pt x="48" y="424"/>
                  <a:pt x="55" y="429"/>
                </a:cubicBezTo>
                <a:cubicBezTo>
                  <a:pt x="63" y="433"/>
                  <a:pt x="80" y="444"/>
                  <a:pt x="88" y="450"/>
                </a:cubicBezTo>
                <a:cubicBezTo>
                  <a:pt x="97" y="455"/>
                  <a:pt x="108" y="462"/>
                  <a:pt x="114" y="466"/>
                </a:cubicBezTo>
                <a:cubicBezTo>
                  <a:pt x="120" y="470"/>
                  <a:pt x="126" y="474"/>
                  <a:pt x="129" y="476"/>
                </a:cubicBezTo>
                <a:cubicBezTo>
                  <a:pt x="133" y="478"/>
                  <a:pt x="135" y="479"/>
                  <a:pt x="135" y="479"/>
                </a:cubicBezTo>
                <a:cubicBezTo>
                  <a:pt x="135" y="479"/>
                  <a:pt x="135" y="480"/>
                  <a:pt x="135" y="480"/>
                </a:cubicBezTo>
                <a:cubicBezTo>
                  <a:pt x="135" y="480"/>
                  <a:pt x="134" y="481"/>
                  <a:pt x="135" y="482"/>
                </a:cubicBezTo>
                <a:cubicBezTo>
                  <a:pt x="136" y="483"/>
                  <a:pt x="136" y="483"/>
                  <a:pt x="138" y="483"/>
                </a:cubicBezTo>
                <a:cubicBezTo>
                  <a:pt x="139" y="484"/>
                  <a:pt x="140" y="483"/>
                  <a:pt x="140" y="483"/>
                </a:cubicBezTo>
                <a:cubicBezTo>
                  <a:pt x="140" y="483"/>
                  <a:pt x="141" y="483"/>
                  <a:pt x="141" y="484"/>
                </a:cubicBezTo>
                <a:cubicBezTo>
                  <a:pt x="141" y="484"/>
                  <a:pt x="142" y="484"/>
                  <a:pt x="142" y="485"/>
                </a:cubicBezTo>
                <a:cubicBezTo>
                  <a:pt x="143" y="486"/>
                  <a:pt x="144" y="486"/>
                  <a:pt x="144" y="487"/>
                </a:cubicBezTo>
                <a:cubicBezTo>
                  <a:pt x="145" y="488"/>
                  <a:pt x="146" y="488"/>
                  <a:pt x="146" y="488"/>
                </a:cubicBezTo>
                <a:cubicBezTo>
                  <a:pt x="147" y="488"/>
                  <a:pt x="148" y="487"/>
                  <a:pt x="148" y="487"/>
                </a:cubicBezTo>
                <a:cubicBezTo>
                  <a:pt x="148" y="487"/>
                  <a:pt x="149" y="487"/>
                  <a:pt x="149" y="486"/>
                </a:cubicBezTo>
                <a:cubicBezTo>
                  <a:pt x="150" y="485"/>
                  <a:pt x="150" y="485"/>
                  <a:pt x="150" y="485"/>
                </a:cubicBezTo>
                <a:cubicBezTo>
                  <a:pt x="150" y="485"/>
                  <a:pt x="151" y="485"/>
                  <a:pt x="151" y="485"/>
                </a:cubicBezTo>
                <a:cubicBezTo>
                  <a:pt x="151" y="485"/>
                  <a:pt x="153" y="484"/>
                  <a:pt x="153" y="484"/>
                </a:cubicBezTo>
                <a:cubicBezTo>
                  <a:pt x="153" y="484"/>
                  <a:pt x="153" y="484"/>
                  <a:pt x="154" y="485"/>
                </a:cubicBezTo>
                <a:cubicBezTo>
                  <a:pt x="154" y="485"/>
                  <a:pt x="156" y="484"/>
                  <a:pt x="156" y="484"/>
                </a:cubicBezTo>
                <a:cubicBezTo>
                  <a:pt x="156" y="484"/>
                  <a:pt x="157" y="484"/>
                  <a:pt x="157" y="484"/>
                </a:cubicBezTo>
                <a:cubicBezTo>
                  <a:pt x="158" y="483"/>
                  <a:pt x="158" y="482"/>
                  <a:pt x="158" y="482"/>
                </a:cubicBezTo>
                <a:cubicBezTo>
                  <a:pt x="159" y="481"/>
                  <a:pt x="159" y="480"/>
                  <a:pt x="160" y="479"/>
                </a:cubicBezTo>
                <a:cubicBezTo>
                  <a:pt x="160" y="478"/>
                  <a:pt x="160" y="478"/>
                  <a:pt x="160" y="478"/>
                </a:cubicBezTo>
                <a:cubicBezTo>
                  <a:pt x="160" y="478"/>
                  <a:pt x="168" y="463"/>
                  <a:pt x="171" y="458"/>
                </a:cubicBezTo>
                <a:cubicBezTo>
                  <a:pt x="175" y="452"/>
                  <a:pt x="185" y="433"/>
                  <a:pt x="190" y="424"/>
                </a:cubicBezTo>
                <a:cubicBezTo>
                  <a:pt x="195" y="415"/>
                  <a:pt x="202" y="403"/>
                  <a:pt x="206" y="396"/>
                </a:cubicBezTo>
                <a:cubicBezTo>
                  <a:pt x="210" y="388"/>
                  <a:pt x="218" y="375"/>
                  <a:pt x="219" y="373"/>
                </a:cubicBezTo>
                <a:cubicBezTo>
                  <a:pt x="219" y="372"/>
                  <a:pt x="220" y="371"/>
                  <a:pt x="220" y="371"/>
                </a:cubicBezTo>
                <a:cubicBezTo>
                  <a:pt x="221" y="370"/>
                  <a:pt x="221" y="370"/>
                  <a:pt x="222" y="369"/>
                </a:cubicBezTo>
                <a:cubicBezTo>
                  <a:pt x="222" y="368"/>
                  <a:pt x="223" y="368"/>
                  <a:pt x="223" y="368"/>
                </a:cubicBezTo>
                <a:cubicBezTo>
                  <a:pt x="224" y="367"/>
                  <a:pt x="225" y="366"/>
                  <a:pt x="224" y="365"/>
                </a:cubicBezTo>
                <a:cubicBezTo>
                  <a:pt x="224" y="363"/>
                  <a:pt x="222" y="363"/>
                  <a:pt x="221" y="363"/>
                </a:cubicBezTo>
                <a:cubicBezTo>
                  <a:pt x="220" y="362"/>
                  <a:pt x="219" y="361"/>
                  <a:pt x="219" y="361"/>
                </a:cubicBezTo>
                <a:cubicBezTo>
                  <a:pt x="218" y="361"/>
                  <a:pt x="218" y="361"/>
                  <a:pt x="217" y="360"/>
                </a:cubicBezTo>
                <a:cubicBezTo>
                  <a:pt x="216" y="359"/>
                  <a:pt x="211" y="356"/>
                  <a:pt x="208" y="355"/>
                </a:cubicBezTo>
                <a:cubicBezTo>
                  <a:pt x="205" y="353"/>
                  <a:pt x="202" y="351"/>
                  <a:pt x="202" y="351"/>
                </a:cubicBezTo>
                <a:cubicBezTo>
                  <a:pt x="202" y="351"/>
                  <a:pt x="202" y="351"/>
                  <a:pt x="202" y="350"/>
                </a:cubicBezTo>
                <a:cubicBezTo>
                  <a:pt x="203" y="349"/>
                  <a:pt x="202" y="349"/>
                  <a:pt x="202" y="349"/>
                </a:cubicBezTo>
                <a:cubicBezTo>
                  <a:pt x="201" y="349"/>
                  <a:pt x="201" y="349"/>
                  <a:pt x="201" y="348"/>
                </a:cubicBezTo>
                <a:cubicBezTo>
                  <a:pt x="201" y="348"/>
                  <a:pt x="199" y="347"/>
                  <a:pt x="197" y="346"/>
                </a:cubicBezTo>
                <a:cubicBezTo>
                  <a:pt x="196" y="345"/>
                  <a:pt x="195" y="345"/>
                  <a:pt x="195" y="345"/>
                </a:cubicBezTo>
                <a:cubicBezTo>
                  <a:pt x="194" y="346"/>
                  <a:pt x="193" y="346"/>
                  <a:pt x="193" y="346"/>
                </a:cubicBezTo>
                <a:cubicBezTo>
                  <a:pt x="193" y="346"/>
                  <a:pt x="172" y="332"/>
                  <a:pt x="170" y="331"/>
                </a:cubicBezTo>
                <a:cubicBezTo>
                  <a:pt x="168" y="330"/>
                  <a:pt x="166" y="328"/>
                  <a:pt x="166" y="328"/>
                </a:cubicBezTo>
                <a:cubicBezTo>
                  <a:pt x="166" y="328"/>
                  <a:pt x="166" y="327"/>
                  <a:pt x="166" y="327"/>
                </a:cubicBezTo>
                <a:cubicBezTo>
                  <a:pt x="167" y="326"/>
                  <a:pt x="166" y="326"/>
                  <a:pt x="166" y="326"/>
                </a:cubicBezTo>
                <a:cubicBezTo>
                  <a:pt x="166" y="326"/>
                  <a:pt x="166" y="325"/>
                  <a:pt x="167" y="325"/>
                </a:cubicBezTo>
                <a:cubicBezTo>
                  <a:pt x="167" y="324"/>
                  <a:pt x="168" y="324"/>
                  <a:pt x="168" y="324"/>
                </a:cubicBezTo>
                <a:cubicBezTo>
                  <a:pt x="169" y="324"/>
                  <a:pt x="169" y="323"/>
                  <a:pt x="171" y="321"/>
                </a:cubicBezTo>
                <a:cubicBezTo>
                  <a:pt x="173" y="318"/>
                  <a:pt x="173" y="317"/>
                  <a:pt x="173" y="317"/>
                </a:cubicBezTo>
                <a:cubicBezTo>
                  <a:pt x="173" y="317"/>
                  <a:pt x="173" y="317"/>
                  <a:pt x="174" y="316"/>
                </a:cubicBezTo>
                <a:cubicBezTo>
                  <a:pt x="174" y="316"/>
                  <a:pt x="174" y="317"/>
                  <a:pt x="176" y="317"/>
                </a:cubicBezTo>
                <a:cubicBezTo>
                  <a:pt x="177" y="318"/>
                  <a:pt x="177" y="318"/>
                  <a:pt x="178" y="318"/>
                </a:cubicBezTo>
                <a:cubicBezTo>
                  <a:pt x="178" y="317"/>
                  <a:pt x="179" y="317"/>
                  <a:pt x="178" y="315"/>
                </a:cubicBezTo>
                <a:cubicBezTo>
                  <a:pt x="178" y="314"/>
                  <a:pt x="177" y="311"/>
                  <a:pt x="177" y="311"/>
                </a:cubicBezTo>
                <a:cubicBezTo>
                  <a:pt x="177" y="311"/>
                  <a:pt x="177" y="311"/>
                  <a:pt x="177" y="310"/>
                </a:cubicBezTo>
                <a:cubicBezTo>
                  <a:pt x="177" y="309"/>
                  <a:pt x="177" y="308"/>
                  <a:pt x="177" y="306"/>
                </a:cubicBezTo>
                <a:cubicBezTo>
                  <a:pt x="178" y="305"/>
                  <a:pt x="177" y="304"/>
                  <a:pt x="177" y="302"/>
                </a:cubicBezTo>
                <a:cubicBezTo>
                  <a:pt x="176" y="301"/>
                  <a:pt x="176" y="300"/>
                  <a:pt x="175" y="298"/>
                </a:cubicBezTo>
                <a:cubicBezTo>
                  <a:pt x="175" y="296"/>
                  <a:pt x="175" y="295"/>
                  <a:pt x="175" y="294"/>
                </a:cubicBezTo>
                <a:cubicBezTo>
                  <a:pt x="175" y="292"/>
                  <a:pt x="174" y="291"/>
                  <a:pt x="173" y="290"/>
                </a:cubicBezTo>
                <a:cubicBezTo>
                  <a:pt x="172" y="289"/>
                  <a:pt x="171" y="287"/>
                  <a:pt x="170" y="287"/>
                </a:cubicBezTo>
                <a:cubicBezTo>
                  <a:pt x="170" y="286"/>
                  <a:pt x="169" y="285"/>
                  <a:pt x="168" y="284"/>
                </a:cubicBezTo>
                <a:cubicBezTo>
                  <a:pt x="168" y="284"/>
                  <a:pt x="168" y="283"/>
                  <a:pt x="167" y="282"/>
                </a:cubicBezTo>
                <a:cubicBezTo>
                  <a:pt x="166" y="282"/>
                  <a:pt x="165" y="281"/>
                  <a:pt x="165" y="281"/>
                </a:cubicBezTo>
                <a:cubicBezTo>
                  <a:pt x="165" y="281"/>
                  <a:pt x="166" y="281"/>
                  <a:pt x="166" y="280"/>
                </a:cubicBezTo>
                <a:cubicBezTo>
                  <a:pt x="167" y="280"/>
                  <a:pt x="167" y="280"/>
                  <a:pt x="167" y="278"/>
                </a:cubicBezTo>
                <a:cubicBezTo>
                  <a:pt x="167" y="276"/>
                  <a:pt x="167" y="275"/>
                  <a:pt x="168" y="271"/>
                </a:cubicBezTo>
                <a:cubicBezTo>
                  <a:pt x="168" y="267"/>
                  <a:pt x="168" y="266"/>
                  <a:pt x="169" y="262"/>
                </a:cubicBezTo>
                <a:cubicBezTo>
                  <a:pt x="169" y="258"/>
                  <a:pt x="169" y="256"/>
                  <a:pt x="170" y="253"/>
                </a:cubicBezTo>
                <a:cubicBezTo>
                  <a:pt x="170" y="250"/>
                  <a:pt x="171" y="248"/>
                  <a:pt x="171" y="245"/>
                </a:cubicBezTo>
                <a:cubicBezTo>
                  <a:pt x="172" y="242"/>
                  <a:pt x="172" y="241"/>
                  <a:pt x="172" y="240"/>
                </a:cubicBezTo>
                <a:cubicBezTo>
                  <a:pt x="172" y="238"/>
                  <a:pt x="172" y="237"/>
                  <a:pt x="172" y="235"/>
                </a:cubicBezTo>
                <a:cubicBezTo>
                  <a:pt x="172" y="234"/>
                  <a:pt x="172" y="233"/>
                  <a:pt x="172" y="231"/>
                </a:cubicBezTo>
                <a:cubicBezTo>
                  <a:pt x="172" y="229"/>
                  <a:pt x="173" y="228"/>
                  <a:pt x="173" y="227"/>
                </a:cubicBezTo>
                <a:cubicBezTo>
                  <a:pt x="174" y="225"/>
                  <a:pt x="174" y="224"/>
                  <a:pt x="175" y="223"/>
                </a:cubicBezTo>
                <a:cubicBezTo>
                  <a:pt x="175" y="222"/>
                  <a:pt x="176" y="221"/>
                  <a:pt x="176" y="218"/>
                </a:cubicBezTo>
                <a:cubicBezTo>
                  <a:pt x="177" y="216"/>
                  <a:pt x="177" y="215"/>
                  <a:pt x="177" y="213"/>
                </a:cubicBezTo>
                <a:cubicBezTo>
                  <a:pt x="178" y="211"/>
                  <a:pt x="177" y="209"/>
                  <a:pt x="177" y="209"/>
                </a:cubicBezTo>
                <a:cubicBezTo>
                  <a:pt x="177" y="209"/>
                  <a:pt x="178" y="209"/>
                  <a:pt x="179" y="208"/>
                </a:cubicBezTo>
                <a:cubicBezTo>
                  <a:pt x="180" y="206"/>
                  <a:pt x="181" y="205"/>
                  <a:pt x="183" y="202"/>
                </a:cubicBezTo>
                <a:cubicBezTo>
                  <a:pt x="185" y="200"/>
                  <a:pt x="186" y="199"/>
                  <a:pt x="187" y="198"/>
                </a:cubicBezTo>
                <a:cubicBezTo>
                  <a:pt x="188" y="197"/>
                  <a:pt x="188" y="196"/>
                  <a:pt x="189" y="195"/>
                </a:cubicBezTo>
                <a:cubicBezTo>
                  <a:pt x="192" y="193"/>
                  <a:pt x="194" y="191"/>
                  <a:pt x="198" y="188"/>
                </a:cubicBezTo>
                <a:cubicBezTo>
                  <a:pt x="202" y="185"/>
                  <a:pt x="205" y="182"/>
                  <a:pt x="207" y="180"/>
                </a:cubicBezTo>
                <a:cubicBezTo>
                  <a:pt x="209" y="178"/>
                  <a:pt x="210" y="178"/>
                  <a:pt x="210" y="178"/>
                </a:cubicBezTo>
                <a:cubicBezTo>
                  <a:pt x="210" y="178"/>
                  <a:pt x="210" y="178"/>
                  <a:pt x="211" y="180"/>
                </a:cubicBezTo>
                <a:cubicBezTo>
                  <a:pt x="211" y="181"/>
                  <a:pt x="212" y="182"/>
                  <a:pt x="212" y="184"/>
                </a:cubicBezTo>
                <a:cubicBezTo>
                  <a:pt x="213" y="185"/>
                  <a:pt x="213" y="187"/>
                  <a:pt x="214" y="190"/>
                </a:cubicBezTo>
                <a:cubicBezTo>
                  <a:pt x="214" y="192"/>
                  <a:pt x="214" y="194"/>
                  <a:pt x="213" y="199"/>
                </a:cubicBezTo>
                <a:cubicBezTo>
                  <a:pt x="213" y="204"/>
                  <a:pt x="212" y="208"/>
                  <a:pt x="211" y="212"/>
                </a:cubicBezTo>
                <a:cubicBezTo>
                  <a:pt x="211" y="217"/>
                  <a:pt x="210" y="221"/>
                  <a:pt x="210" y="222"/>
                </a:cubicBezTo>
                <a:cubicBezTo>
                  <a:pt x="209" y="223"/>
                  <a:pt x="209" y="224"/>
                  <a:pt x="208" y="226"/>
                </a:cubicBezTo>
                <a:cubicBezTo>
                  <a:pt x="206" y="228"/>
                  <a:pt x="205" y="229"/>
                  <a:pt x="204" y="231"/>
                </a:cubicBezTo>
                <a:cubicBezTo>
                  <a:pt x="204" y="233"/>
                  <a:pt x="204" y="235"/>
                  <a:pt x="204" y="242"/>
                </a:cubicBezTo>
                <a:cubicBezTo>
                  <a:pt x="204" y="248"/>
                  <a:pt x="203" y="260"/>
                  <a:pt x="203" y="268"/>
                </a:cubicBezTo>
                <a:cubicBezTo>
                  <a:pt x="203" y="276"/>
                  <a:pt x="203" y="283"/>
                  <a:pt x="202" y="290"/>
                </a:cubicBezTo>
                <a:cubicBezTo>
                  <a:pt x="202" y="297"/>
                  <a:pt x="202" y="304"/>
                  <a:pt x="202" y="309"/>
                </a:cubicBezTo>
                <a:cubicBezTo>
                  <a:pt x="202" y="314"/>
                  <a:pt x="202" y="320"/>
                  <a:pt x="202" y="324"/>
                </a:cubicBezTo>
                <a:cubicBezTo>
                  <a:pt x="202" y="327"/>
                  <a:pt x="202" y="330"/>
                  <a:pt x="202" y="332"/>
                </a:cubicBezTo>
                <a:cubicBezTo>
                  <a:pt x="202" y="333"/>
                  <a:pt x="204" y="333"/>
                  <a:pt x="206" y="334"/>
                </a:cubicBezTo>
                <a:cubicBezTo>
                  <a:pt x="209" y="334"/>
                  <a:pt x="211" y="335"/>
                  <a:pt x="212" y="335"/>
                </a:cubicBezTo>
                <a:cubicBezTo>
                  <a:pt x="213" y="335"/>
                  <a:pt x="213" y="336"/>
                  <a:pt x="213" y="337"/>
                </a:cubicBezTo>
                <a:cubicBezTo>
                  <a:pt x="214" y="337"/>
                  <a:pt x="213" y="338"/>
                  <a:pt x="214" y="340"/>
                </a:cubicBezTo>
                <a:cubicBezTo>
                  <a:pt x="214" y="341"/>
                  <a:pt x="217" y="342"/>
                  <a:pt x="220" y="343"/>
                </a:cubicBezTo>
                <a:cubicBezTo>
                  <a:pt x="222" y="344"/>
                  <a:pt x="224" y="345"/>
                  <a:pt x="225" y="346"/>
                </a:cubicBezTo>
                <a:cubicBezTo>
                  <a:pt x="226" y="346"/>
                  <a:pt x="226" y="346"/>
                  <a:pt x="227" y="348"/>
                </a:cubicBezTo>
                <a:cubicBezTo>
                  <a:pt x="228" y="350"/>
                  <a:pt x="230" y="351"/>
                  <a:pt x="233" y="352"/>
                </a:cubicBezTo>
                <a:cubicBezTo>
                  <a:pt x="236" y="353"/>
                  <a:pt x="238" y="354"/>
                  <a:pt x="241" y="355"/>
                </a:cubicBezTo>
                <a:cubicBezTo>
                  <a:pt x="244" y="356"/>
                  <a:pt x="248" y="357"/>
                  <a:pt x="251" y="358"/>
                </a:cubicBezTo>
                <a:cubicBezTo>
                  <a:pt x="254" y="359"/>
                  <a:pt x="255" y="359"/>
                  <a:pt x="258" y="359"/>
                </a:cubicBezTo>
                <a:cubicBezTo>
                  <a:pt x="260" y="360"/>
                  <a:pt x="262" y="359"/>
                  <a:pt x="265" y="358"/>
                </a:cubicBezTo>
                <a:cubicBezTo>
                  <a:pt x="268" y="356"/>
                  <a:pt x="269" y="355"/>
                  <a:pt x="270" y="354"/>
                </a:cubicBezTo>
                <a:cubicBezTo>
                  <a:pt x="270" y="354"/>
                  <a:pt x="271" y="353"/>
                  <a:pt x="271" y="353"/>
                </a:cubicBezTo>
                <a:cubicBezTo>
                  <a:pt x="271" y="353"/>
                  <a:pt x="271" y="354"/>
                  <a:pt x="273" y="356"/>
                </a:cubicBezTo>
                <a:cubicBezTo>
                  <a:pt x="274" y="357"/>
                  <a:pt x="276" y="358"/>
                  <a:pt x="277" y="359"/>
                </a:cubicBezTo>
                <a:cubicBezTo>
                  <a:pt x="277" y="359"/>
                  <a:pt x="277" y="359"/>
                  <a:pt x="278" y="360"/>
                </a:cubicBezTo>
                <a:cubicBezTo>
                  <a:pt x="278" y="361"/>
                  <a:pt x="279" y="361"/>
                  <a:pt x="280" y="363"/>
                </a:cubicBezTo>
                <a:cubicBezTo>
                  <a:pt x="281" y="365"/>
                  <a:pt x="282" y="364"/>
                  <a:pt x="283" y="365"/>
                </a:cubicBezTo>
                <a:cubicBezTo>
                  <a:pt x="284" y="365"/>
                  <a:pt x="285" y="366"/>
                  <a:pt x="285" y="367"/>
                </a:cubicBezTo>
                <a:cubicBezTo>
                  <a:pt x="286" y="368"/>
                  <a:pt x="284" y="368"/>
                  <a:pt x="284" y="370"/>
                </a:cubicBezTo>
                <a:cubicBezTo>
                  <a:pt x="284" y="373"/>
                  <a:pt x="286" y="375"/>
                  <a:pt x="287" y="376"/>
                </a:cubicBezTo>
                <a:cubicBezTo>
                  <a:pt x="288" y="377"/>
                  <a:pt x="289" y="378"/>
                  <a:pt x="289" y="379"/>
                </a:cubicBezTo>
                <a:cubicBezTo>
                  <a:pt x="289" y="379"/>
                  <a:pt x="289" y="380"/>
                  <a:pt x="290" y="380"/>
                </a:cubicBezTo>
                <a:cubicBezTo>
                  <a:pt x="290" y="382"/>
                  <a:pt x="291" y="384"/>
                  <a:pt x="293" y="388"/>
                </a:cubicBezTo>
                <a:cubicBezTo>
                  <a:pt x="295" y="392"/>
                  <a:pt x="296" y="396"/>
                  <a:pt x="298" y="399"/>
                </a:cubicBezTo>
                <a:cubicBezTo>
                  <a:pt x="299" y="402"/>
                  <a:pt x="300" y="406"/>
                  <a:pt x="302" y="410"/>
                </a:cubicBezTo>
                <a:cubicBezTo>
                  <a:pt x="303" y="411"/>
                  <a:pt x="304" y="413"/>
                  <a:pt x="305" y="414"/>
                </a:cubicBezTo>
                <a:cubicBezTo>
                  <a:pt x="305" y="415"/>
                  <a:pt x="306" y="417"/>
                  <a:pt x="307" y="418"/>
                </a:cubicBezTo>
                <a:cubicBezTo>
                  <a:pt x="308" y="420"/>
                  <a:pt x="308" y="421"/>
                  <a:pt x="309" y="423"/>
                </a:cubicBezTo>
                <a:cubicBezTo>
                  <a:pt x="310" y="425"/>
                  <a:pt x="311" y="426"/>
                  <a:pt x="311" y="426"/>
                </a:cubicBezTo>
                <a:cubicBezTo>
                  <a:pt x="312" y="427"/>
                  <a:pt x="311" y="428"/>
                  <a:pt x="311" y="429"/>
                </a:cubicBezTo>
                <a:cubicBezTo>
                  <a:pt x="311" y="430"/>
                  <a:pt x="312" y="431"/>
                  <a:pt x="312" y="431"/>
                </a:cubicBezTo>
                <a:cubicBezTo>
                  <a:pt x="312" y="432"/>
                  <a:pt x="312" y="432"/>
                  <a:pt x="312" y="434"/>
                </a:cubicBezTo>
                <a:cubicBezTo>
                  <a:pt x="312" y="436"/>
                  <a:pt x="313" y="437"/>
                  <a:pt x="313" y="437"/>
                </a:cubicBezTo>
                <a:cubicBezTo>
                  <a:pt x="313" y="438"/>
                  <a:pt x="314" y="439"/>
                  <a:pt x="314" y="439"/>
                </a:cubicBezTo>
                <a:cubicBezTo>
                  <a:pt x="314" y="439"/>
                  <a:pt x="314" y="439"/>
                  <a:pt x="313" y="440"/>
                </a:cubicBezTo>
                <a:cubicBezTo>
                  <a:pt x="312" y="441"/>
                  <a:pt x="311" y="442"/>
                  <a:pt x="310" y="443"/>
                </a:cubicBezTo>
                <a:cubicBezTo>
                  <a:pt x="308" y="445"/>
                  <a:pt x="307" y="448"/>
                  <a:pt x="308" y="450"/>
                </a:cubicBezTo>
                <a:cubicBezTo>
                  <a:pt x="308" y="452"/>
                  <a:pt x="309" y="453"/>
                  <a:pt x="309" y="453"/>
                </a:cubicBezTo>
                <a:cubicBezTo>
                  <a:pt x="309" y="453"/>
                  <a:pt x="308" y="455"/>
                  <a:pt x="306" y="458"/>
                </a:cubicBezTo>
                <a:cubicBezTo>
                  <a:pt x="304" y="461"/>
                  <a:pt x="302" y="465"/>
                  <a:pt x="300" y="469"/>
                </a:cubicBezTo>
                <a:cubicBezTo>
                  <a:pt x="298" y="473"/>
                  <a:pt x="296" y="478"/>
                  <a:pt x="295" y="480"/>
                </a:cubicBezTo>
                <a:cubicBezTo>
                  <a:pt x="295" y="481"/>
                  <a:pt x="294" y="481"/>
                  <a:pt x="293" y="482"/>
                </a:cubicBezTo>
                <a:cubicBezTo>
                  <a:pt x="292" y="484"/>
                  <a:pt x="290" y="486"/>
                  <a:pt x="288" y="488"/>
                </a:cubicBezTo>
                <a:cubicBezTo>
                  <a:pt x="287" y="490"/>
                  <a:pt x="284" y="497"/>
                  <a:pt x="282" y="502"/>
                </a:cubicBezTo>
                <a:cubicBezTo>
                  <a:pt x="280" y="507"/>
                  <a:pt x="278" y="517"/>
                  <a:pt x="277" y="521"/>
                </a:cubicBezTo>
                <a:cubicBezTo>
                  <a:pt x="276" y="526"/>
                  <a:pt x="275" y="529"/>
                  <a:pt x="274" y="531"/>
                </a:cubicBezTo>
                <a:cubicBezTo>
                  <a:pt x="272" y="533"/>
                  <a:pt x="272" y="535"/>
                  <a:pt x="270" y="537"/>
                </a:cubicBezTo>
                <a:cubicBezTo>
                  <a:pt x="268" y="539"/>
                  <a:pt x="264" y="542"/>
                  <a:pt x="261" y="546"/>
                </a:cubicBezTo>
                <a:cubicBezTo>
                  <a:pt x="259" y="550"/>
                  <a:pt x="256" y="553"/>
                  <a:pt x="254" y="556"/>
                </a:cubicBezTo>
                <a:cubicBezTo>
                  <a:pt x="253" y="559"/>
                  <a:pt x="251" y="562"/>
                  <a:pt x="249" y="565"/>
                </a:cubicBezTo>
                <a:cubicBezTo>
                  <a:pt x="248" y="567"/>
                  <a:pt x="246" y="570"/>
                  <a:pt x="245" y="573"/>
                </a:cubicBezTo>
                <a:cubicBezTo>
                  <a:pt x="243" y="576"/>
                  <a:pt x="243" y="577"/>
                  <a:pt x="243" y="577"/>
                </a:cubicBezTo>
                <a:cubicBezTo>
                  <a:pt x="243" y="577"/>
                  <a:pt x="242" y="577"/>
                  <a:pt x="242" y="577"/>
                </a:cubicBezTo>
                <a:cubicBezTo>
                  <a:pt x="242" y="576"/>
                  <a:pt x="241" y="578"/>
                  <a:pt x="240" y="580"/>
                </a:cubicBezTo>
                <a:cubicBezTo>
                  <a:pt x="239" y="582"/>
                  <a:pt x="239" y="583"/>
                  <a:pt x="238" y="585"/>
                </a:cubicBezTo>
                <a:cubicBezTo>
                  <a:pt x="237" y="586"/>
                  <a:pt x="237" y="587"/>
                  <a:pt x="237" y="587"/>
                </a:cubicBezTo>
                <a:cubicBezTo>
                  <a:pt x="237" y="587"/>
                  <a:pt x="237" y="587"/>
                  <a:pt x="236" y="588"/>
                </a:cubicBezTo>
                <a:cubicBezTo>
                  <a:pt x="235" y="588"/>
                  <a:pt x="233" y="588"/>
                  <a:pt x="231" y="589"/>
                </a:cubicBezTo>
                <a:cubicBezTo>
                  <a:pt x="230" y="589"/>
                  <a:pt x="229" y="590"/>
                  <a:pt x="229" y="590"/>
                </a:cubicBezTo>
                <a:cubicBezTo>
                  <a:pt x="229" y="590"/>
                  <a:pt x="229" y="590"/>
                  <a:pt x="228" y="591"/>
                </a:cubicBezTo>
                <a:cubicBezTo>
                  <a:pt x="227" y="591"/>
                  <a:pt x="225" y="592"/>
                  <a:pt x="222" y="594"/>
                </a:cubicBezTo>
                <a:cubicBezTo>
                  <a:pt x="219" y="597"/>
                  <a:pt x="217" y="600"/>
                  <a:pt x="217" y="600"/>
                </a:cubicBezTo>
                <a:cubicBezTo>
                  <a:pt x="217" y="600"/>
                  <a:pt x="217" y="600"/>
                  <a:pt x="216" y="601"/>
                </a:cubicBezTo>
                <a:cubicBezTo>
                  <a:pt x="216" y="601"/>
                  <a:pt x="215" y="601"/>
                  <a:pt x="214" y="603"/>
                </a:cubicBezTo>
                <a:cubicBezTo>
                  <a:pt x="212" y="604"/>
                  <a:pt x="211" y="604"/>
                  <a:pt x="210" y="606"/>
                </a:cubicBezTo>
                <a:cubicBezTo>
                  <a:pt x="208" y="608"/>
                  <a:pt x="209" y="611"/>
                  <a:pt x="210" y="615"/>
                </a:cubicBezTo>
                <a:cubicBezTo>
                  <a:pt x="211" y="618"/>
                  <a:pt x="213" y="620"/>
                  <a:pt x="217" y="625"/>
                </a:cubicBezTo>
                <a:cubicBezTo>
                  <a:pt x="220" y="629"/>
                  <a:pt x="224" y="633"/>
                  <a:pt x="226" y="635"/>
                </a:cubicBezTo>
                <a:cubicBezTo>
                  <a:pt x="227" y="636"/>
                  <a:pt x="228" y="637"/>
                  <a:pt x="228" y="637"/>
                </a:cubicBezTo>
                <a:cubicBezTo>
                  <a:pt x="228" y="637"/>
                  <a:pt x="229" y="636"/>
                  <a:pt x="229" y="635"/>
                </a:cubicBezTo>
                <a:cubicBezTo>
                  <a:pt x="230" y="634"/>
                  <a:pt x="231" y="634"/>
                  <a:pt x="231" y="634"/>
                </a:cubicBezTo>
                <a:cubicBezTo>
                  <a:pt x="231" y="634"/>
                  <a:pt x="231" y="635"/>
                  <a:pt x="233" y="638"/>
                </a:cubicBezTo>
                <a:cubicBezTo>
                  <a:pt x="236" y="641"/>
                  <a:pt x="238" y="646"/>
                  <a:pt x="238" y="646"/>
                </a:cubicBezTo>
                <a:cubicBezTo>
                  <a:pt x="238" y="646"/>
                  <a:pt x="238" y="646"/>
                  <a:pt x="240" y="649"/>
                </a:cubicBezTo>
                <a:cubicBezTo>
                  <a:pt x="240" y="650"/>
                  <a:pt x="242" y="653"/>
                  <a:pt x="243" y="655"/>
                </a:cubicBezTo>
                <a:cubicBezTo>
                  <a:pt x="245" y="658"/>
                  <a:pt x="247" y="660"/>
                  <a:pt x="248" y="661"/>
                </a:cubicBezTo>
                <a:cubicBezTo>
                  <a:pt x="254" y="667"/>
                  <a:pt x="259" y="670"/>
                  <a:pt x="266" y="674"/>
                </a:cubicBezTo>
                <a:cubicBezTo>
                  <a:pt x="274" y="679"/>
                  <a:pt x="281" y="681"/>
                  <a:pt x="285" y="682"/>
                </a:cubicBezTo>
                <a:cubicBezTo>
                  <a:pt x="289" y="683"/>
                  <a:pt x="291" y="684"/>
                  <a:pt x="293" y="683"/>
                </a:cubicBezTo>
                <a:cubicBezTo>
                  <a:pt x="294" y="683"/>
                  <a:pt x="296" y="682"/>
                  <a:pt x="298" y="681"/>
                </a:cubicBezTo>
                <a:cubicBezTo>
                  <a:pt x="299" y="679"/>
                  <a:pt x="299" y="677"/>
                  <a:pt x="299" y="676"/>
                </a:cubicBezTo>
                <a:cubicBezTo>
                  <a:pt x="299" y="675"/>
                  <a:pt x="299" y="675"/>
                  <a:pt x="299" y="674"/>
                </a:cubicBezTo>
                <a:cubicBezTo>
                  <a:pt x="300" y="673"/>
                  <a:pt x="300" y="673"/>
                  <a:pt x="300" y="671"/>
                </a:cubicBezTo>
                <a:cubicBezTo>
                  <a:pt x="300" y="668"/>
                  <a:pt x="299" y="667"/>
                  <a:pt x="297" y="665"/>
                </a:cubicBezTo>
                <a:cubicBezTo>
                  <a:pt x="296" y="662"/>
                  <a:pt x="293" y="660"/>
                  <a:pt x="292" y="658"/>
                </a:cubicBezTo>
                <a:cubicBezTo>
                  <a:pt x="290" y="656"/>
                  <a:pt x="289" y="655"/>
                  <a:pt x="288" y="653"/>
                </a:cubicBezTo>
                <a:cubicBezTo>
                  <a:pt x="288" y="652"/>
                  <a:pt x="287" y="652"/>
                  <a:pt x="287" y="651"/>
                </a:cubicBezTo>
                <a:cubicBezTo>
                  <a:pt x="286" y="651"/>
                  <a:pt x="286" y="650"/>
                  <a:pt x="285" y="649"/>
                </a:cubicBezTo>
                <a:cubicBezTo>
                  <a:pt x="285" y="649"/>
                  <a:pt x="284" y="648"/>
                  <a:pt x="283" y="648"/>
                </a:cubicBezTo>
                <a:cubicBezTo>
                  <a:pt x="282" y="647"/>
                  <a:pt x="282" y="646"/>
                  <a:pt x="282" y="645"/>
                </a:cubicBezTo>
                <a:cubicBezTo>
                  <a:pt x="282" y="644"/>
                  <a:pt x="281" y="643"/>
                  <a:pt x="281" y="643"/>
                </a:cubicBezTo>
                <a:cubicBezTo>
                  <a:pt x="280" y="643"/>
                  <a:pt x="280" y="641"/>
                  <a:pt x="280" y="641"/>
                </a:cubicBezTo>
                <a:cubicBezTo>
                  <a:pt x="280" y="640"/>
                  <a:pt x="280" y="640"/>
                  <a:pt x="280" y="639"/>
                </a:cubicBezTo>
                <a:cubicBezTo>
                  <a:pt x="279" y="639"/>
                  <a:pt x="279" y="638"/>
                  <a:pt x="279" y="638"/>
                </a:cubicBezTo>
                <a:cubicBezTo>
                  <a:pt x="279" y="638"/>
                  <a:pt x="279" y="637"/>
                  <a:pt x="279" y="637"/>
                </a:cubicBezTo>
                <a:cubicBezTo>
                  <a:pt x="279" y="636"/>
                  <a:pt x="279" y="636"/>
                  <a:pt x="279" y="636"/>
                </a:cubicBezTo>
                <a:cubicBezTo>
                  <a:pt x="278" y="635"/>
                  <a:pt x="278" y="634"/>
                  <a:pt x="278" y="634"/>
                </a:cubicBezTo>
                <a:cubicBezTo>
                  <a:pt x="278" y="633"/>
                  <a:pt x="278" y="633"/>
                  <a:pt x="278" y="632"/>
                </a:cubicBezTo>
                <a:cubicBezTo>
                  <a:pt x="278" y="632"/>
                  <a:pt x="278" y="632"/>
                  <a:pt x="277" y="631"/>
                </a:cubicBezTo>
                <a:cubicBezTo>
                  <a:pt x="277" y="631"/>
                  <a:pt x="277" y="630"/>
                  <a:pt x="277" y="629"/>
                </a:cubicBezTo>
                <a:cubicBezTo>
                  <a:pt x="277" y="628"/>
                  <a:pt x="277" y="628"/>
                  <a:pt x="277" y="628"/>
                </a:cubicBezTo>
                <a:cubicBezTo>
                  <a:pt x="277" y="627"/>
                  <a:pt x="277" y="627"/>
                  <a:pt x="276" y="627"/>
                </a:cubicBezTo>
                <a:cubicBezTo>
                  <a:pt x="276" y="627"/>
                  <a:pt x="276" y="624"/>
                  <a:pt x="275" y="624"/>
                </a:cubicBezTo>
                <a:cubicBezTo>
                  <a:pt x="276" y="623"/>
                  <a:pt x="276" y="623"/>
                  <a:pt x="275" y="623"/>
                </a:cubicBezTo>
                <a:cubicBezTo>
                  <a:pt x="275" y="623"/>
                  <a:pt x="275" y="622"/>
                  <a:pt x="275" y="621"/>
                </a:cubicBezTo>
                <a:cubicBezTo>
                  <a:pt x="274" y="620"/>
                  <a:pt x="274" y="620"/>
                  <a:pt x="274" y="620"/>
                </a:cubicBezTo>
                <a:cubicBezTo>
                  <a:pt x="275" y="617"/>
                  <a:pt x="275" y="617"/>
                  <a:pt x="275" y="617"/>
                </a:cubicBezTo>
                <a:cubicBezTo>
                  <a:pt x="275" y="617"/>
                  <a:pt x="275" y="617"/>
                  <a:pt x="275" y="617"/>
                </a:cubicBezTo>
                <a:cubicBezTo>
                  <a:pt x="275" y="617"/>
                  <a:pt x="276" y="617"/>
                  <a:pt x="276" y="616"/>
                </a:cubicBezTo>
                <a:cubicBezTo>
                  <a:pt x="276" y="615"/>
                  <a:pt x="275" y="614"/>
                  <a:pt x="274" y="614"/>
                </a:cubicBezTo>
                <a:cubicBezTo>
                  <a:pt x="274" y="613"/>
                  <a:pt x="274" y="613"/>
                  <a:pt x="273" y="612"/>
                </a:cubicBezTo>
                <a:cubicBezTo>
                  <a:pt x="273" y="611"/>
                  <a:pt x="272" y="610"/>
                  <a:pt x="272" y="610"/>
                </a:cubicBezTo>
                <a:cubicBezTo>
                  <a:pt x="273" y="607"/>
                  <a:pt x="273" y="607"/>
                  <a:pt x="273" y="607"/>
                </a:cubicBezTo>
                <a:cubicBezTo>
                  <a:pt x="273" y="607"/>
                  <a:pt x="276" y="607"/>
                  <a:pt x="279" y="608"/>
                </a:cubicBezTo>
                <a:cubicBezTo>
                  <a:pt x="280" y="609"/>
                  <a:pt x="282" y="609"/>
                  <a:pt x="283" y="609"/>
                </a:cubicBezTo>
                <a:cubicBezTo>
                  <a:pt x="284" y="609"/>
                  <a:pt x="285" y="609"/>
                  <a:pt x="287" y="609"/>
                </a:cubicBezTo>
                <a:cubicBezTo>
                  <a:pt x="290" y="610"/>
                  <a:pt x="294" y="609"/>
                  <a:pt x="298" y="609"/>
                </a:cubicBezTo>
                <a:cubicBezTo>
                  <a:pt x="301" y="609"/>
                  <a:pt x="304" y="608"/>
                  <a:pt x="307" y="607"/>
                </a:cubicBezTo>
                <a:cubicBezTo>
                  <a:pt x="310" y="607"/>
                  <a:pt x="310" y="607"/>
                  <a:pt x="310" y="606"/>
                </a:cubicBezTo>
                <a:cubicBezTo>
                  <a:pt x="310" y="604"/>
                  <a:pt x="311" y="603"/>
                  <a:pt x="311" y="600"/>
                </a:cubicBezTo>
                <a:cubicBezTo>
                  <a:pt x="311" y="597"/>
                  <a:pt x="311" y="596"/>
                  <a:pt x="311" y="596"/>
                </a:cubicBezTo>
                <a:cubicBezTo>
                  <a:pt x="311" y="595"/>
                  <a:pt x="310" y="595"/>
                  <a:pt x="310" y="595"/>
                </a:cubicBezTo>
                <a:cubicBezTo>
                  <a:pt x="310" y="595"/>
                  <a:pt x="310" y="594"/>
                  <a:pt x="309" y="592"/>
                </a:cubicBezTo>
                <a:cubicBezTo>
                  <a:pt x="309" y="590"/>
                  <a:pt x="309" y="587"/>
                  <a:pt x="309" y="582"/>
                </a:cubicBezTo>
                <a:cubicBezTo>
                  <a:pt x="308" y="577"/>
                  <a:pt x="308" y="573"/>
                  <a:pt x="308" y="570"/>
                </a:cubicBezTo>
                <a:cubicBezTo>
                  <a:pt x="308" y="567"/>
                  <a:pt x="308" y="567"/>
                  <a:pt x="308" y="567"/>
                </a:cubicBezTo>
                <a:cubicBezTo>
                  <a:pt x="308" y="567"/>
                  <a:pt x="309" y="565"/>
                  <a:pt x="311" y="560"/>
                </a:cubicBezTo>
                <a:cubicBezTo>
                  <a:pt x="313" y="556"/>
                  <a:pt x="314" y="554"/>
                  <a:pt x="315" y="551"/>
                </a:cubicBezTo>
                <a:cubicBezTo>
                  <a:pt x="316" y="549"/>
                  <a:pt x="316" y="549"/>
                  <a:pt x="317" y="548"/>
                </a:cubicBezTo>
                <a:cubicBezTo>
                  <a:pt x="318" y="547"/>
                  <a:pt x="317" y="547"/>
                  <a:pt x="321" y="542"/>
                </a:cubicBezTo>
                <a:cubicBezTo>
                  <a:pt x="324" y="537"/>
                  <a:pt x="327" y="535"/>
                  <a:pt x="332" y="529"/>
                </a:cubicBezTo>
                <a:cubicBezTo>
                  <a:pt x="337" y="524"/>
                  <a:pt x="343" y="516"/>
                  <a:pt x="346" y="513"/>
                </a:cubicBezTo>
                <a:cubicBezTo>
                  <a:pt x="349" y="509"/>
                  <a:pt x="356" y="501"/>
                  <a:pt x="360" y="496"/>
                </a:cubicBezTo>
                <a:cubicBezTo>
                  <a:pt x="363" y="493"/>
                  <a:pt x="365" y="490"/>
                  <a:pt x="367" y="488"/>
                </a:cubicBezTo>
                <a:cubicBezTo>
                  <a:pt x="369" y="486"/>
                  <a:pt x="369" y="485"/>
                  <a:pt x="370" y="484"/>
                </a:cubicBezTo>
                <a:cubicBezTo>
                  <a:pt x="372" y="480"/>
                  <a:pt x="372" y="480"/>
                  <a:pt x="373" y="478"/>
                </a:cubicBezTo>
                <a:cubicBezTo>
                  <a:pt x="373" y="477"/>
                  <a:pt x="374" y="477"/>
                  <a:pt x="375" y="473"/>
                </a:cubicBezTo>
                <a:cubicBezTo>
                  <a:pt x="376" y="469"/>
                  <a:pt x="376" y="467"/>
                  <a:pt x="376" y="466"/>
                </a:cubicBezTo>
                <a:cubicBezTo>
                  <a:pt x="376" y="464"/>
                  <a:pt x="377" y="464"/>
                  <a:pt x="377" y="460"/>
                </a:cubicBezTo>
                <a:cubicBezTo>
                  <a:pt x="377" y="457"/>
                  <a:pt x="377" y="454"/>
                  <a:pt x="378" y="449"/>
                </a:cubicBezTo>
                <a:cubicBezTo>
                  <a:pt x="378" y="445"/>
                  <a:pt x="378" y="436"/>
                  <a:pt x="377" y="429"/>
                </a:cubicBezTo>
                <a:cubicBezTo>
                  <a:pt x="377" y="422"/>
                  <a:pt x="377" y="420"/>
                  <a:pt x="377" y="414"/>
                </a:cubicBezTo>
                <a:cubicBezTo>
                  <a:pt x="376" y="408"/>
                  <a:pt x="376" y="405"/>
                  <a:pt x="376" y="400"/>
                </a:cubicBezTo>
                <a:cubicBezTo>
                  <a:pt x="375" y="395"/>
                  <a:pt x="375" y="391"/>
                  <a:pt x="375" y="386"/>
                </a:cubicBezTo>
                <a:cubicBezTo>
                  <a:pt x="375" y="380"/>
                  <a:pt x="374" y="377"/>
                  <a:pt x="374" y="373"/>
                </a:cubicBezTo>
                <a:cubicBezTo>
                  <a:pt x="374" y="369"/>
                  <a:pt x="374" y="367"/>
                  <a:pt x="374" y="364"/>
                </a:cubicBezTo>
                <a:cubicBezTo>
                  <a:pt x="373" y="361"/>
                  <a:pt x="373" y="360"/>
                  <a:pt x="374" y="358"/>
                </a:cubicBezTo>
                <a:cubicBezTo>
                  <a:pt x="374" y="355"/>
                  <a:pt x="375" y="351"/>
                  <a:pt x="375" y="346"/>
                </a:cubicBezTo>
                <a:cubicBezTo>
                  <a:pt x="376" y="340"/>
                  <a:pt x="376" y="338"/>
                  <a:pt x="376" y="338"/>
                </a:cubicBezTo>
                <a:cubicBezTo>
                  <a:pt x="376" y="338"/>
                  <a:pt x="379" y="338"/>
                  <a:pt x="382" y="337"/>
                </a:cubicBezTo>
                <a:cubicBezTo>
                  <a:pt x="385" y="337"/>
                  <a:pt x="386" y="337"/>
                  <a:pt x="387" y="337"/>
                </a:cubicBezTo>
                <a:cubicBezTo>
                  <a:pt x="389" y="337"/>
                  <a:pt x="395" y="336"/>
                  <a:pt x="400" y="335"/>
                </a:cubicBezTo>
                <a:cubicBezTo>
                  <a:pt x="405" y="334"/>
                  <a:pt x="407" y="333"/>
                  <a:pt x="409" y="332"/>
                </a:cubicBezTo>
                <a:cubicBezTo>
                  <a:pt x="410" y="331"/>
                  <a:pt x="411" y="332"/>
                  <a:pt x="415" y="330"/>
                </a:cubicBezTo>
                <a:cubicBezTo>
                  <a:pt x="418" y="329"/>
                  <a:pt x="421" y="328"/>
                  <a:pt x="424" y="326"/>
                </a:cubicBezTo>
                <a:cubicBezTo>
                  <a:pt x="428" y="325"/>
                  <a:pt x="429" y="325"/>
                  <a:pt x="435" y="323"/>
                </a:cubicBezTo>
                <a:cubicBezTo>
                  <a:pt x="440" y="322"/>
                  <a:pt x="446" y="320"/>
                  <a:pt x="446" y="320"/>
                </a:cubicBezTo>
                <a:cubicBezTo>
                  <a:pt x="446" y="320"/>
                  <a:pt x="447" y="321"/>
                  <a:pt x="448" y="321"/>
                </a:cubicBezTo>
                <a:cubicBezTo>
                  <a:pt x="449" y="321"/>
                  <a:pt x="450" y="321"/>
                  <a:pt x="453" y="321"/>
                </a:cubicBezTo>
                <a:cubicBezTo>
                  <a:pt x="456" y="322"/>
                  <a:pt x="458" y="322"/>
                  <a:pt x="460" y="322"/>
                </a:cubicBezTo>
                <a:cubicBezTo>
                  <a:pt x="462" y="322"/>
                  <a:pt x="464" y="323"/>
                  <a:pt x="464" y="323"/>
                </a:cubicBezTo>
                <a:cubicBezTo>
                  <a:pt x="464" y="323"/>
                  <a:pt x="465" y="323"/>
                  <a:pt x="465" y="324"/>
                </a:cubicBezTo>
                <a:cubicBezTo>
                  <a:pt x="465" y="325"/>
                  <a:pt x="466" y="327"/>
                  <a:pt x="466" y="329"/>
                </a:cubicBezTo>
                <a:cubicBezTo>
                  <a:pt x="467" y="330"/>
                  <a:pt x="468" y="330"/>
                  <a:pt x="470" y="331"/>
                </a:cubicBezTo>
                <a:cubicBezTo>
                  <a:pt x="473" y="331"/>
                  <a:pt x="476" y="332"/>
                  <a:pt x="476" y="332"/>
                </a:cubicBezTo>
                <a:cubicBezTo>
                  <a:pt x="476" y="332"/>
                  <a:pt x="476" y="333"/>
                  <a:pt x="479" y="336"/>
                </a:cubicBezTo>
                <a:cubicBezTo>
                  <a:pt x="481" y="339"/>
                  <a:pt x="484" y="341"/>
                  <a:pt x="490" y="346"/>
                </a:cubicBezTo>
                <a:cubicBezTo>
                  <a:pt x="492" y="348"/>
                  <a:pt x="494" y="350"/>
                  <a:pt x="495" y="351"/>
                </a:cubicBezTo>
                <a:cubicBezTo>
                  <a:pt x="497" y="353"/>
                  <a:pt x="499" y="354"/>
                  <a:pt x="499" y="354"/>
                </a:cubicBezTo>
                <a:cubicBezTo>
                  <a:pt x="499" y="354"/>
                  <a:pt x="498" y="355"/>
                  <a:pt x="498" y="358"/>
                </a:cubicBezTo>
                <a:cubicBezTo>
                  <a:pt x="498" y="361"/>
                  <a:pt x="498" y="362"/>
                  <a:pt x="498" y="362"/>
                </a:cubicBezTo>
                <a:cubicBezTo>
                  <a:pt x="498" y="363"/>
                  <a:pt x="497" y="363"/>
                  <a:pt x="497" y="364"/>
                </a:cubicBezTo>
                <a:cubicBezTo>
                  <a:pt x="497" y="365"/>
                  <a:pt x="498" y="366"/>
                  <a:pt x="500" y="367"/>
                </a:cubicBezTo>
                <a:cubicBezTo>
                  <a:pt x="502" y="368"/>
                  <a:pt x="503" y="369"/>
                  <a:pt x="504" y="370"/>
                </a:cubicBezTo>
                <a:cubicBezTo>
                  <a:pt x="506" y="371"/>
                  <a:pt x="508" y="373"/>
                  <a:pt x="509" y="374"/>
                </a:cubicBezTo>
                <a:cubicBezTo>
                  <a:pt x="511" y="376"/>
                  <a:pt x="513" y="377"/>
                  <a:pt x="514" y="378"/>
                </a:cubicBezTo>
                <a:cubicBezTo>
                  <a:pt x="515" y="380"/>
                  <a:pt x="515" y="379"/>
                  <a:pt x="517" y="381"/>
                </a:cubicBezTo>
                <a:cubicBezTo>
                  <a:pt x="519" y="382"/>
                  <a:pt x="524" y="386"/>
                  <a:pt x="526" y="388"/>
                </a:cubicBezTo>
                <a:cubicBezTo>
                  <a:pt x="529" y="389"/>
                  <a:pt x="531" y="390"/>
                  <a:pt x="531" y="390"/>
                </a:cubicBezTo>
                <a:cubicBezTo>
                  <a:pt x="531" y="390"/>
                  <a:pt x="531" y="391"/>
                  <a:pt x="531" y="392"/>
                </a:cubicBezTo>
                <a:cubicBezTo>
                  <a:pt x="531" y="394"/>
                  <a:pt x="532" y="395"/>
                  <a:pt x="533" y="396"/>
                </a:cubicBezTo>
                <a:cubicBezTo>
                  <a:pt x="533" y="396"/>
                  <a:pt x="533" y="397"/>
                  <a:pt x="534" y="398"/>
                </a:cubicBezTo>
                <a:cubicBezTo>
                  <a:pt x="536" y="399"/>
                  <a:pt x="538" y="401"/>
                  <a:pt x="541" y="403"/>
                </a:cubicBezTo>
                <a:cubicBezTo>
                  <a:pt x="543" y="404"/>
                  <a:pt x="543" y="404"/>
                  <a:pt x="544" y="404"/>
                </a:cubicBezTo>
                <a:cubicBezTo>
                  <a:pt x="545" y="404"/>
                  <a:pt x="546" y="405"/>
                  <a:pt x="548" y="405"/>
                </a:cubicBezTo>
                <a:cubicBezTo>
                  <a:pt x="549" y="405"/>
                  <a:pt x="551" y="405"/>
                  <a:pt x="551" y="405"/>
                </a:cubicBezTo>
                <a:cubicBezTo>
                  <a:pt x="551" y="405"/>
                  <a:pt x="552" y="407"/>
                  <a:pt x="554" y="409"/>
                </a:cubicBezTo>
                <a:cubicBezTo>
                  <a:pt x="555" y="410"/>
                  <a:pt x="557" y="413"/>
                  <a:pt x="558" y="414"/>
                </a:cubicBezTo>
                <a:cubicBezTo>
                  <a:pt x="559" y="416"/>
                  <a:pt x="559" y="416"/>
                  <a:pt x="560" y="417"/>
                </a:cubicBezTo>
                <a:cubicBezTo>
                  <a:pt x="561" y="417"/>
                  <a:pt x="561" y="419"/>
                  <a:pt x="562" y="420"/>
                </a:cubicBezTo>
                <a:cubicBezTo>
                  <a:pt x="563" y="421"/>
                  <a:pt x="562" y="421"/>
                  <a:pt x="563" y="422"/>
                </a:cubicBezTo>
                <a:cubicBezTo>
                  <a:pt x="564" y="422"/>
                  <a:pt x="564" y="423"/>
                  <a:pt x="564" y="424"/>
                </a:cubicBezTo>
                <a:cubicBezTo>
                  <a:pt x="565" y="424"/>
                  <a:pt x="565" y="425"/>
                  <a:pt x="565" y="425"/>
                </a:cubicBezTo>
                <a:cubicBezTo>
                  <a:pt x="565" y="426"/>
                  <a:pt x="566" y="426"/>
                  <a:pt x="566" y="427"/>
                </a:cubicBezTo>
                <a:cubicBezTo>
                  <a:pt x="566" y="428"/>
                  <a:pt x="567" y="428"/>
                  <a:pt x="567" y="429"/>
                </a:cubicBezTo>
                <a:cubicBezTo>
                  <a:pt x="567" y="429"/>
                  <a:pt x="568" y="430"/>
                  <a:pt x="568" y="431"/>
                </a:cubicBezTo>
                <a:cubicBezTo>
                  <a:pt x="569" y="432"/>
                  <a:pt x="569" y="433"/>
                  <a:pt x="570" y="435"/>
                </a:cubicBezTo>
                <a:cubicBezTo>
                  <a:pt x="571" y="437"/>
                  <a:pt x="571" y="438"/>
                  <a:pt x="571" y="438"/>
                </a:cubicBezTo>
                <a:cubicBezTo>
                  <a:pt x="571" y="438"/>
                  <a:pt x="571" y="438"/>
                  <a:pt x="570" y="438"/>
                </a:cubicBezTo>
                <a:cubicBezTo>
                  <a:pt x="570" y="439"/>
                  <a:pt x="571" y="440"/>
                  <a:pt x="571" y="440"/>
                </a:cubicBezTo>
                <a:cubicBezTo>
                  <a:pt x="571" y="440"/>
                  <a:pt x="571" y="440"/>
                  <a:pt x="571" y="441"/>
                </a:cubicBezTo>
                <a:cubicBezTo>
                  <a:pt x="571" y="442"/>
                  <a:pt x="571" y="443"/>
                  <a:pt x="572" y="446"/>
                </a:cubicBezTo>
                <a:cubicBezTo>
                  <a:pt x="573" y="448"/>
                  <a:pt x="576" y="452"/>
                  <a:pt x="578" y="455"/>
                </a:cubicBezTo>
                <a:cubicBezTo>
                  <a:pt x="581" y="458"/>
                  <a:pt x="583" y="459"/>
                  <a:pt x="583" y="459"/>
                </a:cubicBezTo>
                <a:cubicBezTo>
                  <a:pt x="583" y="459"/>
                  <a:pt x="582" y="459"/>
                  <a:pt x="582" y="460"/>
                </a:cubicBezTo>
                <a:cubicBezTo>
                  <a:pt x="582" y="461"/>
                  <a:pt x="582" y="461"/>
                  <a:pt x="583" y="462"/>
                </a:cubicBezTo>
                <a:cubicBezTo>
                  <a:pt x="584" y="464"/>
                  <a:pt x="585" y="465"/>
                  <a:pt x="586" y="466"/>
                </a:cubicBezTo>
                <a:cubicBezTo>
                  <a:pt x="587" y="468"/>
                  <a:pt x="588" y="468"/>
                  <a:pt x="590" y="468"/>
                </a:cubicBezTo>
                <a:cubicBezTo>
                  <a:pt x="591" y="468"/>
                  <a:pt x="592" y="467"/>
                  <a:pt x="593" y="466"/>
                </a:cubicBezTo>
                <a:cubicBezTo>
                  <a:pt x="595" y="466"/>
                  <a:pt x="596" y="465"/>
                  <a:pt x="598" y="463"/>
                </a:cubicBezTo>
                <a:cubicBezTo>
                  <a:pt x="602" y="461"/>
                  <a:pt x="609" y="456"/>
                  <a:pt x="611" y="455"/>
                </a:cubicBezTo>
                <a:cubicBezTo>
                  <a:pt x="613" y="453"/>
                  <a:pt x="613" y="453"/>
                  <a:pt x="613" y="452"/>
                </a:cubicBezTo>
                <a:cubicBezTo>
                  <a:pt x="613" y="451"/>
                  <a:pt x="614" y="449"/>
                  <a:pt x="614" y="449"/>
                </a:cubicBezTo>
                <a:cubicBezTo>
                  <a:pt x="614" y="448"/>
                  <a:pt x="617" y="447"/>
                  <a:pt x="620" y="446"/>
                </a:cubicBezTo>
                <a:cubicBezTo>
                  <a:pt x="622" y="445"/>
                  <a:pt x="623" y="444"/>
                  <a:pt x="624" y="444"/>
                </a:cubicBezTo>
                <a:cubicBezTo>
                  <a:pt x="625" y="444"/>
                  <a:pt x="625" y="444"/>
                  <a:pt x="630" y="441"/>
                </a:cubicBezTo>
                <a:cubicBezTo>
                  <a:pt x="635" y="439"/>
                  <a:pt x="639" y="435"/>
                  <a:pt x="645" y="430"/>
                </a:cubicBezTo>
                <a:cubicBezTo>
                  <a:pt x="652" y="424"/>
                  <a:pt x="656" y="419"/>
                  <a:pt x="662" y="411"/>
                </a:cubicBezTo>
                <a:cubicBezTo>
                  <a:pt x="668" y="404"/>
                  <a:pt x="671" y="398"/>
                  <a:pt x="672" y="396"/>
                </a:cubicBezTo>
                <a:cubicBezTo>
                  <a:pt x="672" y="395"/>
                  <a:pt x="671" y="394"/>
                  <a:pt x="670" y="394"/>
                </a:cubicBezTo>
                <a:cubicBezTo>
                  <a:pt x="670" y="393"/>
                  <a:pt x="668" y="394"/>
                  <a:pt x="668" y="394"/>
                </a:cubicBezTo>
                <a:cubicBezTo>
                  <a:pt x="668" y="394"/>
                  <a:pt x="668" y="394"/>
                  <a:pt x="668" y="393"/>
                </a:cubicBezTo>
                <a:cubicBezTo>
                  <a:pt x="667" y="392"/>
                  <a:pt x="666" y="391"/>
                  <a:pt x="663" y="392"/>
                </a:cubicBezTo>
                <a:cubicBezTo>
                  <a:pt x="661" y="392"/>
                  <a:pt x="659" y="393"/>
                  <a:pt x="656" y="395"/>
                </a:cubicBezTo>
                <a:cubicBezTo>
                  <a:pt x="653" y="397"/>
                  <a:pt x="652" y="398"/>
                  <a:pt x="650" y="399"/>
                </a:cubicBezTo>
                <a:cubicBezTo>
                  <a:pt x="649" y="399"/>
                  <a:pt x="647" y="400"/>
                  <a:pt x="646" y="401"/>
                </a:cubicBezTo>
                <a:cubicBezTo>
                  <a:pt x="645" y="401"/>
                  <a:pt x="645" y="401"/>
                  <a:pt x="643" y="403"/>
                </a:cubicBezTo>
                <a:cubicBezTo>
                  <a:pt x="642" y="404"/>
                  <a:pt x="641" y="404"/>
                  <a:pt x="640" y="404"/>
                </a:cubicBezTo>
                <a:cubicBezTo>
                  <a:pt x="639" y="404"/>
                  <a:pt x="636" y="405"/>
                  <a:pt x="634" y="405"/>
                </a:cubicBezTo>
                <a:cubicBezTo>
                  <a:pt x="632" y="406"/>
                  <a:pt x="631" y="406"/>
                  <a:pt x="630" y="406"/>
                </a:cubicBezTo>
                <a:cubicBezTo>
                  <a:pt x="629" y="406"/>
                  <a:pt x="629" y="406"/>
                  <a:pt x="627" y="406"/>
                </a:cubicBezTo>
                <a:cubicBezTo>
                  <a:pt x="626" y="406"/>
                  <a:pt x="625" y="406"/>
                  <a:pt x="624" y="406"/>
                </a:cubicBezTo>
                <a:cubicBezTo>
                  <a:pt x="623" y="406"/>
                  <a:pt x="622" y="406"/>
                  <a:pt x="622" y="405"/>
                </a:cubicBezTo>
                <a:cubicBezTo>
                  <a:pt x="621" y="405"/>
                  <a:pt x="620" y="405"/>
                  <a:pt x="620" y="406"/>
                </a:cubicBezTo>
                <a:cubicBezTo>
                  <a:pt x="619" y="406"/>
                  <a:pt x="618" y="406"/>
                  <a:pt x="618" y="405"/>
                </a:cubicBezTo>
                <a:cubicBezTo>
                  <a:pt x="617" y="405"/>
                  <a:pt x="617" y="405"/>
                  <a:pt x="616" y="405"/>
                </a:cubicBezTo>
                <a:cubicBezTo>
                  <a:pt x="615" y="406"/>
                  <a:pt x="614" y="405"/>
                  <a:pt x="612" y="404"/>
                </a:cubicBezTo>
                <a:cubicBezTo>
                  <a:pt x="609" y="404"/>
                  <a:pt x="608" y="404"/>
                  <a:pt x="606" y="404"/>
                </a:cubicBezTo>
                <a:cubicBezTo>
                  <a:pt x="606" y="404"/>
                  <a:pt x="605" y="404"/>
                  <a:pt x="604" y="405"/>
                </a:cubicBezTo>
                <a:cubicBezTo>
                  <a:pt x="604" y="405"/>
                  <a:pt x="604" y="405"/>
                  <a:pt x="603" y="405"/>
                </a:cubicBezTo>
                <a:cubicBezTo>
                  <a:pt x="603" y="404"/>
                  <a:pt x="602" y="404"/>
                  <a:pt x="601" y="405"/>
                </a:cubicBezTo>
                <a:cubicBezTo>
                  <a:pt x="600" y="405"/>
                  <a:pt x="601" y="405"/>
                  <a:pt x="601" y="405"/>
                </a:cubicBezTo>
                <a:cubicBezTo>
                  <a:pt x="601" y="405"/>
                  <a:pt x="601" y="405"/>
                  <a:pt x="600" y="406"/>
                </a:cubicBezTo>
                <a:cubicBezTo>
                  <a:pt x="599" y="406"/>
                  <a:pt x="599" y="406"/>
                  <a:pt x="599" y="406"/>
                </a:cubicBezTo>
                <a:cubicBezTo>
                  <a:pt x="598" y="405"/>
                  <a:pt x="598" y="405"/>
                  <a:pt x="598" y="405"/>
                </a:cubicBezTo>
                <a:cubicBezTo>
                  <a:pt x="597" y="405"/>
                  <a:pt x="597" y="405"/>
                  <a:pt x="597" y="405"/>
                </a:cubicBezTo>
                <a:cubicBezTo>
                  <a:pt x="596" y="405"/>
                  <a:pt x="596" y="404"/>
                  <a:pt x="594" y="404"/>
                </a:cubicBezTo>
                <a:cubicBezTo>
                  <a:pt x="593" y="403"/>
                  <a:pt x="592" y="403"/>
                  <a:pt x="592" y="403"/>
                </a:cubicBezTo>
                <a:cubicBezTo>
                  <a:pt x="592" y="402"/>
                  <a:pt x="592" y="402"/>
                  <a:pt x="591" y="402"/>
                </a:cubicBezTo>
                <a:cubicBezTo>
                  <a:pt x="590" y="402"/>
                  <a:pt x="589" y="401"/>
                  <a:pt x="588" y="401"/>
                </a:cubicBezTo>
                <a:cubicBezTo>
                  <a:pt x="587" y="400"/>
                  <a:pt x="587" y="400"/>
                  <a:pt x="586" y="399"/>
                </a:cubicBezTo>
                <a:cubicBezTo>
                  <a:pt x="585" y="399"/>
                  <a:pt x="586" y="399"/>
                  <a:pt x="584" y="398"/>
                </a:cubicBezTo>
                <a:cubicBezTo>
                  <a:pt x="583" y="398"/>
                  <a:pt x="583" y="397"/>
                  <a:pt x="583" y="397"/>
                </a:cubicBezTo>
                <a:cubicBezTo>
                  <a:pt x="582" y="397"/>
                  <a:pt x="582" y="397"/>
                  <a:pt x="582" y="396"/>
                </a:cubicBezTo>
                <a:cubicBezTo>
                  <a:pt x="582" y="395"/>
                  <a:pt x="581" y="396"/>
                  <a:pt x="580" y="395"/>
                </a:cubicBezTo>
                <a:cubicBezTo>
                  <a:pt x="579" y="395"/>
                  <a:pt x="579" y="394"/>
                  <a:pt x="578" y="394"/>
                </a:cubicBezTo>
                <a:cubicBezTo>
                  <a:pt x="577" y="393"/>
                  <a:pt x="577" y="392"/>
                  <a:pt x="576" y="392"/>
                </a:cubicBezTo>
                <a:cubicBezTo>
                  <a:pt x="576" y="392"/>
                  <a:pt x="575" y="391"/>
                  <a:pt x="575" y="391"/>
                </a:cubicBezTo>
                <a:cubicBezTo>
                  <a:pt x="575" y="391"/>
                  <a:pt x="575" y="390"/>
                  <a:pt x="574" y="390"/>
                </a:cubicBezTo>
                <a:cubicBezTo>
                  <a:pt x="573" y="390"/>
                  <a:pt x="572" y="388"/>
                  <a:pt x="571" y="387"/>
                </a:cubicBezTo>
                <a:cubicBezTo>
                  <a:pt x="569" y="386"/>
                  <a:pt x="569" y="385"/>
                  <a:pt x="569" y="385"/>
                </a:cubicBezTo>
                <a:cubicBezTo>
                  <a:pt x="569" y="385"/>
                  <a:pt x="569" y="384"/>
                  <a:pt x="568" y="383"/>
                </a:cubicBezTo>
                <a:cubicBezTo>
                  <a:pt x="567" y="383"/>
                  <a:pt x="566" y="381"/>
                  <a:pt x="565" y="379"/>
                </a:cubicBezTo>
                <a:cubicBezTo>
                  <a:pt x="564" y="378"/>
                  <a:pt x="563" y="378"/>
                  <a:pt x="562" y="377"/>
                </a:cubicBezTo>
                <a:cubicBezTo>
                  <a:pt x="561" y="375"/>
                  <a:pt x="560" y="373"/>
                  <a:pt x="560" y="373"/>
                </a:cubicBezTo>
                <a:cubicBezTo>
                  <a:pt x="559" y="373"/>
                  <a:pt x="559" y="373"/>
                  <a:pt x="559" y="372"/>
                </a:cubicBezTo>
                <a:cubicBezTo>
                  <a:pt x="558" y="371"/>
                  <a:pt x="555" y="369"/>
                  <a:pt x="555" y="368"/>
                </a:cubicBezTo>
                <a:cubicBezTo>
                  <a:pt x="554" y="366"/>
                  <a:pt x="553" y="365"/>
                  <a:pt x="552" y="364"/>
                </a:cubicBezTo>
                <a:cubicBezTo>
                  <a:pt x="552" y="363"/>
                  <a:pt x="551" y="362"/>
                  <a:pt x="550" y="360"/>
                </a:cubicBezTo>
                <a:cubicBezTo>
                  <a:pt x="548" y="357"/>
                  <a:pt x="548" y="356"/>
                  <a:pt x="547" y="356"/>
                </a:cubicBezTo>
                <a:cubicBezTo>
                  <a:pt x="546" y="355"/>
                  <a:pt x="544" y="351"/>
                  <a:pt x="542" y="348"/>
                </a:cubicBezTo>
                <a:cubicBezTo>
                  <a:pt x="541" y="345"/>
                  <a:pt x="538" y="342"/>
                  <a:pt x="537" y="339"/>
                </a:cubicBezTo>
                <a:cubicBezTo>
                  <a:pt x="536" y="338"/>
                  <a:pt x="535" y="336"/>
                  <a:pt x="534" y="334"/>
                </a:cubicBezTo>
                <a:cubicBezTo>
                  <a:pt x="533" y="332"/>
                  <a:pt x="532" y="330"/>
                  <a:pt x="531" y="330"/>
                </a:cubicBezTo>
                <a:cubicBezTo>
                  <a:pt x="531" y="329"/>
                  <a:pt x="531" y="328"/>
                  <a:pt x="527" y="321"/>
                </a:cubicBezTo>
                <a:cubicBezTo>
                  <a:pt x="526" y="320"/>
                  <a:pt x="526" y="318"/>
                  <a:pt x="525" y="317"/>
                </a:cubicBezTo>
                <a:cubicBezTo>
                  <a:pt x="524" y="316"/>
                  <a:pt x="524" y="315"/>
                  <a:pt x="523" y="314"/>
                </a:cubicBezTo>
                <a:cubicBezTo>
                  <a:pt x="522" y="311"/>
                  <a:pt x="520" y="309"/>
                  <a:pt x="519" y="307"/>
                </a:cubicBezTo>
                <a:cubicBezTo>
                  <a:pt x="518" y="304"/>
                  <a:pt x="516" y="301"/>
                  <a:pt x="515" y="299"/>
                </a:cubicBezTo>
                <a:cubicBezTo>
                  <a:pt x="513" y="296"/>
                  <a:pt x="513" y="295"/>
                  <a:pt x="513" y="295"/>
                </a:cubicBezTo>
                <a:cubicBezTo>
                  <a:pt x="513" y="295"/>
                  <a:pt x="513" y="294"/>
                  <a:pt x="512" y="291"/>
                </a:cubicBezTo>
                <a:cubicBezTo>
                  <a:pt x="512" y="288"/>
                  <a:pt x="510" y="286"/>
                  <a:pt x="508" y="283"/>
                </a:cubicBezTo>
                <a:cubicBezTo>
                  <a:pt x="507" y="280"/>
                  <a:pt x="504" y="279"/>
                  <a:pt x="504" y="279"/>
                </a:cubicBezTo>
                <a:cubicBezTo>
                  <a:pt x="504" y="279"/>
                  <a:pt x="503" y="277"/>
                  <a:pt x="501" y="275"/>
                </a:cubicBezTo>
                <a:cubicBezTo>
                  <a:pt x="500" y="273"/>
                  <a:pt x="499" y="273"/>
                  <a:pt x="498" y="273"/>
                </a:cubicBezTo>
                <a:cubicBezTo>
                  <a:pt x="497" y="272"/>
                  <a:pt x="497" y="272"/>
                  <a:pt x="496" y="272"/>
                </a:cubicBezTo>
                <a:cubicBezTo>
                  <a:pt x="495" y="272"/>
                  <a:pt x="494" y="272"/>
                  <a:pt x="493" y="271"/>
                </a:cubicBezTo>
                <a:cubicBezTo>
                  <a:pt x="491" y="270"/>
                  <a:pt x="487" y="270"/>
                  <a:pt x="486" y="270"/>
                </a:cubicBezTo>
                <a:cubicBezTo>
                  <a:pt x="484" y="270"/>
                  <a:pt x="483" y="269"/>
                  <a:pt x="482" y="268"/>
                </a:cubicBezTo>
                <a:cubicBezTo>
                  <a:pt x="480" y="268"/>
                  <a:pt x="478" y="268"/>
                  <a:pt x="477" y="267"/>
                </a:cubicBezTo>
                <a:cubicBezTo>
                  <a:pt x="475" y="267"/>
                  <a:pt x="474" y="267"/>
                  <a:pt x="471" y="267"/>
                </a:cubicBezTo>
                <a:cubicBezTo>
                  <a:pt x="468" y="267"/>
                  <a:pt x="465" y="266"/>
                  <a:pt x="462" y="266"/>
                </a:cubicBezTo>
                <a:cubicBezTo>
                  <a:pt x="460" y="266"/>
                  <a:pt x="458" y="266"/>
                  <a:pt x="456" y="266"/>
                </a:cubicBezTo>
                <a:cubicBezTo>
                  <a:pt x="453" y="265"/>
                  <a:pt x="452" y="266"/>
                  <a:pt x="449" y="266"/>
                </a:cubicBezTo>
                <a:cubicBezTo>
                  <a:pt x="447" y="266"/>
                  <a:pt x="446" y="266"/>
                  <a:pt x="444" y="266"/>
                </a:cubicBezTo>
                <a:cubicBezTo>
                  <a:pt x="441" y="266"/>
                  <a:pt x="438" y="266"/>
                  <a:pt x="435" y="266"/>
                </a:cubicBezTo>
                <a:cubicBezTo>
                  <a:pt x="431" y="266"/>
                  <a:pt x="424" y="266"/>
                  <a:pt x="424" y="266"/>
                </a:cubicBezTo>
                <a:cubicBezTo>
                  <a:pt x="424" y="266"/>
                  <a:pt x="424" y="266"/>
                  <a:pt x="423" y="266"/>
                </a:cubicBezTo>
                <a:cubicBezTo>
                  <a:pt x="422" y="265"/>
                  <a:pt x="422" y="265"/>
                  <a:pt x="420" y="265"/>
                </a:cubicBezTo>
                <a:cubicBezTo>
                  <a:pt x="418" y="265"/>
                  <a:pt x="415" y="265"/>
                  <a:pt x="410" y="264"/>
                </a:cubicBezTo>
                <a:cubicBezTo>
                  <a:pt x="405" y="264"/>
                  <a:pt x="400" y="263"/>
                  <a:pt x="395" y="262"/>
                </a:cubicBezTo>
                <a:cubicBezTo>
                  <a:pt x="393" y="262"/>
                  <a:pt x="391" y="261"/>
                  <a:pt x="389" y="261"/>
                </a:cubicBezTo>
                <a:cubicBezTo>
                  <a:pt x="388" y="261"/>
                  <a:pt x="386" y="261"/>
                  <a:pt x="385" y="260"/>
                </a:cubicBezTo>
                <a:cubicBezTo>
                  <a:pt x="383" y="260"/>
                  <a:pt x="381" y="260"/>
                  <a:pt x="381" y="260"/>
                </a:cubicBezTo>
                <a:cubicBezTo>
                  <a:pt x="381" y="260"/>
                  <a:pt x="381" y="259"/>
                  <a:pt x="382" y="257"/>
                </a:cubicBezTo>
                <a:cubicBezTo>
                  <a:pt x="382" y="255"/>
                  <a:pt x="382" y="253"/>
                  <a:pt x="383" y="251"/>
                </a:cubicBezTo>
                <a:cubicBezTo>
                  <a:pt x="383" y="248"/>
                  <a:pt x="383" y="247"/>
                  <a:pt x="381" y="244"/>
                </a:cubicBezTo>
                <a:cubicBezTo>
                  <a:pt x="379" y="240"/>
                  <a:pt x="377" y="237"/>
                  <a:pt x="377" y="237"/>
                </a:cubicBezTo>
                <a:cubicBezTo>
                  <a:pt x="377" y="237"/>
                  <a:pt x="378" y="237"/>
                  <a:pt x="379" y="236"/>
                </a:cubicBezTo>
                <a:cubicBezTo>
                  <a:pt x="380" y="235"/>
                  <a:pt x="382" y="233"/>
                  <a:pt x="386" y="231"/>
                </a:cubicBezTo>
                <a:cubicBezTo>
                  <a:pt x="390" y="228"/>
                  <a:pt x="394" y="226"/>
                  <a:pt x="397" y="225"/>
                </a:cubicBezTo>
                <a:cubicBezTo>
                  <a:pt x="400" y="223"/>
                  <a:pt x="403" y="222"/>
                  <a:pt x="406" y="221"/>
                </a:cubicBezTo>
                <a:cubicBezTo>
                  <a:pt x="409" y="220"/>
                  <a:pt x="410" y="220"/>
                  <a:pt x="415" y="218"/>
                </a:cubicBezTo>
                <a:cubicBezTo>
                  <a:pt x="419" y="215"/>
                  <a:pt x="422" y="214"/>
                  <a:pt x="426" y="213"/>
                </a:cubicBezTo>
                <a:cubicBezTo>
                  <a:pt x="429" y="211"/>
                  <a:pt x="433" y="210"/>
                  <a:pt x="435" y="209"/>
                </a:cubicBezTo>
                <a:cubicBezTo>
                  <a:pt x="438" y="208"/>
                  <a:pt x="441" y="207"/>
                  <a:pt x="442" y="206"/>
                </a:cubicBezTo>
                <a:cubicBezTo>
                  <a:pt x="443" y="206"/>
                  <a:pt x="444" y="206"/>
                  <a:pt x="443" y="206"/>
                </a:cubicBezTo>
                <a:cubicBezTo>
                  <a:pt x="443" y="205"/>
                  <a:pt x="443" y="205"/>
                  <a:pt x="443" y="203"/>
                </a:cubicBezTo>
                <a:cubicBezTo>
                  <a:pt x="442" y="201"/>
                  <a:pt x="442" y="199"/>
                  <a:pt x="441" y="197"/>
                </a:cubicBezTo>
                <a:cubicBezTo>
                  <a:pt x="441" y="194"/>
                  <a:pt x="440" y="192"/>
                  <a:pt x="440" y="192"/>
                </a:cubicBezTo>
                <a:cubicBezTo>
                  <a:pt x="440" y="192"/>
                  <a:pt x="441" y="191"/>
                  <a:pt x="441" y="191"/>
                </a:cubicBezTo>
                <a:cubicBezTo>
                  <a:pt x="441" y="191"/>
                  <a:pt x="442" y="190"/>
                  <a:pt x="442" y="190"/>
                </a:cubicBezTo>
                <a:cubicBezTo>
                  <a:pt x="443" y="189"/>
                  <a:pt x="443" y="188"/>
                  <a:pt x="443" y="187"/>
                </a:cubicBezTo>
                <a:cubicBezTo>
                  <a:pt x="443" y="187"/>
                  <a:pt x="443" y="187"/>
                  <a:pt x="443" y="185"/>
                </a:cubicBezTo>
                <a:cubicBezTo>
                  <a:pt x="443" y="183"/>
                  <a:pt x="443" y="180"/>
                  <a:pt x="443" y="180"/>
                </a:cubicBezTo>
                <a:cubicBezTo>
                  <a:pt x="443" y="180"/>
                  <a:pt x="447" y="178"/>
                  <a:pt x="450" y="176"/>
                </a:cubicBezTo>
                <a:cubicBezTo>
                  <a:pt x="454" y="173"/>
                  <a:pt x="455" y="172"/>
                  <a:pt x="458" y="170"/>
                </a:cubicBezTo>
                <a:cubicBezTo>
                  <a:pt x="461" y="167"/>
                  <a:pt x="462" y="165"/>
                  <a:pt x="464" y="163"/>
                </a:cubicBezTo>
                <a:cubicBezTo>
                  <a:pt x="465" y="161"/>
                  <a:pt x="467" y="159"/>
                  <a:pt x="468" y="157"/>
                </a:cubicBezTo>
                <a:cubicBezTo>
                  <a:pt x="469" y="155"/>
                  <a:pt x="470" y="154"/>
                  <a:pt x="471" y="153"/>
                </a:cubicBezTo>
                <a:cubicBezTo>
                  <a:pt x="472" y="152"/>
                  <a:pt x="473" y="151"/>
                  <a:pt x="474" y="149"/>
                </a:cubicBezTo>
                <a:cubicBezTo>
                  <a:pt x="475" y="148"/>
                  <a:pt x="476" y="148"/>
                  <a:pt x="477" y="146"/>
                </a:cubicBezTo>
                <a:cubicBezTo>
                  <a:pt x="478" y="145"/>
                  <a:pt x="479" y="145"/>
                  <a:pt x="479" y="144"/>
                </a:cubicBezTo>
                <a:cubicBezTo>
                  <a:pt x="480" y="143"/>
                  <a:pt x="480" y="143"/>
                  <a:pt x="481" y="142"/>
                </a:cubicBezTo>
                <a:cubicBezTo>
                  <a:pt x="482" y="141"/>
                  <a:pt x="483" y="140"/>
                  <a:pt x="483" y="138"/>
                </a:cubicBezTo>
                <a:cubicBezTo>
                  <a:pt x="484" y="136"/>
                  <a:pt x="483" y="135"/>
                  <a:pt x="482" y="135"/>
                </a:cubicBezTo>
                <a:cubicBezTo>
                  <a:pt x="480" y="134"/>
                  <a:pt x="479" y="135"/>
                  <a:pt x="478" y="136"/>
                </a:cubicBezTo>
                <a:cubicBezTo>
                  <a:pt x="477" y="137"/>
                  <a:pt x="476" y="140"/>
                  <a:pt x="475" y="141"/>
                </a:cubicBezTo>
                <a:cubicBezTo>
                  <a:pt x="474" y="142"/>
                  <a:pt x="473" y="142"/>
                  <a:pt x="472" y="143"/>
                </a:cubicBezTo>
                <a:cubicBezTo>
                  <a:pt x="470" y="144"/>
                  <a:pt x="469" y="145"/>
                  <a:pt x="468" y="146"/>
                </a:cubicBezTo>
                <a:cubicBezTo>
                  <a:pt x="468" y="147"/>
                  <a:pt x="467" y="148"/>
                  <a:pt x="467" y="148"/>
                </a:cubicBezTo>
                <a:cubicBezTo>
                  <a:pt x="466" y="148"/>
                  <a:pt x="466" y="147"/>
                  <a:pt x="466" y="146"/>
                </a:cubicBezTo>
                <a:cubicBezTo>
                  <a:pt x="466" y="145"/>
                  <a:pt x="466" y="145"/>
                  <a:pt x="467" y="143"/>
                </a:cubicBezTo>
                <a:cubicBezTo>
                  <a:pt x="468" y="142"/>
                  <a:pt x="469" y="141"/>
                  <a:pt x="471" y="140"/>
                </a:cubicBezTo>
                <a:cubicBezTo>
                  <a:pt x="472" y="138"/>
                  <a:pt x="472" y="137"/>
                  <a:pt x="473" y="136"/>
                </a:cubicBezTo>
                <a:cubicBezTo>
                  <a:pt x="474" y="133"/>
                  <a:pt x="476" y="131"/>
                  <a:pt x="477" y="130"/>
                </a:cubicBezTo>
                <a:cubicBezTo>
                  <a:pt x="478" y="128"/>
                  <a:pt x="479" y="127"/>
                  <a:pt x="479" y="126"/>
                </a:cubicBezTo>
                <a:cubicBezTo>
                  <a:pt x="480" y="124"/>
                  <a:pt x="481" y="124"/>
                  <a:pt x="481" y="122"/>
                </a:cubicBezTo>
                <a:cubicBezTo>
                  <a:pt x="481" y="121"/>
                  <a:pt x="480" y="120"/>
                  <a:pt x="479" y="119"/>
                </a:cubicBezTo>
                <a:cubicBezTo>
                  <a:pt x="477" y="119"/>
                  <a:pt x="476" y="120"/>
                  <a:pt x="475" y="122"/>
                </a:cubicBezTo>
                <a:cubicBezTo>
                  <a:pt x="474" y="123"/>
                  <a:pt x="473" y="125"/>
                  <a:pt x="472" y="127"/>
                </a:cubicBezTo>
                <a:cubicBezTo>
                  <a:pt x="470" y="129"/>
                  <a:pt x="470" y="130"/>
                  <a:pt x="468" y="132"/>
                </a:cubicBezTo>
                <a:cubicBezTo>
                  <a:pt x="467" y="133"/>
                  <a:pt x="466" y="134"/>
                  <a:pt x="466" y="135"/>
                </a:cubicBezTo>
                <a:cubicBezTo>
                  <a:pt x="465" y="136"/>
                  <a:pt x="464" y="137"/>
                  <a:pt x="464" y="138"/>
                </a:cubicBezTo>
                <a:cubicBezTo>
                  <a:pt x="463" y="139"/>
                  <a:pt x="463" y="139"/>
                  <a:pt x="462" y="140"/>
                </a:cubicBezTo>
                <a:cubicBezTo>
                  <a:pt x="462" y="140"/>
                  <a:pt x="461" y="138"/>
                  <a:pt x="461" y="138"/>
                </a:cubicBezTo>
                <a:cubicBezTo>
                  <a:pt x="461" y="138"/>
                  <a:pt x="461" y="138"/>
                  <a:pt x="462" y="137"/>
                </a:cubicBezTo>
                <a:cubicBezTo>
                  <a:pt x="462" y="136"/>
                  <a:pt x="464" y="134"/>
                  <a:pt x="465" y="133"/>
                </a:cubicBezTo>
                <a:cubicBezTo>
                  <a:pt x="466" y="131"/>
                  <a:pt x="466" y="130"/>
                  <a:pt x="466" y="129"/>
                </a:cubicBezTo>
                <a:cubicBezTo>
                  <a:pt x="467" y="128"/>
                  <a:pt x="468" y="126"/>
                  <a:pt x="469" y="124"/>
                </a:cubicBezTo>
                <a:cubicBezTo>
                  <a:pt x="470" y="122"/>
                  <a:pt x="470" y="122"/>
                  <a:pt x="471" y="120"/>
                </a:cubicBezTo>
                <a:cubicBezTo>
                  <a:pt x="472" y="119"/>
                  <a:pt x="472" y="118"/>
                  <a:pt x="473" y="117"/>
                </a:cubicBezTo>
                <a:cubicBezTo>
                  <a:pt x="473" y="115"/>
                  <a:pt x="474" y="115"/>
                  <a:pt x="474" y="113"/>
                </a:cubicBezTo>
                <a:cubicBezTo>
                  <a:pt x="474" y="111"/>
                  <a:pt x="472" y="110"/>
                  <a:pt x="471" y="110"/>
                </a:cubicBezTo>
                <a:cubicBezTo>
                  <a:pt x="469" y="110"/>
                  <a:pt x="468" y="112"/>
                  <a:pt x="467" y="114"/>
                </a:cubicBezTo>
                <a:cubicBezTo>
                  <a:pt x="466" y="116"/>
                  <a:pt x="465" y="118"/>
                  <a:pt x="464" y="120"/>
                </a:cubicBezTo>
                <a:cubicBezTo>
                  <a:pt x="463" y="122"/>
                  <a:pt x="462" y="123"/>
                  <a:pt x="461" y="124"/>
                </a:cubicBezTo>
                <a:cubicBezTo>
                  <a:pt x="460" y="125"/>
                  <a:pt x="460" y="126"/>
                  <a:pt x="460" y="127"/>
                </a:cubicBezTo>
                <a:cubicBezTo>
                  <a:pt x="460" y="128"/>
                  <a:pt x="459" y="128"/>
                  <a:pt x="459" y="129"/>
                </a:cubicBezTo>
                <a:cubicBezTo>
                  <a:pt x="458" y="130"/>
                  <a:pt x="458" y="131"/>
                  <a:pt x="457" y="132"/>
                </a:cubicBezTo>
                <a:cubicBezTo>
                  <a:pt x="457" y="133"/>
                  <a:pt x="456" y="134"/>
                  <a:pt x="456" y="134"/>
                </a:cubicBezTo>
                <a:cubicBezTo>
                  <a:pt x="455" y="135"/>
                  <a:pt x="455" y="134"/>
                  <a:pt x="455" y="134"/>
                </a:cubicBezTo>
                <a:cubicBezTo>
                  <a:pt x="454" y="134"/>
                  <a:pt x="454" y="132"/>
                  <a:pt x="455" y="131"/>
                </a:cubicBezTo>
                <a:cubicBezTo>
                  <a:pt x="455" y="129"/>
                  <a:pt x="455" y="128"/>
                  <a:pt x="456" y="127"/>
                </a:cubicBezTo>
                <a:cubicBezTo>
                  <a:pt x="456" y="125"/>
                  <a:pt x="456" y="124"/>
                  <a:pt x="457" y="121"/>
                </a:cubicBezTo>
                <a:cubicBezTo>
                  <a:pt x="458" y="119"/>
                  <a:pt x="459" y="118"/>
                  <a:pt x="460" y="116"/>
                </a:cubicBezTo>
                <a:cubicBezTo>
                  <a:pt x="461" y="114"/>
                  <a:pt x="461" y="112"/>
                  <a:pt x="462" y="110"/>
                </a:cubicBezTo>
                <a:cubicBezTo>
                  <a:pt x="462" y="108"/>
                  <a:pt x="460" y="107"/>
                  <a:pt x="458" y="108"/>
                </a:cubicBezTo>
                <a:cubicBezTo>
                  <a:pt x="456" y="108"/>
                  <a:pt x="455" y="111"/>
                  <a:pt x="454" y="112"/>
                </a:cubicBezTo>
                <a:cubicBezTo>
                  <a:pt x="454" y="113"/>
                  <a:pt x="453" y="115"/>
                  <a:pt x="453" y="116"/>
                </a:cubicBezTo>
                <a:cubicBezTo>
                  <a:pt x="452" y="117"/>
                  <a:pt x="452" y="118"/>
                  <a:pt x="451" y="119"/>
                </a:cubicBezTo>
                <a:cubicBezTo>
                  <a:pt x="450" y="121"/>
                  <a:pt x="450" y="121"/>
                  <a:pt x="449" y="124"/>
                </a:cubicBezTo>
                <a:cubicBezTo>
                  <a:pt x="448" y="126"/>
                  <a:pt x="448" y="127"/>
                  <a:pt x="448" y="130"/>
                </a:cubicBezTo>
                <a:cubicBezTo>
                  <a:pt x="447" y="132"/>
                  <a:pt x="446" y="133"/>
                  <a:pt x="446" y="134"/>
                </a:cubicBezTo>
                <a:cubicBezTo>
                  <a:pt x="445" y="135"/>
                  <a:pt x="445" y="136"/>
                  <a:pt x="444" y="137"/>
                </a:cubicBezTo>
                <a:cubicBezTo>
                  <a:pt x="444" y="139"/>
                  <a:pt x="442" y="139"/>
                  <a:pt x="441" y="140"/>
                </a:cubicBezTo>
                <a:cubicBezTo>
                  <a:pt x="440" y="140"/>
                  <a:pt x="437" y="142"/>
                  <a:pt x="437" y="142"/>
                </a:cubicBezTo>
                <a:cubicBezTo>
                  <a:pt x="436" y="143"/>
                  <a:pt x="436" y="142"/>
                  <a:pt x="436" y="142"/>
                </a:cubicBezTo>
                <a:cubicBezTo>
                  <a:pt x="435" y="141"/>
                  <a:pt x="435" y="141"/>
                  <a:pt x="435" y="140"/>
                </a:cubicBezTo>
                <a:cubicBezTo>
                  <a:pt x="435" y="139"/>
                  <a:pt x="435" y="138"/>
                  <a:pt x="435" y="137"/>
                </a:cubicBezTo>
                <a:cubicBezTo>
                  <a:pt x="434" y="136"/>
                  <a:pt x="434" y="135"/>
                  <a:pt x="433" y="134"/>
                </a:cubicBezTo>
                <a:cubicBezTo>
                  <a:pt x="433" y="133"/>
                  <a:pt x="433" y="132"/>
                  <a:pt x="431" y="129"/>
                </a:cubicBezTo>
                <a:cubicBezTo>
                  <a:pt x="430" y="127"/>
                  <a:pt x="428" y="126"/>
                  <a:pt x="427" y="125"/>
                </a:cubicBezTo>
                <a:cubicBezTo>
                  <a:pt x="426" y="125"/>
                  <a:pt x="425" y="125"/>
                  <a:pt x="424" y="126"/>
                </a:cubicBezTo>
                <a:cubicBezTo>
                  <a:pt x="423" y="127"/>
                  <a:pt x="424" y="128"/>
                  <a:pt x="424" y="129"/>
                </a:cubicBezTo>
                <a:cubicBezTo>
                  <a:pt x="425" y="129"/>
                  <a:pt x="425" y="131"/>
                  <a:pt x="426" y="133"/>
                </a:cubicBezTo>
                <a:cubicBezTo>
                  <a:pt x="426" y="135"/>
                  <a:pt x="427" y="136"/>
                  <a:pt x="427" y="138"/>
                </a:cubicBezTo>
                <a:cubicBezTo>
                  <a:pt x="427" y="140"/>
                  <a:pt x="427" y="141"/>
                  <a:pt x="427" y="143"/>
                </a:cubicBezTo>
                <a:cubicBezTo>
                  <a:pt x="427" y="144"/>
                  <a:pt x="426" y="145"/>
                  <a:pt x="426" y="147"/>
                </a:cubicBezTo>
                <a:cubicBezTo>
                  <a:pt x="426" y="149"/>
                  <a:pt x="427" y="152"/>
                  <a:pt x="428" y="154"/>
                </a:cubicBezTo>
                <a:cubicBezTo>
                  <a:pt x="428" y="157"/>
                  <a:pt x="428" y="158"/>
                  <a:pt x="429" y="160"/>
                </a:cubicBezTo>
                <a:cubicBezTo>
                  <a:pt x="429" y="163"/>
                  <a:pt x="429" y="163"/>
                  <a:pt x="429" y="164"/>
                </a:cubicBezTo>
                <a:cubicBezTo>
                  <a:pt x="428" y="165"/>
                  <a:pt x="426" y="167"/>
                  <a:pt x="426" y="167"/>
                </a:cubicBezTo>
                <a:cubicBezTo>
                  <a:pt x="426" y="167"/>
                  <a:pt x="426" y="167"/>
                  <a:pt x="425" y="167"/>
                </a:cubicBezTo>
                <a:cubicBezTo>
                  <a:pt x="425" y="167"/>
                  <a:pt x="425" y="167"/>
                  <a:pt x="424" y="168"/>
                </a:cubicBezTo>
                <a:cubicBezTo>
                  <a:pt x="424" y="168"/>
                  <a:pt x="423" y="169"/>
                  <a:pt x="421" y="170"/>
                </a:cubicBezTo>
                <a:cubicBezTo>
                  <a:pt x="419" y="171"/>
                  <a:pt x="417" y="173"/>
                  <a:pt x="413" y="175"/>
                </a:cubicBezTo>
                <a:cubicBezTo>
                  <a:pt x="409" y="177"/>
                  <a:pt x="407" y="178"/>
                  <a:pt x="406" y="179"/>
                </a:cubicBezTo>
                <a:cubicBezTo>
                  <a:pt x="404" y="179"/>
                  <a:pt x="401" y="182"/>
                  <a:pt x="400" y="183"/>
                </a:cubicBezTo>
                <a:cubicBezTo>
                  <a:pt x="399" y="184"/>
                  <a:pt x="398" y="186"/>
                  <a:pt x="398" y="186"/>
                </a:cubicBezTo>
                <a:cubicBezTo>
                  <a:pt x="398" y="186"/>
                  <a:pt x="398" y="186"/>
                  <a:pt x="397" y="185"/>
                </a:cubicBezTo>
                <a:cubicBezTo>
                  <a:pt x="396" y="185"/>
                  <a:pt x="394" y="185"/>
                  <a:pt x="393" y="186"/>
                </a:cubicBezTo>
                <a:cubicBezTo>
                  <a:pt x="391" y="186"/>
                  <a:pt x="387" y="188"/>
                  <a:pt x="386" y="189"/>
                </a:cubicBezTo>
                <a:cubicBezTo>
                  <a:pt x="385" y="190"/>
                  <a:pt x="383" y="190"/>
                  <a:pt x="383" y="192"/>
                </a:cubicBezTo>
                <a:cubicBezTo>
                  <a:pt x="382" y="193"/>
                  <a:pt x="381" y="194"/>
                  <a:pt x="381" y="194"/>
                </a:cubicBezTo>
                <a:cubicBezTo>
                  <a:pt x="381" y="194"/>
                  <a:pt x="380" y="195"/>
                  <a:pt x="378" y="195"/>
                </a:cubicBezTo>
                <a:cubicBezTo>
                  <a:pt x="375" y="196"/>
                  <a:pt x="374" y="196"/>
                  <a:pt x="373" y="196"/>
                </a:cubicBezTo>
                <a:cubicBezTo>
                  <a:pt x="373" y="196"/>
                  <a:pt x="372" y="196"/>
                  <a:pt x="371" y="196"/>
                </a:cubicBezTo>
                <a:cubicBezTo>
                  <a:pt x="371" y="196"/>
                  <a:pt x="371" y="195"/>
                  <a:pt x="370" y="195"/>
                </a:cubicBezTo>
                <a:cubicBezTo>
                  <a:pt x="369" y="195"/>
                  <a:pt x="369" y="195"/>
                  <a:pt x="369" y="195"/>
                </a:cubicBezTo>
                <a:cubicBezTo>
                  <a:pt x="369" y="195"/>
                  <a:pt x="368" y="194"/>
                  <a:pt x="367" y="191"/>
                </a:cubicBezTo>
                <a:cubicBezTo>
                  <a:pt x="367" y="189"/>
                  <a:pt x="366" y="187"/>
                  <a:pt x="365" y="185"/>
                </a:cubicBezTo>
                <a:cubicBezTo>
                  <a:pt x="365" y="184"/>
                  <a:pt x="364" y="182"/>
                  <a:pt x="363" y="181"/>
                </a:cubicBezTo>
                <a:cubicBezTo>
                  <a:pt x="362" y="178"/>
                  <a:pt x="361" y="176"/>
                  <a:pt x="360" y="174"/>
                </a:cubicBezTo>
                <a:cubicBezTo>
                  <a:pt x="359" y="173"/>
                  <a:pt x="358" y="171"/>
                  <a:pt x="357" y="170"/>
                </a:cubicBezTo>
                <a:cubicBezTo>
                  <a:pt x="355" y="168"/>
                  <a:pt x="354" y="166"/>
                  <a:pt x="353" y="164"/>
                </a:cubicBezTo>
                <a:cubicBezTo>
                  <a:pt x="352" y="163"/>
                  <a:pt x="352" y="162"/>
                  <a:pt x="352" y="161"/>
                </a:cubicBezTo>
                <a:cubicBezTo>
                  <a:pt x="351" y="160"/>
                  <a:pt x="350" y="157"/>
                  <a:pt x="347" y="152"/>
                </a:cubicBezTo>
                <a:cubicBezTo>
                  <a:pt x="346" y="149"/>
                  <a:pt x="344" y="147"/>
                  <a:pt x="343" y="145"/>
                </a:cubicBezTo>
                <a:cubicBezTo>
                  <a:pt x="341" y="142"/>
                  <a:pt x="339" y="140"/>
                  <a:pt x="338" y="139"/>
                </a:cubicBezTo>
                <a:cubicBezTo>
                  <a:pt x="336" y="137"/>
                  <a:pt x="335" y="135"/>
                  <a:pt x="333" y="134"/>
                </a:cubicBezTo>
                <a:cubicBezTo>
                  <a:pt x="332" y="133"/>
                  <a:pt x="332" y="132"/>
                  <a:pt x="331" y="132"/>
                </a:cubicBezTo>
                <a:cubicBezTo>
                  <a:pt x="330" y="130"/>
                  <a:pt x="329" y="130"/>
                  <a:pt x="328" y="128"/>
                </a:cubicBezTo>
                <a:cubicBezTo>
                  <a:pt x="327" y="127"/>
                  <a:pt x="326" y="126"/>
                  <a:pt x="323" y="123"/>
                </a:cubicBezTo>
                <a:cubicBezTo>
                  <a:pt x="320" y="119"/>
                  <a:pt x="316" y="116"/>
                  <a:pt x="314" y="113"/>
                </a:cubicBezTo>
                <a:cubicBezTo>
                  <a:pt x="311" y="111"/>
                  <a:pt x="310" y="109"/>
                  <a:pt x="309" y="108"/>
                </a:cubicBezTo>
                <a:cubicBezTo>
                  <a:pt x="308" y="108"/>
                  <a:pt x="307" y="106"/>
                  <a:pt x="306" y="105"/>
                </a:cubicBezTo>
                <a:cubicBezTo>
                  <a:pt x="304" y="103"/>
                  <a:pt x="302" y="102"/>
                  <a:pt x="302" y="102"/>
                </a:cubicBezTo>
                <a:cubicBezTo>
                  <a:pt x="302" y="100"/>
                  <a:pt x="302" y="100"/>
                  <a:pt x="302" y="100"/>
                </a:cubicBezTo>
                <a:cubicBezTo>
                  <a:pt x="302" y="100"/>
                  <a:pt x="302" y="100"/>
                  <a:pt x="303" y="99"/>
                </a:cubicBezTo>
                <a:cubicBezTo>
                  <a:pt x="304" y="98"/>
                  <a:pt x="304" y="97"/>
                  <a:pt x="304" y="96"/>
                </a:cubicBezTo>
                <a:cubicBezTo>
                  <a:pt x="303" y="96"/>
                  <a:pt x="304" y="96"/>
                  <a:pt x="304" y="96"/>
                </a:cubicBezTo>
                <a:cubicBezTo>
                  <a:pt x="305" y="96"/>
                  <a:pt x="305" y="95"/>
                  <a:pt x="306" y="95"/>
                </a:cubicBezTo>
                <a:cubicBezTo>
                  <a:pt x="307" y="94"/>
                  <a:pt x="309" y="93"/>
                  <a:pt x="310" y="93"/>
                </a:cubicBezTo>
                <a:cubicBezTo>
                  <a:pt x="311" y="92"/>
                  <a:pt x="311" y="92"/>
                  <a:pt x="312" y="91"/>
                </a:cubicBezTo>
                <a:cubicBezTo>
                  <a:pt x="313" y="90"/>
                  <a:pt x="314" y="90"/>
                  <a:pt x="316" y="89"/>
                </a:cubicBezTo>
                <a:cubicBezTo>
                  <a:pt x="317" y="88"/>
                  <a:pt x="318" y="87"/>
                  <a:pt x="319" y="86"/>
                </a:cubicBezTo>
                <a:cubicBezTo>
                  <a:pt x="320" y="84"/>
                  <a:pt x="319" y="83"/>
                  <a:pt x="319" y="82"/>
                </a:cubicBezTo>
                <a:cubicBezTo>
                  <a:pt x="319" y="81"/>
                  <a:pt x="318" y="79"/>
                  <a:pt x="318" y="79"/>
                </a:cubicBezTo>
                <a:cubicBezTo>
                  <a:pt x="318" y="79"/>
                  <a:pt x="318" y="78"/>
                  <a:pt x="318" y="77"/>
                </a:cubicBezTo>
                <a:cubicBezTo>
                  <a:pt x="319" y="76"/>
                  <a:pt x="320" y="75"/>
                  <a:pt x="320" y="74"/>
                </a:cubicBezTo>
                <a:cubicBezTo>
                  <a:pt x="321" y="74"/>
                  <a:pt x="320" y="72"/>
                  <a:pt x="319" y="71"/>
                </a:cubicBezTo>
                <a:cubicBezTo>
                  <a:pt x="318" y="70"/>
                  <a:pt x="317" y="70"/>
                  <a:pt x="317" y="70"/>
                </a:cubicBezTo>
                <a:cubicBezTo>
                  <a:pt x="317" y="70"/>
                  <a:pt x="318" y="69"/>
                  <a:pt x="319" y="68"/>
                </a:cubicBezTo>
                <a:cubicBezTo>
                  <a:pt x="320" y="68"/>
                  <a:pt x="320" y="67"/>
                  <a:pt x="321" y="66"/>
                </a:cubicBezTo>
                <a:cubicBezTo>
                  <a:pt x="322" y="65"/>
                  <a:pt x="322" y="64"/>
                  <a:pt x="321" y="63"/>
                </a:cubicBezTo>
                <a:cubicBezTo>
                  <a:pt x="321" y="62"/>
                  <a:pt x="321" y="61"/>
                  <a:pt x="321" y="59"/>
                </a:cubicBezTo>
                <a:cubicBezTo>
                  <a:pt x="321" y="58"/>
                  <a:pt x="321" y="57"/>
                  <a:pt x="322" y="57"/>
                </a:cubicBezTo>
                <a:cubicBezTo>
                  <a:pt x="323" y="56"/>
                  <a:pt x="324" y="56"/>
                  <a:pt x="325" y="56"/>
                </a:cubicBezTo>
                <a:cubicBezTo>
                  <a:pt x="326" y="56"/>
                  <a:pt x="327" y="55"/>
                  <a:pt x="327" y="54"/>
                </a:cubicBezTo>
                <a:cubicBezTo>
                  <a:pt x="328" y="52"/>
                  <a:pt x="326" y="51"/>
                  <a:pt x="325" y="49"/>
                </a:cubicBezTo>
                <a:cubicBezTo>
                  <a:pt x="323" y="48"/>
                  <a:pt x="322" y="46"/>
                  <a:pt x="320" y="44"/>
                </a:cubicBezTo>
                <a:cubicBezTo>
                  <a:pt x="318" y="43"/>
                  <a:pt x="317" y="43"/>
                  <a:pt x="316" y="42"/>
                </a:cubicBezTo>
                <a:cubicBezTo>
                  <a:pt x="316" y="41"/>
                  <a:pt x="316" y="41"/>
                  <a:pt x="315" y="41"/>
                </a:cubicBezTo>
                <a:cubicBezTo>
                  <a:pt x="314" y="39"/>
                  <a:pt x="315" y="36"/>
                  <a:pt x="315" y="35"/>
                </a:cubicBezTo>
                <a:cubicBezTo>
                  <a:pt x="316" y="34"/>
                  <a:pt x="315" y="33"/>
                  <a:pt x="315" y="33"/>
                </a:cubicBezTo>
                <a:cubicBezTo>
                  <a:pt x="314" y="33"/>
                  <a:pt x="315" y="32"/>
                  <a:pt x="314" y="31"/>
                </a:cubicBezTo>
                <a:cubicBezTo>
                  <a:pt x="313" y="29"/>
                  <a:pt x="313" y="30"/>
                  <a:pt x="313" y="30"/>
                </a:cubicBezTo>
                <a:cubicBezTo>
                  <a:pt x="313" y="30"/>
                  <a:pt x="313" y="29"/>
                  <a:pt x="312" y="28"/>
                </a:cubicBezTo>
                <a:cubicBezTo>
                  <a:pt x="312" y="28"/>
                  <a:pt x="312" y="26"/>
                  <a:pt x="311" y="26"/>
                </a:cubicBezTo>
                <a:cubicBezTo>
                  <a:pt x="310" y="25"/>
                  <a:pt x="310" y="25"/>
                  <a:pt x="310" y="24"/>
                </a:cubicBezTo>
                <a:cubicBezTo>
                  <a:pt x="310" y="24"/>
                  <a:pt x="310" y="23"/>
                  <a:pt x="310" y="23"/>
                </a:cubicBezTo>
                <a:cubicBezTo>
                  <a:pt x="309" y="23"/>
                  <a:pt x="309" y="22"/>
                  <a:pt x="309" y="22"/>
                </a:cubicBezTo>
                <a:cubicBezTo>
                  <a:pt x="309" y="21"/>
                  <a:pt x="308" y="20"/>
                  <a:pt x="308" y="20"/>
                </a:cubicBezTo>
                <a:cubicBezTo>
                  <a:pt x="307" y="20"/>
                  <a:pt x="307" y="19"/>
                  <a:pt x="307" y="18"/>
                </a:cubicBezTo>
                <a:cubicBezTo>
                  <a:pt x="306" y="17"/>
                  <a:pt x="305" y="16"/>
                  <a:pt x="305" y="16"/>
                </a:cubicBezTo>
                <a:cubicBezTo>
                  <a:pt x="305" y="16"/>
                  <a:pt x="306" y="16"/>
                  <a:pt x="306" y="16"/>
                </a:cubicBezTo>
                <a:cubicBezTo>
                  <a:pt x="306" y="15"/>
                  <a:pt x="307" y="15"/>
                  <a:pt x="307" y="12"/>
                </a:cubicBezTo>
                <a:cubicBezTo>
                  <a:pt x="307" y="10"/>
                  <a:pt x="305" y="8"/>
                  <a:pt x="303" y="6"/>
                </a:cubicBezTo>
                <a:cubicBezTo>
                  <a:pt x="301" y="5"/>
                  <a:pt x="298" y="3"/>
                  <a:pt x="296" y="2"/>
                </a:cubicBezTo>
                <a:cubicBezTo>
                  <a:pt x="294" y="1"/>
                  <a:pt x="291" y="1"/>
                  <a:pt x="290" y="1"/>
                </a:cubicBezTo>
                <a:cubicBezTo>
                  <a:pt x="288" y="1"/>
                  <a:pt x="285" y="1"/>
                  <a:pt x="283" y="1"/>
                </a:cubicBezTo>
                <a:cubicBezTo>
                  <a:pt x="281" y="1"/>
                  <a:pt x="280" y="0"/>
                  <a:pt x="278" y="1"/>
                </a:cubicBezTo>
                <a:cubicBezTo>
                  <a:pt x="276" y="1"/>
                  <a:pt x="275" y="2"/>
                  <a:pt x="274" y="2"/>
                </a:cubicBezTo>
                <a:cubicBezTo>
                  <a:pt x="273" y="2"/>
                  <a:pt x="271" y="2"/>
                  <a:pt x="269" y="2"/>
                </a:cubicBezTo>
                <a:cubicBezTo>
                  <a:pt x="268" y="2"/>
                  <a:pt x="266" y="3"/>
                  <a:pt x="265" y="3"/>
                </a:cubicBezTo>
                <a:cubicBezTo>
                  <a:pt x="263" y="3"/>
                  <a:pt x="261" y="4"/>
                  <a:pt x="260" y="4"/>
                </a:cubicBezTo>
                <a:cubicBezTo>
                  <a:pt x="259" y="5"/>
                  <a:pt x="257" y="5"/>
                  <a:pt x="256" y="6"/>
                </a:cubicBezTo>
                <a:cubicBezTo>
                  <a:pt x="255" y="6"/>
                  <a:pt x="254" y="7"/>
                  <a:pt x="253" y="8"/>
                </a:cubicBezTo>
                <a:cubicBezTo>
                  <a:pt x="251" y="8"/>
                  <a:pt x="250" y="10"/>
                  <a:pt x="248" y="11"/>
                </a:cubicBezTo>
                <a:cubicBezTo>
                  <a:pt x="247" y="13"/>
                  <a:pt x="246" y="14"/>
                  <a:pt x="243" y="17"/>
                </a:cubicBezTo>
                <a:cubicBezTo>
                  <a:pt x="240" y="20"/>
                  <a:pt x="241" y="22"/>
                  <a:pt x="240" y="23"/>
                </a:cubicBezTo>
                <a:cubicBezTo>
                  <a:pt x="239" y="25"/>
                  <a:pt x="239" y="26"/>
                  <a:pt x="238" y="28"/>
                </a:cubicBezTo>
                <a:cubicBezTo>
                  <a:pt x="238" y="29"/>
                  <a:pt x="238" y="30"/>
                  <a:pt x="237" y="31"/>
                </a:cubicBezTo>
                <a:cubicBezTo>
                  <a:pt x="237" y="33"/>
                  <a:pt x="237" y="34"/>
                  <a:pt x="237" y="37"/>
                </a:cubicBezTo>
                <a:cubicBezTo>
                  <a:pt x="237" y="39"/>
                  <a:pt x="237" y="40"/>
                  <a:pt x="237" y="41"/>
                </a:cubicBezTo>
                <a:cubicBezTo>
                  <a:pt x="237" y="42"/>
                  <a:pt x="238" y="42"/>
                  <a:pt x="238" y="43"/>
                </a:cubicBezTo>
                <a:cubicBezTo>
                  <a:pt x="238" y="44"/>
                  <a:pt x="237" y="44"/>
                  <a:pt x="237" y="45"/>
                </a:cubicBezTo>
                <a:cubicBezTo>
                  <a:pt x="237" y="47"/>
                  <a:pt x="238" y="48"/>
                  <a:pt x="238" y="49"/>
                </a:cubicBezTo>
                <a:cubicBezTo>
                  <a:pt x="238" y="49"/>
                  <a:pt x="238" y="50"/>
                  <a:pt x="238" y="51"/>
                </a:cubicBezTo>
                <a:cubicBezTo>
                  <a:pt x="238" y="51"/>
                  <a:pt x="238" y="52"/>
                  <a:pt x="238" y="53"/>
                </a:cubicBezTo>
                <a:cubicBezTo>
                  <a:pt x="238" y="56"/>
                  <a:pt x="239" y="57"/>
                  <a:pt x="239" y="59"/>
                </a:cubicBezTo>
                <a:cubicBezTo>
                  <a:pt x="239" y="60"/>
                  <a:pt x="240" y="60"/>
                  <a:pt x="240" y="61"/>
                </a:cubicBezTo>
                <a:cubicBezTo>
                  <a:pt x="240" y="61"/>
                  <a:pt x="240" y="61"/>
                  <a:pt x="240" y="62"/>
                </a:cubicBezTo>
                <a:cubicBezTo>
                  <a:pt x="240" y="62"/>
                  <a:pt x="241" y="63"/>
                  <a:pt x="241" y="64"/>
                </a:cubicBezTo>
                <a:cubicBezTo>
                  <a:pt x="242" y="65"/>
                  <a:pt x="242" y="66"/>
                  <a:pt x="243" y="66"/>
                </a:cubicBezTo>
                <a:cubicBezTo>
                  <a:pt x="243" y="67"/>
                  <a:pt x="243" y="68"/>
                  <a:pt x="244" y="69"/>
                </a:cubicBezTo>
                <a:cubicBezTo>
                  <a:pt x="244" y="69"/>
                  <a:pt x="244" y="70"/>
                  <a:pt x="244" y="70"/>
                </a:cubicBezTo>
                <a:cubicBezTo>
                  <a:pt x="244" y="71"/>
                  <a:pt x="244" y="72"/>
                  <a:pt x="244" y="73"/>
                </a:cubicBezTo>
                <a:cubicBezTo>
                  <a:pt x="245" y="73"/>
                  <a:pt x="245" y="74"/>
                  <a:pt x="246" y="74"/>
                </a:cubicBezTo>
                <a:cubicBezTo>
                  <a:pt x="246" y="75"/>
                  <a:pt x="246" y="75"/>
                  <a:pt x="246" y="76"/>
                </a:cubicBezTo>
                <a:cubicBezTo>
                  <a:pt x="246" y="76"/>
                  <a:pt x="247" y="76"/>
                  <a:pt x="247" y="77"/>
                </a:cubicBezTo>
                <a:cubicBezTo>
                  <a:pt x="248" y="78"/>
                  <a:pt x="249" y="78"/>
                  <a:pt x="249" y="79"/>
                </a:cubicBezTo>
                <a:cubicBezTo>
                  <a:pt x="250" y="79"/>
                  <a:pt x="251" y="80"/>
                  <a:pt x="252" y="79"/>
                </a:cubicBezTo>
                <a:cubicBezTo>
                  <a:pt x="253" y="79"/>
                  <a:pt x="254" y="79"/>
                  <a:pt x="254" y="79"/>
                </a:cubicBezTo>
                <a:cubicBezTo>
                  <a:pt x="254" y="79"/>
                  <a:pt x="254" y="80"/>
                  <a:pt x="254" y="81"/>
                </a:cubicBezTo>
                <a:cubicBezTo>
                  <a:pt x="254" y="82"/>
                  <a:pt x="253" y="83"/>
                  <a:pt x="252" y="85"/>
                </a:cubicBezTo>
                <a:cubicBezTo>
                  <a:pt x="252" y="86"/>
                  <a:pt x="251" y="87"/>
                  <a:pt x="251" y="88"/>
                </a:cubicBezTo>
                <a:cubicBezTo>
                  <a:pt x="250" y="88"/>
                  <a:pt x="248" y="87"/>
                  <a:pt x="246" y="86"/>
                </a:cubicBezTo>
                <a:cubicBezTo>
                  <a:pt x="244" y="86"/>
                  <a:pt x="244" y="86"/>
                  <a:pt x="239" y="86"/>
                </a:cubicBezTo>
                <a:cubicBezTo>
                  <a:pt x="238" y="86"/>
                  <a:pt x="236" y="86"/>
                  <a:pt x="235" y="86"/>
                </a:cubicBezTo>
                <a:cubicBezTo>
                  <a:pt x="234" y="86"/>
                  <a:pt x="232" y="87"/>
                  <a:pt x="230" y="87"/>
                </a:cubicBezTo>
                <a:cubicBezTo>
                  <a:pt x="229" y="87"/>
                  <a:pt x="228" y="88"/>
                  <a:pt x="227" y="88"/>
                </a:cubicBezTo>
                <a:cubicBezTo>
                  <a:pt x="224" y="89"/>
                  <a:pt x="223" y="90"/>
                  <a:pt x="220" y="92"/>
                </a:cubicBezTo>
                <a:cubicBezTo>
                  <a:pt x="218" y="93"/>
                  <a:pt x="215" y="95"/>
                  <a:pt x="214" y="97"/>
                </a:cubicBezTo>
                <a:cubicBezTo>
                  <a:pt x="212" y="98"/>
                  <a:pt x="211" y="99"/>
                  <a:pt x="209" y="101"/>
                </a:cubicBezTo>
                <a:cubicBezTo>
                  <a:pt x="207" y="103"/>
                  <a:pt x="206" y="104"/>
                  <a:pt x="205" y="106"/>
                </a:cubicBezTo>
                <a:cubicBezTo>
                  <a:pt x="204" y="108"/>
                  <a:pt x="204" y="108"/>
                  <a:pt x="203" y="110"/>
                </a:cubicBezTo>
                <a:cubicBezTo>
                  <a:pt x="203" y="112"/>
                  <a:pt x="203" y="113"/>
                  <a:pt x="203" y="114"/>
                </a:cubicBezTo>
                <a:cubicBezTo>
                  <a:pt x="202" y="116"/>
                  <a:pt x="202" y="117"/>
                  <a:pt x="202" y="117"/>
                </a:cubicBezTo>
                <a:cubicBezTo>
                  <a:pt x="202" y="117"/>
                  <a:pt x="201" y="118"/>
                  <a:pt x="200" y="119"/>
                </a:cubicBezTo>
                <a:cubicBezTo>
                  <a:pt x="198" y="119"/>
                  <a:pt x="197" y="121"/>
                  <a:pt x="196" y="122"/>
                </a:cubicBezTo>
                <a:cubicBezTo>
                  <a:pt x="195" y="122"/>
                  <a:pt x="194" y="122"/>
                  <a:pt x="194" y="122"/>
                </a:cubicBezTo>
                <a:cubicBezTo>
                  <a:pt x="193" y="122"/>
                  <a:pt x="193" y="122"/>
                  <a:pt x="191" y="124"/>
                </a:cubicBezTo>
                <a:cubicBezTo>
                  <a:pt x="189" y="125"/>
                  <a:pt x="188" y="127"/>
                  <a:pt x="187" y="129"/>
                </a:cubicBezTo>
                <a:cubicBezTo>
                  <a:pt x="186" y="130"/>
                  <a:pt x="186" y="131"/>
                  <a:pt x="185" y="132"/>
                </a:cubicBezTo>
                <a:cubicBezTo>
                  <a:pt x="184" y="132"/>
                  <a:pt x="183" y="133"/>
                  <a:pt x="183" y="133"/>
                </a:cubicBezTo>
                <a:cubicBezTo>
                  <a:pt x="182" y="133"/>
                  <a:pt x="181" y="134"/>
                  <a:pt x="180" y="134"/>
                </a:cubicBezTo>
                <a:cubicBezTo>
                  <a:pt x="178" y="134"/>
                  <a:pt x="178" y="134"/>
                  <a:pt x="175" y="135"/>
                </a:cubicBezTo>
                <a:cubicBezTo>
                  <a:pt x="173" y="136"/>
                  <a:pt x="171" y="137"/>
                  <a:pt x="170" y="138"/>
                </a:cubicBezTo>
                <a:cubicBezTo>
                  <a:pt x="169" y="139"/>
                  <a:pt x="168" y="140"/>
                  <a:pt x="167" y="141"/>
                </a:cubicBezTo>
                <a:cubicBezTo>
                  <a:pt x="165" y="142"/>
                  <a:pt x="165" y="142"/>
                  <a:pt x="161" y="144"/>
                </a:cubicBezTo>
                <a:cubicBezTo>
                  <a:pt x="160" y="145"/>
                  <a:pt x="158" y="146"/>
                  <a:pt x="157" y="147"/>
                </a:cubicBezTo>
                <a:cubicBezTo>
                  <a:pt x="156" y="148"/>
                  <a:pt x="155" y="148"/>
                  <a:pt x="154" y="149"/>
                </a:cubicBezTo>
                <a:cubicBezTo>
                  <a:pt x="152" y="151"/>
                  <a:pt x="150" y="152"/>
                  <a:pt x="147" y="154"/>
                </a:cubicBezTo>
                <a:cubicBezTo>
                  <a:pt x="144" y="156"/>
                  <a:pt x="141" y="159"/>
                  <a:pt x="140" y="162"/>
                </a:cubicBezTo>
                <a:cubicBezTo>
                  <a:pt x="138" y="165"/>
                  <a:pt x="137" y="174"/>
                  <a:pt x="135" y="180"/>
                </a:cubicBezTo>
                <a:cubicBezTo>
                  <a:pt x="134" y="187"/>
                  <a:pt x="132" y="200"/>
                  <a:pt x="130" y="205"/>
                </a:cubicBezTo>
                <a:cubicBezTo>
                  <a:pt x="129" y="211"/>
                  <a:pt x="129" y="214"/>
                  <a:pt x="128" y="218"/>
                </a:cubicBezTo>
                <a:cubicBezTo>
                  <a:pt x="127" y="222"/>
                  <a:pt x="127" y="224"/>
                  <a:pt x="126" y="228"/>
                </a:cubicBezTo>
                <a:cubicBezTo>
                  <a:pt x="126" y="232"/>
                  <a:pt x="126" y="232"/>
                  <a:pt x="125" y="237"/>
                </a:cubicBezTo>
                <a:cubicBezTo>
                  <a:pt x="124" y="242"/>
                  <a:pt x="124" y="248"/>
                  <a:pt x="123" y="252"/>
                </a:cubicBezTo>
                <a:cubicBezTo>
                  <a:pt x="123" y="256"/>
                  <a:pt x="122" y="259"/>
                  <a:pt x="122" y="261"/>
                </a:cubicBezTo>
                <a:cubicBezTo>
                  <a:pt x="122" y="262"/>
                  <a:pt x="122" y="264"/>
                  <a:pt x="121" y="265"/>
                </a:cubicBezTo>
                <a:cubicBezTo>
                  <a:pt x="121" y="266"/>
                  <a:pt x="121" y="268"/>
                  <a:pt x="120" y="269"/>
                </a:cubicBezTo>
                <a:cubicBezTo>
                  <a:pt x="120" y="272"/>
                  <a:pt x="119" y="274"/>
                  <a:pt x="119" y="275"/>
                </a:cubicBezTo>
                <a:cubicBezTo>
                  <a:pt x="119" y="275"/>
                  <a:pt x="119" y="275"/>
                  <a:pt x="120" y="275"/>
                </a:cubicBezTo>
                <a:cubicBezTo>
                  <a:pt x="121" y="275"/>
                  <a:pt x="122" y="275"/>
                  <a:pt x="125" y="276"/>
                </a:cubicBezTo>
                <a:cubicBezTo>
                  <a:pt x="129" y="277"/>
                  <a:pt x="134" y="278"/>
                  <a:pt x="134" y="278"/>
                </a:cubicBezTo>
                <a:cubicBezTo>
                  <a:pt x="134" y="278"/>
                  <a:pt x="134" y="279"/>
                  <a:pt x="134" y="279"/>
                </a:cubicBezTo>
                <a:cubicBezTo>
                  <a:pt x="134" y="280"/>
                  <a:pt x="134" y="280"/>
                  <a:pt x="135" y="280"/>
                </a:cubicBezTo>
                <a:cubicBezTo>
                  <a:pt x="135" y="280"/>
                  <a:pt x="136" y="280"/>
                  <a:pt x="136" y="281"/>
                </a:cubicBezTo>
                <a:cubicBezTo>
                  <a:pt x="136" y="281"/>
                  <a:pt x="135" y="281"/>
                  <a:pt x="135" y="282"/>
                </a:cubicBezTo>
                <a:cubicBezTo>
                  <a:pt x="134" y="284"/>
                  <a:pt x="134" y="284"/>
                  <a:pt x="134" y="286"/>
                </a:cubicBezTo>
                <a:cubicBezTo>
                  <a:pt x="133" y="289"/>
                  <a:pt x="133" y="290"/>
                  <a:pt x="133" y="290"/>
                </a:cubicBezTo>
                <a:cubicBezTo>
                  <a:pt x="133" y="290"/>
                  <a:pt x="132" y="291"/>
                  <a:pt x="132" y="291"/>
                </a:cubicBezTo>
                <a:cubicBezTo>
                  <a:pt x="131" y="292"/>
                  <a:pt x="131" y="292"/>
                  <a:pt x="131" y="293"/>
                </a:cubicBezTo>
                <a:cubicBezTo>
                  <a:pt x="130" y="295"/>
                  <a:pt x="128" y="298"/>
                  <a:pt x="128" y="299"/>
                </a:cubicBezTo>
                <a:cubicBezTo>
                  <a:pt x="127" y="301"/>
                  <a:pt x="127" y="301"/>
                  <a:pt x="127" y="301"/>
                </a:cubicBezTo>
                <a:cubicBezTo>
                  <a:pt x="127" y="302"/>
                  <a:pt x="127" y="302"/>
                  <a:pt x="126" y="302"/>
                </a:cubicBezTo>
                <a:cubicBezTo>
                  <a:pt x="126" y="303"/>
                  <a:pt x="126" y="304"/>
                  <a:pt x="126" y="304"/>
                </a:cubicBezTo>
                <a:cubicBezTo>
                  <a:pt x="126" y="304"/>
                  <a:pt x="119" y="300"/>
                  <a:pt x="114" y="296"/>
                </a:cubicBezTo>
                <a:cubicBezTo>
                  <a:pt x="108" y="293"/>
                  <a:pt x="103" y="290"/>
                  <a:pt x="103" y="290"/>
                </a:cubicBezTo>
                <a:cubicBezTo>
                  <a:pt x="103" y="290"/>
                  <a:pt x="103" y="289"/>
                  <a:pt x="103" y="288"/>
                </a:cubicBezTo>
                <a:cubicBezTo>
                  <a:pt x="103" y="288"/>
                  <a:pt x="102" y="287"/>
                  <a:pt x="101" y="287"/>
                </a:cubicBezTo>
                <a:cubicBezTo>
                  <a:pt x="100" y="286"/>
                  <a:pt x="99" y="285"/>
                  <a:pt x="98" y="285"/>
                </a:cubicBezTo>
                <a:cubicBezTo>
                  <a:pt x="97" y="284"/>
                  <a:pt x="96" y="284"/>
                  <a:pt x="95" y="284"/>
                </a:cubicBezTo>
                <a:cubicBezTo>
                  <a:pt x="95" y="284"/>
                  <a:pt x="94" y="284"/>
                  <a:pt x="94" y="284"/>
                </a:cubicBezTo>
                <a:cubicBezTo>
                  <a:pt x="93" y="284"/>
                  <a:pt x="91" y="282"/>
                  <a:pt x="88" y="280"/>
                </a:cubicBezTo>
                <a:cubicBezTo>
                  <a:pt x="84" y="278"/>
                  <a:pt x="84" y="278"/>
                  <a:pt x="82" y="277"/>
                </a:cubicBezTo>
                <a:cubicBezTo>
                  <a:pt x="81" y="276"/>
                  <a:pt x="80" y="275"/>
                  <a:pt x="80" y="274"/>
                </a:cubicBezTo>
                <a:cubicBezTo>
                  <a:pt x="79" y="273"/>
                  <a:pt x="77" y="274"/>
                  <a:pt x="77" y="274"/>
                </a:cubicBezTo>
                <a:cubicBezTo>
                  <a:pt x="76" y="274"/>
                  <a:pt x="75" y="274"/>
                  <a:pt x="75" y="275"/>
                </a:cubicBezTo>
                <a:cubicBezTo>
                  <a:pt x="75" y="275"/>
                  <a:pt x="75" y="275"/>
                  <a:pt x="73" y="275"/>
                </a:cubicBezTo>
                <a:cubicBezTo>
                  <a:pt x="72" y="275"/>
                  <a:pt x="72" y="275"/>
                  <a:pt x="71" y="275"/>
                </a:cubicBezTo>
                <a:cubicBezTo>
                  <a:pt x="70" y="275"/>
                  <a:pt x="69" y="274"/>
                  <a:pt x="68" y="274"/>
                </a:cubicBezTo>
                <a:cubicBezTo>
                  <a:pt x="67" y="274"/>
                  <a:pt x="67" y="274"/>
                  <a:pt x="66" y="274"/>
                </a:cubicBezTo>
                <a:cubicBezTo>
                  <a:pt x="65" y="274"/>
                  <a:pt x="65" y="276"/>
                  <a:pt x="65" y="276"/>
                </a:cubicBezTo>
                <a:cubicBezTo>
                  <a:pt x="64" y="277"/>
                  <a:pt x="64" y="278"/>
                  <a:pt x="64" y="279"/>
                </a:cubicBezTo>
                <a:cubicBezTo>
                  <a:pt x="63" y="280"/>
                  <a:pt x="63" y="281"/>
                  <a:pt x="63" y="281"/>
                </a:cubicBezTo>
                <a:cubicBezTo>
                  <a:pt x="63" y="281"/>
                  <a:pt x="55" y="296"/>
                  <a:pt x="44" y="314"/>
                </a:cubicBezTo>
                <a:cubicBezTo>
                  <a:pt x="39" y="325"/>
                  <a:pt x="33" y="336"/>
                  <a:pt x="27" y="346"/>
                </a:cubicBezTo>
                <a:cubicBezTo>
                  <a:pt x="15" y="369"/>
                  <a:pt x="5" y="388"/>
                  <a:pt x="5" y="388"/>
                </a:cubicBezTo>
                <a:cubicBezTo>
                  <a:pt x="5" y="388"/>
                  <a:pt x="4" y="388"/>
                  <a:pt x="4" y="388"/>
                </a:cubicBezTo>
                <a:cubicBezTo>
                  <a:pt x="3" y="388"/>
                  <a:pt x="3" y="389"/>
                  <a:pt x="3" y="390"/>
                </a:cubicBezTo>
                <a:cubicBezTo>
                  <a:pt x="3" y="391"/>
                  <a:pt x="2" y="391"/>
                  <a:pt x="2" y="391"/>
                </a:cubicBezTo>
                <a:cubicBezTo>
                  <a:pt x="1" y="392"/>
                  <a:pt x="0" y="393"/>
                  <a:pt x="1" y="394"/>
                </a:cubicBezTo>
                <a:cubicBezTo>
                  <a:pt x="1" y="396"/>
                  <a:pt x="3" y="396"/>
                  <a:pt x="4" y="397"/>
                </a:cubicBezTo>
                <a:close/>
                <a:moveTo>
                  <a:pt x="132" y="307"/>
                </a:moveTo>
                <a:cubicBezTo>
                  <a:pt x="132" y="307"/>
                  <a:pt x="132" y="306"/>
                  <a:pt x="132" y="306"/>
                </a:cubicBezTo>
                <a:cubicBezTo>
                  <a:pt x="133" y="305"/>
                  <a:pt x="133" y="304"/>
                  <a:pt x="134" y="303"/>
                </a:cubicBezTo>
                <a:cubicBezTo>
                  <a:pt x="134" y="302"/>
                  <a:pt x="135" y="301"/>
                  <a:pt x="135" y="300"/>
                </a:cubicBezTo>
                <a:cubicBezTo>
                  <a:pt x="136" y="300"/>
                  <a:pt x="136" y="300"/>
                  <a:pt x="136" y="300"/>
                </a:cubicBezTo>
                <a:cubicBezTo>
                  <a:pt x="136" y="300"/>
                  <a:pt x="136" y="300"/>
                  <a:pt x="136" y="301"/>
                </a:cubicBezTo>
                <a:cubicBezTo>
                  <a:pt x="136" y="302"/>
                  <a:pt x="136" y="302"/>
                  <a:pt x="137" y="303"/>
                </a:cubicBezTo>
                <a:cubicBezTo>
                  <a:pt x="138" y="304"/>
                  <a:pt x="139" y="304"/>
                  <a:pt x="139" y="304"/>
                </a:cubicBezTo>
                <a:cubicBezTo>
                  <a:pt x="139" y="304"/>
                  <a:pt x="140" y="305"/>
                  <a:pt x="141" y="305"/>
                </a:cubicBezTo>
                <a:cubicBezTo>
                  <a:pt x="141" y="306"/>
                  <a:pt x="141" y="306"/>
                  <a:pt x="142" y="306"/>
                </a:cubicBezTo>
                <a:cubicBezTo>
                  <a:pt x="142" y="305"/>
                  <a:pt x="143" y="305"/>
                  <a:pt x="143" y="305"/>
                </a:cubicBezTo>
                <a:cubicBezTo>
                  <a:pt x="143" y="305"/>
                  <a:pt x="142" y="307"/>
                  <a:pt x="144" y="308"/>
                </a:cubicBezTo>
                <a:cubicBezTo>
                  <a:pt x="145" y="309"/>
                  <a:pt x="145" y="309"/>
                  <a:pt x="146" y="309"/>
                </a:cubicBezTo>
                <a:cubicBezTo>
                  <a:pt x="148" y="310"/>
                  <a:pt x="148" y="310"/>
                  <a:pt x="148" y="309"/>
                </a:cubicBezTo>
                <a:cubicBezTo>
                  <a:pt x="149" y="309"/>
                  <a:pt x="149" y="309"/>
                  <a:pt x="149" y="309"/>
                </a:cubicBezTo>
                <a:cubicBezTo>
                  <a:pt x="149" y="309"/>
                  <a:pt x="149" y="311"/>
                  <a:pt x="150" y="312"/>
                </a:cubicBezTo>
                <a:cubicBezTo>
                  <a:pt x="151" y="313"/>
                  <a:pt x="152" y="313"/>
                  <a:pt x="153" y="314"/>
                </a:cubicBezTo>
                <a:cubicBezTo>
                  <a:pt x="154" y="314"/>
                  <a:pt x="155" y="314"/>
                  <a:pt x="155" y="313"/>
                </a:cubicBezTo>
                <a:cubicBezTo>
                  <a:pt x="156" y="313"/>
                  <a:pt x="156" y="313"/>
                  <a:pt x="156" y="313"/>
                </a:cubicBezTo>
                <a:cubicBezTo>
                  <a:pt x="156" y="313"/>
                  <a:pt x="156" y="316"/>
                  <a:pt x="157" y="316"/>
                </a:cubicBezTo>
                <a:cubicBezTo>
                  <a:pt x="157" y="317"/>
                  <a:pt x="158" y="317"/>
                  <a:pt x="159" y="318"/>
                </a:cubicBezTo>
                <a:cubicBezTo>
                  <a:pt x="160" y="318"/>
                  <a:pt x="161" y="318"/>
                  <a:pt x="162" y="317"/>
                </a:cubicBezTo>
                <a:cubicBezTo>
                  <a:pt x="163" y="317"/>
                  <a:pt x="163" y="317"/>
                  <a:pt x="164" y="316"/>
                </a:cubicBezTo>
                <a:cubicBezTo>
                  <a:pt x="164" y="316"/>
                  <a:pt x="165" y="316"/>
                  <a:pt x="165" y="316"/>
                </a:cubicBezTo>
                <a:cubicBezTo>
                  <a:pt x="165" y="316"/>
                  <a:pt x="165" y="317"/>
                  <a:pt x="164" y="319"/>
                </a:cubicBezTo>
                <a:cubicBezTo>
                  <a:pt x="163" y="321"/>
                  <a:pt x="162" y="323"/>
                  <a:pt x="162" y="323"/>
                </a:cubicBezTo>
                <a:cubicBezTo>
                  <a:pt x="162" y="323"/>
                  <a:pt x="162" y="322"/>
                  <a:pt x="161" y="323"/>
                </a:cubicBezTo>
                <a:cubicBezTo>
                  <a:pt x="161" y="323"/>
                  <a:pt x="160" y="324"/>
                  <a:pt x="160" y="324"/>
                </a:cubicBezTo>
                <a:cubicBezTo>
                  <a:pt x="160" y="324"/>
                  <a:pt x="160" y="324"/>
                  <a:pt x="160" y="324"/>
                </a:cubicBezTo>
                <a:cubicBezTo>
                  <a:pt x="160" y="324"/>
                  <a:pt x="156" y="322"/>
                  <a:pt x="152" y="320"/>
                </a:cubicBezTo>
                <a:cubicBezTo>
                  <a:pt x="148" y="317"/>
                  <a:pt x="132" y="307"/>
                  <a:pt x="132" y="307"/>
                </a:cubicBezTo>
                <a:close/>
              </a:path>
            </a:pathLst>
          </a:custGeom>
          <a:solidFill>
            <a:srgbClr val="4472C4"/>
          </a:solidFill>
          <a:ln w="44450">
            <a:noFill/>
          </a:ln>
          <a:effectLst>
            <a:outerShdw blurRad="152400" dist="317500" dir="5400000" sx="90000" sy="-19000"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id-ID"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474D477C-74C7-437F-A8C0-0F4F3B4C948C}"/>
              </a:ext>
            </a:extLst>
          </p:cNvPr>
          <p:cNvSpPr txBox="1"/>
          <p:nvPr/>
        </p:nvSpPr>
        <p:spPr>
          <a:xfrm>
            <a:off x="478971" y="5521380"/>
            <a:ext cx="2162629" cy="830997"/>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只是乘坐地铁的市民</a:t>
            </a:r>
            <a:endParaRPr lang="en-US" altLang="zh-CN"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28C6C49D-F918-4C62-A270-458CF3B91618}"/>
              </a:ext>
            </a:extLst>
          </p:cNvPr>
          <p:cNvSpPr txBox="1"/>
          <p:nvPr/>
        </p:nvSpPr>
        <p:spPr>
          <a:xfrm>
            <a:off x="6916056" y="1344673"/>
            <a:ext cx="2458099" cy="830997"/>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用户</a:t>
            </a:r>
            <a:endParaRPr lang="en-US" altLang="zh-CN" sz="2400" dirty="0">
              <a:solidFill>
                <a:schemeClr val="bg1">
                  <a:lumMod val="50000"/>
                </a:schemeClr>
              </a:solidFill>
              <a:latin typeface="微软雅黑" panose="020B0503020204020204" pitchFamily="34" charset="-122"/>
              <a:ea typeface="微软雅黑" panose="020B0503020204020204" pitchFamily="34" charset="-122"/>
            </a:endParaRPr>
          </a:p>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持续做用户运营</a:t>
            </a:r>
            <a:endParaRPr lang="en-US" altLang="zh-CN"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箭头: 右 16">
            <a:extLst>
              <a:ext uri="{FF2B5EF4-FFF2-40B4-BE49-F238E27FC236}">
                <a16:creationId xmlns:a16="http://schemas.microsoft.com/office/drawing/2014/main" id="{D35B3E39-E593-4982-8508-397EFF746B56}"/>
              </a:ext>
            </a:extLst>
          </p:cNvPr>
          <p:cNvSpPr/>
          <p:nvPr/>
        </p:nvSpPr>
        <p:spPr>
          <a:xfrm rot="19763296">
            <a:off x="3170459" y="3342128"/>
            <a:ext cx="2743200" cy="771704"/>
          </a:xfrm>
          <a:prstGeom prst="rightArrow">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C00000"/>
                </a:solidFill>
                <a:latin typeface="微软雅黑" panose="020B0503020204020204" pitchFamily="34" charset="-122"/>
                <a:ea typeface="微软雅黑" panose="020B0503020204020204" pitchFamily="34" charset="-122"/>
              </a:rPr>
              <a:t>移动端</a:t>
            </a:r>
            <a:r>
              <a:rPr lang="en-US" altLang="zh-CN" sz="1400" dirty="0">
                <a:solidFill>
                  <a:srgbClr val="C00000"/>
                </a:solidFill>
                <a:latin typeface="微软雅黑" panose="020B0503020204020204" pitchFamily="34" charset="-122"/>
                <a:ea typeface="微软雅黑" panose="020B0503020204020204" pitchFamily="34" charset="-122"/>
              </a:rPr>
              <a:t>APP</a:t>
            </a:r>
            <a:r>
              <a:rPr lang="zh-CN" altLang="en-US" sz="1400" dirty="0">
                <a:solidFill>
                  <a:srgbClr val="C00000"/>
                </a:solidFill>
                <a:latin typeface="微软雅黑" panose="020B0503020204020204" pitchFamily="34" charset="-122"/>
                <a:ea typeface="微软雅黑" panose="020B0503020204020204" pitchFamily="34" charset="-122"/>
              </a:rPr>
              <a:t>、虚拟卡、二维码</a:t>
            </a:r>
          </a:p>
        </p:txBody>
      </p:sp>
      <p:sp>
        <p:nvSpPr>
          <p:cNvPr id="18" name="矩形 17">
            <a:extLst>
              <a:ext uri="{FF2B5EF4-FFF2-40B4-BE49-F238E27FC236}">
                <a16:creationId xmlns:a16="http://schemas.microsoft.com/office/drawing/2014/main" id="{6BE9BD9B-AFE3-40B4-AE28-16412A18085B}"/>
              </a:ext>
            </a:extLst>
          </p:cNvPr>
          <p:cNvSpPr/>
          <p:nvPr/>
        </p:nvSpPr>
        <p:spPr>
          <a:xfrm>
            <a:off x="5727469" y="4948910"/>
            <a:ext cx="6096000" cy="923330"/>
          </a:xfrm>
          <a:prstGeom prst="rect">
            <a:avLst/>
          </a:prstGeom>
        </p:spPr>
        <p:txBody>
          <a:bodyPr>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通过公共出行的刚需场景获取用户，打造流量入口效能。突破单一营收模型，通过整合城市商业资源，为用户提供多元化商业服务，持续运营，获取没有天花板的商业价值</a:t>
            </a:r>
          </a:p>
        </p:txBody>
      </p:sp>
    </p:spTree>
    <p:extLst>
      <p:ext uri="{BB962C8B-B14F-4D97-AF65-F5344CB8AC3E}">
        <p14:creationId xmlns:p14="http://schemas.microsoft.com/office/powerpoint/2010/main" val="3793596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5">
            <a:extLst>
              <a:ext uri="{FF2B5EF4-FFF2-40B4-BE49-F238E27FC236}">
                <a16:creationId xmlns:a16="http://schemas.microsoft.com/office/drawing/2014/main" id="{A1890033-DEA7-4E18-8179-307E94E928F8}"/>
              </a:ext>
            </a:extLst>
          </p:cNvPr>
          <p:cNvSpPr>
            <a:spLocks noEditPoints="1"/>
          </p:cNvSpPr>
          <p:nvPr/>
        </p:nvSpPr>
        <p:spPr bwMode="auto">
          <a:xfrm>
            <a:off x="7094122" y="4821042"/>
            <a:ext cx="4419600" cy="1295178"/>
          </a:xfrm>
          <a:custGeom>
            <a:avLst/>
            <a:gdLst/>
            <a:ahLst/>
            <a:cxnLst>
              <a:cxn ang="0">
                <a:pos x="1192" y="292"/>
              </a:cxn>
              <a:cxn ang="0">
                <a:pos x="583" y="487"/>
              </a:cxn>
              <a:cxn ang="0">
                <a:pos x="353" y="565"/>
              </a:cxn>
              <a:cxn ang="0">
                <a:pos x="108" y="713"/>
              </a:cxn>
              <a:cxn ang="0">
                <a:pos x="274" y="663"/>
              </a:cxn>
              <a:cxn ang="0">
                <a:pos x="292" y="698"/>
              </a:cxn>
              <a:cxn ang="0">
                <a:pos x="289" y="769"/>
              </a:cxn>
              <a:cxn ang="0">
                <a:pos x="476" y="566"/>
              </a:cxn>
              <a:cxn ang="0">
                <a:pos x="385" y="681"/>
              </a:cxn>
              <a:cxn ang="0">
                <a:pos x="493" y="658"/>
              </a:cxn>
              <a:cxn ang="0">
                <a:pos x="558" y="929"/>
              </a:cxn>
              <a:cxn ang="0">
                <a:pos x="634" y="856"/>
              </a:cxn>
              <a:cxn ang="0">
                <a:pos x="685" y="969"/>
              </a:cxn>
              <a:cxn ang="0">
                <a:pos x="829" y="634"/>
              </a:cxn>
              <a:cxn ang="0">
                <a:pos x="845" y="590"/>
              </a:cxn>
              <a:cxn ang="0">
                <a:pos x="837" y="812"/>
              </a:cxn>
              <a:cxn ang="0">
                <a:pos x="917" y="887"/>
              </a:cxn>
              <a:cxn ang="0">
                <a:pos x="913" y="1008"/>
              </a:cxn>
              <a:cxn ang="0">
                <a:pos x="969" y="1030"/>
              </a:cxn>
              <a:cxn ang="0">
                <a:pos x="1003" y="921"/>
              </a:cxn>
              <a:cxn ang="0">
                <a:pos x="999" y="759"/>
              </a:cxn>
              <a:cxn ang="0">
                <a:pos x="1027" y="668"/>
              </a:cxn>
              <a:cxn ang="0">
                <a:pos x="1088" y="806"/>
              </a:cxn>
              <a:cxn ang="0">
                <a:pos x="1159" y="975"/>
              </a:cxn>
              <a:cxn ang="0">
                <a:pos x="1201" y="878"/>
              </a:cxn>
              <a:cxn ang="0">
                <a:pos x="1185" y="686"/>
              </a:cxn>
              <a:cxn ang="0">
                <a:pos x="1276" y="913"/>
              </a:cxn>
              <a:cxn ang="0">
                <a:pos x="1376" y="783"/>
              </a:cxn>
              <a:cxn ang="0">
                <a:pos x="1442" y="992"/>
              </a:cxn>
              <a:cxn ang="0">
                <a:pos x="1488" y="802"/>
              </a:cxn>
              <a:cxn ang="0">
                <a:pos x="1540" y="768"/>
              </a:cxn>
              <a:cxn ang="0">
                <a:pos x="1540" y="703"/>
              </a:cxn>
              <a:cxn ang="0">
                <a:pos x="1629" y="642"/>
              </a:cxn>
              <a:cxn ang="0">
                <a:pos x="1801" y="725"/>
              </a:cxn>
              <a:cxn ang="0">
                <a:pos x="1699" y="656"/>
              </a:cxn>
              <a:cxn ang="0">
                <a:pos x="1773" y="641"/>
              </a:cxn>
              <a:cxn ang="0">
                <a:pos x="1905" y="633"/>
              </a:cxn>
              <a:cxn ang="0">
                <a:pos x="1938" y="550"/>
              </a:cxn>
              <a:cxn ang="0">
                <a:pos x="558" y="730"/>
              </a:cxn>
              <a:cxn ang="0">
                <a:pos x="780" y="465"/>
              </a:cxn>
              <a:cxn ang="0">
                <a:pos x="692" y="685"/>
              </a:cxn>
              <a:cxn ang="0">
                <a:pos x="707" y="770"/>
              </a:cxn>
              <a:cxn ang="0">
                <a:pos x="819" y="606"/>
              </a:cxn>
              <a:cxn ang="0">
                <a:pos x="779" y="547"/>
              </a:cxn>
              <a:cxn ang="0">
                <a:pos x="957" y="585"/>
              </a:cxn>
              <a:cxn ang="0">
                <a:pos x="1034" y="516"/>
              </a:cxn>
              <a:cxn ang="0">
                <a:pos x="1171" y="620"/>
              </a:cxn>
              <a:cxn ang="0">
                <a:pos x="1468" y="469"/>
              </a:cxn>
              <a:cxn ang="0">
                <a:pos x="1246" y="675"/>
              </a:cxn>
              <a:cxn ang="0">
                <a:pos x="1290" y="691"/>
              </a:cxn>
              <a:cxn ang="0">
                <a:pos x="1413" y="691"/>
              </a:cxn>
              <a:cxn ang="0">
                <a:pos x="1404" y="767"/>
              </a:cxn>
              <a:cxn ang="0">
                <a:pos x="1434" y="736"/>
              </a:cxn>
              <a:cxn ang="0">
                <a:pos x="1543" y="726"/>
              </a:cxn>
              <a:cxn ang="0">
                <a:pos x="1573" y="640"/>
              </a:cxn>
              <a:cxn ang="0">
                <a:pos x="1571" y="592"/>
              </a:cxn>
              <a:cxn ang="0">
                <a:pos x="1440" y="582"/>
              </a:cxn>
              <a:cxn ang="0">
                <a:pos x="1649" y="548"/>
              </a:cxn>
            </a:cxnLst>
            <a:rect l="0" t="0" r="r" b="b"/>
            <a:pathLst>
              <a:path w="2016" h="1175">
                <a:moveTo>
                  <a:pt x="1950" y="511"/>
                </a:moveTo>
                <a:cubicBezTo>
                  <a:pt x="1972" y="503"/>
                  <a:pt x="1992" y="497"/>
                  <a:pt x="2016" y="502"/>
                </a:cubicBezTo>
                <a:cubicBezTo>
                  <a:pt x="2003" y="498"/>
                  <a:pt x="1990" y="497"/>
                  <a:pt x="1976" y="500"/>
                </a:cubicBezTo>
                <a:cubicBezTo>
                  <a:pt x="1958" y="503"/>
                  <a:pt x="1940" y="511"/>
                  <a:pt x="1921" y="511"/>
                </a:cubicBezTo>
                <a:cubicBezTo>
                  <a:pt x="1898" y="512"/>
                  <a:pt x="1876" y="504"/>
                  <a:pt x="1854" y="499"/>
                </a:cubicBezTo>
                <a:cubicBezTo>
                  <a:pt x="1795" y="487"/>
                  <a:pt x="1735" y="483"/>
                  <a:pt x="1676" y="473"/>
                </a:cubicBezTo>
                <a:cubicBezTo>
                  <a:pt x="1656" y="469"/>
                  <a:pt x="1636" y="468"/>
                  <a:pt x="1616" y="465"/>
                </a:cubicBezTo>
                <a:cubicBezTo>
                  <a:pt x="1588" y="460"/>
                  <a:pt x="1562" y="449"/>
                  <a:pt x="1535" y="440"/>
                </a:cubicBezTo>
                <a:cubicBezTo>
                  <a:pt x="1477" y="422"/>
                  <a:pt x="1419" y="405"/>
                  <a:pt x="1359" y="393"/>
                </a:cubicBezTo>
                <a:cubicBezTo>
                  <a:pt x="1325" y="386"/>
                  <a:pt x="1220" y="374"/>
                  <a:pt x="1192" y="292"/>
                </a:cubicBezTo>
                <a:cubicBezTo>
                  <a:pt x="1176" y="245"/>
                  <a:pt x="1149" y="232"/>
                  <a:pt x="1136" y="203"/>
                </a:cubicBezTo>
                <a:cubicBezTo>
                  <a:pt x="1129" y="188"/>
                  <a:pt x="1128" y="160"/>
                  <a:pt x="1127" y="0"/>
                </a:cubicBezTo>
                <a:cubicBezTo>
                  <a:pt x="906" y="0"/>
                  <a:pt x="906" y="0"/>
                  <a:pt x="906" y="0"/>
                </a:cubicBezTo>
                <a:cubicBezTo>
                  <a:pt x="905" y="144"/>
                  <a:pt x="904" y="134"/>
                  <a:pt x="904" y="148"/>
                </a:cubicBezTo>
                <a:cubicBezTo>
                  <a:pt x="903" y="177"/>
                  <a:pt x="908" y="206"/>
                  <a:pt x="902" y="235"/>
                </a:cubicBezTo>
                <a:cubicBezTo>
                  <a:pt x="894" y="272"/>
                  <a:pt x="875" y="290"/>
                  <a:pt x="847" y="312"/>
                </a:cubicBezTo>
                <a:cubicBezTo>
                  <a:pt x="785" y="359"/>
                  <a:pt x="721" y="404"/>
                  <a:pt x="662" y="454"/>
                </a:cubicBezTo>
                <a:cubicBezTo>
                  <a:pt x="656" y="460"/>
                  <a:pt x="650" y="465"/>
                  <a:pt x="644" y="471"/>
                </a:cubicBezTo>
                <a:cubicBezTo>
                  <a:pt x="638" y="476"/>
                  <a:pt x="631" y="477"/>
                  <a:pt x="624" y="479"/>
                </a:cubicBezTo>
                <a:cubicBezTo>
                  <a:pt x="611" y="482"/>
                  <a:pt x="597" y="485"/>
                  <a:pt x="583" y="487"/>
                </a:cubicBezTo>
                <a:cubicBezTo>
                  <a:pt x="562" y="490"/>
                  <a:pt x="543" y="497"/>
                  <a:pt x="524" y="506"/>
                </a:cubicBezTo>
                <a:cubicBezTo>
                  <a:pt x="495" y="520"/>
                  <a:pt x="468" y="537"/>
                  <a:pt x="436" y="544"/>
                </a:cubicBezTo>
                <a:cubicBezTo>
                  <a:pt x="404" y="550"/>
                  <a:pt x="371" y="539"/>
                  <a:pt x="339" y="542"/>
                </a:cubicBezTo>
                <a:cubicBezTo>
                  <a:pt x="283" y="547"/>
                  <a:pt x="227" y="565"/>
                  <a:pt x="172" y="577"/>
                </a:cubicBezTo>
                <a:cubicBezTo>
                  <a:pt x="115" y="589"/>
                  <a:pt x="53" y="565"/>
                  <a:pt x="0" y="597"/>
                </a:cubicBezTo>
                <a:cubicBezTo>
                  <a:pt x="52" y="570"/>
                  <a:pt x="106" y="596"/>
                  <a:pt x="161" y="590"/>
                </a:cubicBezTo>
                <a:cubicBezTo>
                  <a:pt x="126" y="608"/>
                  <a:pt x="94" y="628"/>
                  <a:pt x="53" y="627"/>
                </a:cubicBezTo>
                <a:cubicBezTo>
                  <a:pt x="106" y="632"/>
                  <a:pt x="146" y="600"/>
                  <a:pt x="194" y="586"/>
                </a:cubicBezTo>
                <a:cubicBezTo>
                  <a:pt x="219" y="579"/>
                  <a:pt x="246" y="577"/>
                  <a:pt x="271" y="573"/>
                </a:cubicBezTo>
                <a:cubicBezTo>
                  <a:pt x="298" y="568"/>
                  <a:pt x="326" y="563"/>
                  <a:pt x="353" y="565"/>
                </a:cubicBezTo>
                <a:cubicBezTo>
                  <a:pt x="306" y="579"/>
                  <a:pt x="265" y="607"/>
                  <a:pt x="219" y="623"/>
                </a:cubicBezTo>
                <a:cubicBezTo>
                  <a:pt x="182" y="635"/>
                  <a:pt x="145" y="637"/>
                  <a:pt x="106" y="635"/>
                </a:cubicBezTo>
                <a:cubicBezTo>
                  <a:pt x="133" y="638"/>
                  <a:pt x="159" y="639"/>
                  <a:pt x="186" y="637"/>
                </a:cubicBezTo>
                <a:cubicBezTo>
                  <a:pt x="180" y="658"/>
                  <a:pt x="157" y="666"/>
                  <a:pt x="138" y="672"/>
                </a:cubicBezTo>
                <a:cubicBezTo>
                  <a:pt x="155" y="668"/>
                  <a:pt x="174" y="663"/>
                  <a:pt x="184" y="648"/>
                </a:cubicBezTo>
                <a:cubicBezTo>
                  <a:pt x="187" y="645"/>
                  <a:pt x="189" y="640"/>
                  <a:pt x="191" y="636"/>
                </a:cubicBezTo>
                <a:cubicBezTo>
                  <a:pt x="196" y="635"/>
                  <a:pt x="202" y="635"/>
                  <a:pt x="207" y="633"/>
                </a:cubicBezTo>
                <a:cubicBezTo>
                  <a:pt x="219" y="631"/>
                  <a:pt x="231" y="628"/>
                  <a:pt x="242" y="624"/>
                </a:cubicBezTo>
                <a:cubicBezTo>
                  <a:pt x="220" y="645"/>
                  <a:pt x="202" y="669"/>
                  <a:pt x="181" y="690"/>
                </a:cubicBezTo>
                <a:cubicBezTo>
                  <a:pt x="162" y="709"/>
                  <a:pt x="135" y="729"/>
                  <a:pt x="108" y="713"/>
                </a:cubicBezTo>
                <a:cubicBezTo>
                  <a:pt x="123" y="723"/>
                  <a:pt x="140" y="722"/>
                  <a:pt x="156" y="714"/>
                </a:cubicBezTo>
                <a:cubicBezTo>
                  <a:pt x="155" y="729"/>
                  <a:pt x="157" y="740"/>
                  <a:pt x="150" y="754"/>
                </a:cubicBezTo>
                <a:cubicBezTo>
                  <a:pt x="143" y="768"/>
                  <a:pt x="134" y="781"/>
                  <a:pt x="129" y="796"/>
                </a:cubicBezTo>
                <a:cubicBezTo>
                  <a:pt x="137" y="776"/>
                  <a:pt x="153" y="761"/>
                  <a:pt x="159" y="740"/>
                </a:cubicBezTo>
                <a:cubicBezTo>
                  <a:pt x="161" y="735"/>
                  <a:pt x="159" y="714"/>
                  <a:pt x="163" y="711"/>
                </a:cubicBezTo>
                <a:cubicBezTo>
                  <a:pt x="174" y="702"/>
                  <a:pt x="185" y="694"/>
                  <a:pt x="195" y="685"/>
                </a:cubicBezTo>
                <a:cubicBezTo>
                  <a:pt x="216" y="666"/>
                  <a:pt x="235" y="645"/>
                  <a:pt x="256" y="627"/>
                </a:cubicBezTo>
                <a:cubicBezTo>
                  <a:pt x="262" y="622"/>
                  <a:pt x="267" y="616"/>
                  <a:pt x="273" y="612"/>
                </a:cubicBezTo>
                <a:cubicBezTo>
                  <a:pt x="289" y="606"/>
                  <a:pt x="304" y="600"/>
                  <a:pt x="319" y="594"/>
                </a:cubicBezTo>
                <a:cubicBezTo>
                  <a:pt x="303" y="618"/>
                  <a:pt x="298" y="645"/>
                  <a:pt x="274" y="663"/>
                </a:cubicBezTo>
                <a:cubicBezTo>
                  <a:pt x="254" y="678"/>
                  <a:pt x="230" y="686"/>
                  <a:pt x="209" y="698"/>
                </a:cubicBezTo>
                <a:cubicBezTo>
                  <a:pt x="232" y="687"/>
                  <a:pt x="258" y="680"/>
                  <a:pt x="280" y="665"/>
                </a:cubicBezTo>
                <a:cubicBezTo>
                  <a:pt x="267" y="687"/>
                  <a:pt x="249" y="697"/>
                  <a:pt x="226" y="704"/>
                </a:cubicBezTo>
                <a:cubicBezTo>
                  <a:pt x="242" y="700"/>
                  <a:pt x="259" y="695"/>
                  <a:pt x="271" y="683"/>
                </a:cubicBezTo>
                <a:cubicBezTo>
                  <a:pt x="277" y="677"/>
                  <a:pt x="283" y="670"/>
                  <a:pt x="287" y="663"/>
                </a:cubicBezTo>
                <a:cubicBezTo>
                  <a:pt x="291" y="655"/>
                  <a:pt x="298" y="649"/>
                  <a:pt x="303" y="642"/>
                </a:cubicBezTo>
                <a:cubicBezTo>
                  <a:pt x="314" y="626"/>
                  <a:pt x="320" y="602"/>
                  <a:pt x="337" y="590"/>
                </a:cubicBezTo>
                <a:cubicBezTo>
                  <a:pt x="351" y="580"/>
                  <a:pt x="373" y="578"/>
                  <a:pt x="390" y="578"/>
                </a:cubicBezTo>
                <a:cubicBezTo>
                  <a:pt x="370" y="593"/>
                  <a:pt x="353" y="611"/>
                  <a:pt x="339" y="631"/>
                </a:cubicBezTo>
                <a:cubicBezTo>
                  <a:pt x="324" y="655"/>
                  <a:pt x="311" y="678"/>
                  <a:pt x="292" y="698"/>
                </a:cubicBezTo>
                <a:cubicBezTo>
                  <a:pt x="268" y="723"/>
                  <a:pt x="240" y="741"/>
                  <a:pt x="212" y="760"/>
                </a:cubicBezTo>
                <a:cubicBezTo>
                  <a:pt x="189" y="776"/>
                  <a:pt x="171" y="795"/>
                  <a:pt x="165" y="822"/>
                </a:cubicBezTo>
                <a:cubicBezTo>
                  <a:pt x="171" y="800"/>
                  <a:pt x="185" y="785"/>
                  <a:pt x="203" y="772"/>
                </a:cubicBezTo>
                <a:cubicBezTo>
                  <a:pt x="230" y="754"/>
                  <a:pt x="258" y="740"/>
                  <a:pt x="284" y="721"/>
                </a:cubicBezTo>
                <a:cubicBezTo>
                  <a:pt x="282" y="728"/>
                  <a:pt x="282" y="735"/>
                  <a:pt x="281" y="742"/>
                </a:cubicBezTo>
                <a:cubicBezTo>
                  <a:pt x="281" y="752"/>
                  <a:pt x="279" y="754"/>
                  <a:pt x="272" y="762"/>
                </a:cubicBezTo>
                <a:cubicBezTo>
                  <a:pt x="259" y="778"/>
                  <a:pt x="247" y="793"/>
                  <a:pt x="229" y="803"/>
                </a:cubicBezTo>
                <a:cubicBezTo>
                  <a:pt x="251" y="793"/>
                  <a:pt x="265" y="775"/>
                  <a:pt x="282" y="758"/>
                </a:cubicBezTo>
                <a:cubicBezTo>
                  <a:pt x="284" y="797"/>
                  <a:pt x="289" y="836"/>
                  <a:pt x="256" y="864"/>
                </a:cubicBezTo>
                <a:cubicBezTo>
                  <a:pt x="287" y="841"/>
                  <a:pt x="289" y="806"/>
                  <a:pt x="289" y="769"/>
                </a:cubicBezTo>
                <a:cubicBezTo>
                  <a:pt x="301" y="787"/>
                  <a:pt x="321" y="779"/>
                  <a:pt x="335" y="791"/>
                </a:cubicBezTo>
                <a:cubicBezTo>
                  <a:pt x="348" y="801"/>
                  <a:pt x="349" y="820"/>
                  <a:pt x="350" y="835"/>
                </a:cubicBezTo>
                <a:cubicBezTo>
                  <a:pt x="350" y="815"/>
                  <a:pt x="348" y="789"/>
                  <a:pt x="326" y="781"/>
                </a:cubicBezTo>
                <a:cubicBezTo>
                  <a:pt x="316" y="778"/>
                  <a:pt x="305" y="779"/>
                  <a:pt x="298" y="770"/>
                </a:cubicBezTo>
                <a:cubicBezTo>
                  <a:pt x="290" y="761"/>
                  <a:pt x="289" y="748"/>
                  <a:pt x="291" y="737"/>
                </a:cubicBezTo>
                <a:cubicBezTo>
                  <a:pt x="292" y="728"/>
                  <a:pt x="294" y="718"/>
                  <a:pt x="299" y="710"/>
                </a:cubicBezTo>
                <a:cubicBezTo>
                  <a:pt x="304" y="700"/>
                  <a:pt x="315" y="692"/>
                  <a:pt x="323" y="684"/>
                </a:cubicBezTo>
                <a:cubicBezTo>
                  <a:pt x="335" y="669"/>
                  <a:pt x="345" y="653"/>
                  <a:pt x="356" y="638"/>
                </a:cubicBezTo>
                <a:cubicBezTo>
                  <a:pt x="369" y="621"/>
                  <a:pt x="385" y="607"/>
                  <a:pt x="403" y="596"/>
                </a:cubicBezTo>
                <a:cubicBezTo>
                  <a:pt x="427" y="581"/>
                  <a:pt x="451" y="574"/>
                  <a:pt x="476" y="566"/>
                </a:cubicBezTo>
                <a:cubicBezTo>
                  <a:pt x="518" y="552"/>
                  <a:pt x="554" y="530"/>
                  <a:pt x="597" y="523"/>
                </a:cubicBezTo>
                <a:cubicBezTo>
                  <a:pt x="581" y="550"/>
                  <a:pt x="569" y="577"/>
                  <a:pt x="560" y="606"/>
                </a:cubicBezTo>
                <a:cubicBezTo>
                  <a:pt x="557" y="614"/>
                  <a:pt x="558" y="624"/>
                  <a:pt x="549" y="626"/>
                </a:cubicBezTo>
                <a:cubicBezTo>
                  <a:pt x="541" y="627"/>
                  <a:pt x="532" y="630"/>
                  <a:pt x="523" y="632"/>
                </a:cubicBezTo>
                <a:cubicBezTo>
                  <a:pt x="507" y="637"/>
                  <a:pt x="491" y="645"/>
                  <a:pt x="477" y="655"/>
                </a:cubicBezTo>
                <a:cubicBezTo>
                  <a:pt x="457" y="668"/>
                  <a:pt x="434" y="674"/>
                  <a:pt x="410" y="672"/>
                </a:cubicBezTo>
                <a:cubicBezTo>
                  <a:pt x="390" y="671"/>
                  <a:pt x="377" y="678"/>
                  <a:pt x="366" y="695"/>
                </a:cubicBezTo>
                <a:cubicBezTo>
                  <a:pt x="356" y="708"/>
                  <a:pt x="344" y="719"/>
                  <a:pt x="331" y="730"/>
                </a:cubicBezTo>
                <a:cubicBezTo>
                  <a:pt x="339" y="724"/>
                  <a:pt x="347" y="718"/>
                  <a:pt x="355" y="711"/>
                </a:cubicBezTo>
                <a:cubicBezTo>
                  <a:pt x="365" y="702"/>
                  <a:pt x="372" y="688"/>
                  <a:pt x="385" y="681"/>
                </a:cubicBezTo>
                <a:cubicBezTo>
                  <a:pt x="396" y="674"/>
                  <a:pt x="413" y="681"/>
                  <a:pt x="425" y="682"/>
                </a:cubicBezTo>
                <a:cubicBezTo>
                  <a:pt x="433" y="683"/>
                  <a:pt x="444" y="680"/>
                  <a:pt x="452" y="677"/>
                </a:cubicBezTo>
                <a:cubicBezTo>
                  <a:pt x="424" y="709"/>
                  <a:pt x="409" y="749"/>
                  <a:pt x="376" y="777"/>
                </a:cubicBezTo>
                <a:cubicBezTo>
                  <a:pt x="414" y="749"/>
                  <a:pt x="432" y="703"/>
                  <a:pt x="468" y="674"/>
                </a:cubicBezTo>
                <a:cubicBezTo>
                  <a:pt x="468" y="686"/>
                  <a:pt x="474" y="698"/>
                  <a:pt x="478" y="710"/>
                </a:cubicBezTo>
                <a:cubicBezTo>
                  <a:pt x="482" y="723"/>
                  <a:pt x="480" y="735"/>
                  <a:pt x="475" y="747"/>
                </a:cubicBezTo>
                <a:cubicBezTo>
                  <a:pt x="464" y="769"/>
                  <a:pt x="447" y="787"/>
                  <a:pt x="441" y="811"/>
                </a:cubicBezTo>
                <a:cubicBezTo>
                  <a:pt x="453" y="774"/>
                  <a:pt x="496" y="749"/>
                  <a:pt x="485" y="707"/>
                </a:cubicBezTo>
                <a:cubicBezTo>
                  <a:pt x="483" y="698"/>
                  <a:pt x="478" y="688"/>
                  <a:pt x="478" y="678"/>
                </a:cubicBezTo>
                <a:cubicBezTo>
                  <a:pt x="478" y="667"/>
                  <a:pt x="483" y="663"/>
                  <a:pt x="493" y="658"/>
                </a:cubicBezTo>
                <a:cubicBezTo>
                  <a:pt x="511" y="650"/>
                  <a:pt x="530" y="644"/>
                  <a:pt x="550" y="641"/>
                </a:cubicBezTo>
                <a:cubicBezTo>
                  <a:pt x="538" y="693"/>
                  <a:pt x="532" y="746"/>
                  <a:pt x="516" y="796"/>
                </a:cubicBezTo>
                <a:cubicBezTo>
                  <a:pt x="505" y="828"/>
                  <a:pt x="491" y="859"/>
                  <a:pt x="468" y="885"/>
                </a:cubicBezTo>
                <a:cubicBezTo>
                  <a:pt x="449" y="907"/>
                  <a:pt x="424" y="922"/>
                  <a:pt x="398" y="934"/>
                </a:cubicBezTo>
                <a:cubicBezTo>
                  <a:pt x="427" y="923"/>
                  <a:pt x="453" y="908"/>
                  <a:pt x="475" y="886"/>
                </a:cubicBezTo>
                <a:cubicBezTo>
                  <a:pt x="501" y="859"/>
                  <a:pt x="518" y="826"/>
                  <a:pt x="531" y="791"/>
                </a:cubicBezTo>
                <a:cubicBezTo>
                  <a:pt x="532" y="808"/>
                  <a:pt x="536" y="823"/>
                  <a:pt x="542" y="839"/>
                </a:cubicBezTo>
                <a:cubicBezTo>
                  <a:pt x="549" y="856"/>
                  <a:pt x="558" y="872"/>
                  <a:pt x="562" y="889"/>
                </a:cubicBezTo>
                <a:cubicBezTo>
                  <a:pt x="567" y="921"/>
                  <a:pt x="545" y="941"/>
                  <a:pt x="524" y="961"/>
                </a:cubicBezTo>
                <a:cubicBezTo>
                  <a:pt x="536" y="951"/>
                  <a:pt x="549" y="942"/>
                  <a:pt x="558" y="929"/>
                </a:cubicBezTo>
                <a:cubicBezTo>
                  <a:pt x="570" y="911"/>
                  <a:pt x="569" y="890"/>
                  <a:pt x="563" y="870"/>
                </a:cubicBezTo>
                <a:cubicBezTo>
                  <a:pt x="557" y="850"/>
                  <a:pt x="548" y="830"/>
                  <a:pt x="545" y="809"/>
                </a:cubicBezTo>
                <a:cubicBezTo>
                  <a:pt x="542" y="787"/>
                  <a:pt x="545" y="766"/>
                  <a:pt x="549" y="745"/>
                </a:cubicBezTo>
                <a:cubicBezTo>
                  <a:pt x="556" y="755"/>
                  <a:pt x="563" y="766"/>
                  <a:pt x="570" y="777"/>
                </a:cubicBezTo>
                <a:cubicBezTo>
                  <a:pt x="575" y="785"/>
                  <a:pt x="576" y="786"/>
                  <a:pt x="574" y="796"/>
                </a:cubicBezTo>
                <a:cubicBezTo>
                  <a:pt x="571" y="805"/>
                  <a:pt x="569" y="814"/>
                  <a:pt x="569" y="823"/>
                </a:cubicBezTo>
                <a:cubicBezTo>
                  <a:pt x="567" y="846"/>
                  <a:pt x="567" y="884"/>
                  <a:pt x="593" y="894"/>
                </a:cubicBezTo>
                <a:cubicBezTo>
                  <a:pt x="560" y="879"/>
                  <a:pt x="572" y="819"/>
                  <a:pt x="582" y="793"/>
                </a:cubicBezTo>
                <a:cubicBezTo>
                  <a:pt x="591" y="804"/>
                  <a:pt x="603" y="810"/>
                  <a:pt x="613" y="820"/>
                </a:cubicBezTo>
                <a:cubicBezTo>
                  <a:pt x="625" y="830"/>
                  <a:pt x="631" y="842"/>
                  <a:pt x="634" y="856"/>
                </a:cubicBezTo>
                <a:cubicBezTo>
                  <a:pt x="639" y="880"/>
                  <a:pt x="640" y="909"/>
                  <a:pt x="628" y="931"/>
                </a:cubicBezTo>
                <a:cubicBezTo>
                  <a:pt x="646" y="902"/>
                  <a:pt x="647" y="848"/>
                  <a:pt x="625" y="820"/>
                </a:cubicBezTo>
                <a:cubicBezTo>
                  <a:pt x="619" y="812"/>
                  <a:pt x="611" y="806"/>
                  <a:pt x="603" y="800"/>
                </a:cubicBezTo>
                <a:cubicBezTo>
                  <a:pt x="599" y="797"/>
                  <a:pt x="596" y="793"/>
                  <a:pt x="592" y="789"/>
                </a:cubicBezTo>
                <a:cubicBezTo>
                  <a:pt x="587" y="782"/>
                  <a:pt x="587" y="781"/>
                  <a:pt x="591" y="773"/>
                </a:cubicBezTo>
                <a:cubicBezTo>
                  <a:pt x="603" y="753"/>
                  <a:pt x="626" y="740"/>
                  <a:pt x="639" y="720"/>
                </a:cubicBezTo>
                <a:cubicBezTo>
                  <a:pt x="667" y="759"/>
                  <a:pt x="686" y="808"/>
                  <a:pt x="688" y="857"/>
                </a:cubicBezTo>
                <a:cubicBezTo>
                  <a:pt x="690" y="903"/>
                  <a:pt x="672" y="944"/>
                  <a:pt x="640" y="977"/>
                </a:cubicBezTo>
                <a:cubicBezTo>
                  <a:pt x="661" y="958"/>
                  <a:pt x="678" y="937"/>
                  <a:pt x="687" y="910"/>
                </a:cubicBezTo>
                <a:cubicBezTo>
                  <a:pt x="683" y="930"/>
                  <a:pt x="683" y="949"/>
                  <a:pt x="685" y="969"/>
                </a:cubicBezTo>
                <a:cubicBezTo>
                  <a:pt x="684" y="912"/>
                  <a:pt x="708" y="865"/>
                  <a:pt x="734" y="816"/>
                </a:cubicBezTo>
                <a:cubicBezTo>
                  <a:pt x="732" y="838"/>
                  <a:pt x="724" y="859"/>
                  <a:pt x="722" y="881"/>
                </a:cubicBezTo>
                <a:cubicBezTo>
                  <a:pt x="721" y="903"/>
                  <a:pt x="727" y="921"/>
                  <a:pt x="738" y="939"/>
                </a:cubicBezTo>
                <a:cubicBezTo>
                  <a:pt x="724" y="913"/>
                  <a:pt x="723" y="888"/>
                  <a:pt x="731" y="859"/>
                </a:cubicBezTo>
                <a:cubicBezTo>
                  <a:pt x="735" y="844"/>
                  <a:pt x="741" y="829"/>
                  <a:pt x="743" y="814"/>
                </a:cubicBezTo>
                <a:cubicBezTo>
                  <a:pt x="743" y="810"/>
                  <a:pt x="742" y="802"/>
                  <a:pt x="743" y="799"/>
                </a:cubicBezTo>
                <a:cubicBezTo>
                  <a:pt x="747" y="791"/>
                  <a:pt x="752" y="782"/>
                  <a:pt x="755" y="774"/>
                </a:cubicBezTo>
                <a:cubicBezTo>
                  <a:pt x="760" y="848"/>
                  <a:pt x="778" y="921"/>
                  <a:pt x="788" y="996"/>
                </a:cubicBezTo>
                <a:cubicBezTo>
                  <a:pt x="784" y="941"/>
                  <a:pt x="777" y="887"/>
                  <a:pt x="773" y="832"/>
                </a:cubicBezTo>
                <a:cubicBezTo>
                  <a:pt x="802" y="770"/>
                  <a:pt x="813" y="701"/>
                  <a:pt x="829" y="634"/>
                </a:cubicBezTo>
                <a:cubicBezTo>
                  <a:pt x="834" y="644"/>
                  <a:pt x="841" y="654"/>
                  <a:pt x="844" y="665"/>
                </a:cubicBezTo>
                <a:cubicBezTo>
                  <a:pt x="848" y="677"/>
                  <a:pt x="846" y="689"/>
                  <a:pt x="843" y="701"/>
                </a:cubicBezTo>
                <a:cubicBezTo>
                  <a:pt x="839" y="719"/>
                  <a:pt x="831" y="735"/>
                  <a:pt x="824" y="752"/>
                </a:cubicBezTo>
                <a:cubicBezTo>
                  <a:pt x="837" y="727"/>
                  <a:pt x="853" y="700"/>
                  <a:pt x="851" y="671"/>
                </a:cubicBezTo>
                <a:cubicBezTo>
                  <a:pt x="850" y="657"/>
                  <a:pt x="842" y="645"/>
                  <a:pt x="837" y="631"/>
                </a:cubicBezTo>
                <a:cubicBezTo>
                  <a:pt x="834" y="622"/>
                  <a:pt x="836" y="608"/>
                  <a:pt x="838" y="598"/>
                </a:cubicBezTo>
                <a:cubicBezTo>
                  <a:pt x="854" y="618"/>
                  <a:pt x="873" y="628"/>
                  <a:pt x="873" y="656"/>
                </a:cubicBezTo>
                <a:cubicBezTo>
                  <a:pt x="872" y="683"/>
                  <a:pt x="856" y="707"/>
                  <a:pt x="843" y="729"/>
                </a:cubicBezTo>
                <a:cubicBezTo>
                  <a:pt x="866" y="696"/>
                  <a:pt x="896" y="651"/>
                  <a:pt x="865" y="613"/>
                </a:cubicBezTo>
                <a:cubicBezTo>
                  <a:pt x="858" y="605"/>
                  <a:pt x="850" y="599"/>
                  <a:pt x="845" y="590"/>
                </a:cubicBezTo>
                <a:cubicBezTo>
                  <a:pt x="840" y="581"/>
                  <a:pt x="849" y="566"/>
                  <a:pt x="853" y="558"/>
                </a:cubicBezTo>
                <a:cubicBezTo>
                  <a:pt x="858" y="548"/>
                  <a:pt x="874" y="543"/>
                  <a:pt x="882" y="536"/>
                </a:cubicBezTo>
                <a:cubicBezTo>
                  <a:pt x="892" y="529"/>
                  <a:pt x="902" y="522"/>
                  <a:pt x="911" y="514"/>
                </a:cubicBezTo>
                <a:cubicBezTo>
                  <a:pt x="910" y="550"/>
                  <a:pt x="917" y="586"/>
                  <a:pt x="923" y="621"/>
                </a:cubicBezTo>
                <a:cubicBezTo>
                  <a:pt x="927" y="639"/>
                  <a:pt x="930" y="657"/>
                  <a:pt x="933" y="675"/>
                </a:cubicBezTo>
                <a:cubicBezTo>
                  <a:pt x="934" y="684"/>
                  <a:pt x="936" y="690"/>
                  <a:pt x="931" y="698"/>
                </a:cubicBezTo>
                <a:cubicBezTo>
                  <a:pt x="926" y="705"/>
                  <a:pt x="921" y="710"/>
                  <a:pt x="915" y="716"/>
                </a:cubicBezTo>
                <a:cubicBezTo>
                  <a:pt x="889" y="742"/>
                  <a:pt x="860" y="767"/>
                  <a:pt x="840" y="798"/>
                </a:cubicBezTo>
                <a:cubicBezTo>
                  <a:pt x="822" y="825"/>
                  <a:pt x="815" y="854"/>
                  <a:pt x="814" y="886"/>
                </a:cubicBezTo>
                <a:cubicBezTo>
                  <a:pt x="816" y="860"/>
                  <a:pt x="823" y="835"/>
                  <a:pt x="837" y="812"/>
                </a:cubicBezTo>
                <a:cubicBezTo>
                  <a:pt x="854" y="786"/>
                  <a:pt x="878" y="765"/>
                  <a:pt x="902" y="745"/>
                </a:cubicBezTo>
                <a:cubicBezTo>
                  <a:pt x="877" y="785"/>
                  <a:pt x="852" y="822"/>
                  <a:pt x="852" y="871"/>
                </a:cubicBezTo>
                <a:cubicBezTo>
                  <a:pt x="854" y="835"/>
                  <a:pt x="870" y="805"/>
                  <a:pt x="890" y="776"/>
                </a:cubicBezTo>
                <a:cubicBezTo>
                  <a:pt x="885" y="809"/>
                  <a:pt x="882" y="843"/>
                  <a:pt x="891" y="876"/>
                </a:cubicBezTo>
                <a:cubicBezTo>
                  <a:pt x="884" y="842"/>
                  <a:pt x="888" y="803"/>
                  <a:pt x="899" y="770"/>
                </a:cubicBezTo>
                <a:cubicBezTo>
                  <a:pt x="906" y="748"/>
                  <a:pt x="923" y="729"/>
                  <a:pt x="938" y="713"/>
                </a:cubicBezTo>
                <a:cubicBezTo>
                  <a:pt x="941" y="736"/>
                  <a:pt x="943" y="759"/>
                  <a:pt x="945" y="783"/>
                </a:cubicBezTo>
                <a:cubicBezTo>
                  <a:pt x="947" y="810"/>
                  <a:pt x="949" y="837"/>
                  <a:pt x="946" y="865"/>
                </a:cubicBezTo>
                <a:cubicBezTo>
                  <a:pt x="943" y="865"/>
                  <a:pt x="941" y="869"/>
                  <a:pt x="938" y="872"/>
                </a:cubicBezTo>
                <a:cubicBezTo>
                  <a:pt x="932" y="877"/>
                  <a:pt x="924" y="882"/>
                  <a:pt x="917" y="887"/>
                </a:cubicBezTo>
                <a:cubicBezTo>
                  <a:pt x="900" y="897"/>
                  <a:pt x="882" y="905"/>
                  <a:pt x="865" y="915"/>
                </a:cubicBezTo>
                <a:cubicBezTo>
                  <a:pt x="836" y="934"/>
                  <a:pt x="814" y="956"/>
                  <a:pt x="805" y="990"/>
                </a:cubicBezTo>
                <a:cubicBezTo>
                  <a:pt x="815" y="962"/>
                  <a:pt x="832" y="943"/>
                  <a:pt x="857" y="928"/>
                </a:cubicBezTo>
                <a:cubicBezTo>
                  <a:pt x="884" y="911"/>
                  <a:pt x="918" y="903"/>
                  <a:pt x="943" y="883"/>
                </a:cubicBezTo>
                <a:cubicBezTo>
                  <a:pt x="939" y="908"/>
                  <a:pt x="933" y="933"/>
                  <a:pt x="925" y="957"/>
                </a:cubicBezTo>
                <a:cubicBezTo>
                  <a:pt x="919" y="975"/>
                  <a:pt x="903" y="987"/>
                  <a:pt x="889" y="1000"/>
                </a:cubicBezTo>
                <a:cubicBezTo>
                  <a:pt x="849" y="1035"/>
                  <a:pt x="821" y="1075"/>
                  <a:pt x="817" y="1130"/>
                </a:cubicBezTo>
                <a:cubicBezTo>
                  <a:pt x="821" y="1102"/>
                  <a:pt x="830" y="1078"/>
                  <a:pt x="846" y="1055"/>
                </a:cubicBezTo>
                <a:cubicBezTo>
                  <a:pt x="865" y="1028"/>
                  <a:pt x="893" y="1012"/>
                  <a:pt x="917" y="990"/>
                </a:cubicBezTo>
                <a:cubicBezTo>
                  <a:pt x="918" y="995"/>
                  <a:pt x="914" y="1003"/>
                  <a:pt x="913" y="1008"/>
                </a:cubicBezTo>
                <a:cubicBezTo>
                  <a:pt x="911" y="1017"/>
                  <a:pt x="909" y="1027"/>
                  <a:pt x="908" y="1036"/>
                </a:cubicBezTo>
                <a:cubicBezTo>
                  <a:pt x="904" y="1054"/>
                  <a:pt x="902" y="1073"/>
                  <a:pt x="903" y="1092"/>
                </a:cubicBezTo>
                <a:cubicBezTo>
                  <a:pt x="903" y="1121"/>
                  <a:pt x="910" y="1149"/>
                  <a:pt x="923" y="1175"/>
                </a:cubicBezTo>
                <a:cubicBezTo>
                  <a:pt x="901" y="1121"/>
                  <a:pt x="908" y="1066"/>
                  <a:pt x="924" y="1011"/>
                </a:cubicBezTo>
                <a:cubicBezTo>
                  <a:pt x="939" y="1042"/>
                  <a:pt x="959" y="1079"/>
                  <a:pt x="942" y="1113"/>
                </a:cubicBezTo>
                <a:cubicBezTo>
                  <a:pt x="956" y="1090"/>
                  <a:pt x="950" y="1063"/>
                  <a:pt x="943" y="1039"/>
                </a:cubicBezTo>
                <a:cubicBezTo>
                  <a:pt x="939" y="1026"/>
                  <a:pt x="931" y="1014"/>
                  <a:pt x="929" y="1001"/>
                </a:cubicBezTo>
                <a:cubicBezTo>
                  <a:pt x="928" y="995"/>
                  <a:pt x="931" y="989"/>
                  <a:pt x="933" y="984"/>
                </a:cubicBezTo>
                <a:cubicBezTo>
                  <a:pt x="936" y="974"/>
                  <a:pt x="939" y="965"/>
                  <a:pt x="942" y="955"/>
                </a:cubicBezTo>
                <a:cubicBezTo>
                  <a:pt x="948" y="981"/>
                  <a:pt x="962" y="1005"/>
                  <a:pt x="969" y="1030"/>
                </a:cubicBezTo>
                <a:cubicBezTo>
                  <a:pt x="976" y="1053"/>
                  <a:pt x="975" y="1074"/>
                  <a:pt x="966" y="1096"/>
                </a:cubicBezTo>
                <a:cubicBezTo>
                  <a:pt x="985" y="1058"/>
                  <a:pt x="973" y="1022"/>
                  <a:pt x="960" y="984"/>
                </a:cubicBezTo>
                <a:cubicBezTo>
                  <a:pt x="955" y="968"/>
                  <a:pt x="946" y="945"/>
                  <a:pt x="951" y="929"/>
                </a:cubicBezTo>
                <a:cubicBezTo>
                  <a:pt x="958" y="905"/>
                  <a:pt x="965" y="881"/>
                  <a:pt x="969" y="856"/>
                </a:cubicBezTo>
                <a:cubicBezTo>
                  <a:pt x="977" y="866"/>
                  <a:pt x="980" y="881"/>
                  <a:pt x="983" y="893"/>
                </a:cubicBezTo>
                <a:cubicBezTo>
                  <a:pt x="987" y="909"/>
                  <a:pt x="991" y="925"/>
                  <a:pt x="995" y="941"/>
                </a:cubicBezTo>
                <a:cubicBezTo>
                  <a:pt x="1000" y="970"/>
                  <a:pt x="1002" y="1003"/>
                  <a:pt x="981" y="1026"/>
                </a:cubicBezTo>
                <a:cubicBezTo>
                  <a:pt x="1008" y="1000"/>
                  <a:pt x="1004" y="955"/>
                  <a:pt x="997" y="921"/>
                </a:cubicBezTo>
                <a:cubicBezTo>
                  <a:pt x="1014" y="939"/>
                  <a:pt x="1020" y="960"/>
                  <a:pt x="1021" y="983"/>
                </a:cubicBezTo>
                <a:cubicBezTo>
                  <a:pt x="1022" y="960"/>
                  <a:pt x="1017" y="940"/>
                  <a:pt x="1003" y="921"/>
                </a:cubicBezTo>
                <a:cubicBezTo>
                  <a:pt x="1000" y="916"/>
                  <a:pt x="996" y="913"/>
                  <a:pt x="995" y="908"/>
                </a:cubicBezTo>
                <a:cubicBezTo>
                  <a:pt x="994" y="901"/>
                  <a:pt x="993" y="894"/>
                  <a:pt x="992" y="887"/>
                </a:cubicBezTo>
                <a:cubicBezTo>
                  <a:pt x="989" y="875"/>
                  <a:pt x="987" y="862"/>
                  <a:pt x="980" y="851"/>
                </a:cubicBezTo>
                <a:cubicBezTo>
                  <a:pt x="978" y="847"/>
                  <a:pt x="975" y="843"/>
                  <a:pt x="971" y="841"/>
                </a:cubicBezTo>
                <a:cubicBezTo>
                  <a:pt x="971" y="834"/>
                  <a:pt x="971" y="827"/>
                  <a:pt x="972" y="820"/>
                </a:cubicBezTo>
                <a:cubicBezTo>
                  <a:pt x="972" y="808"/>
                  <a:pt x="972" y="797"/>
                  <a:pt x="972" y="785"/>
                </a:cubicBezTo>
                <a:cubicBezTo>
                  <a:pt x="971" y="763"/>
                  <a:pt x="971" y="741"/>
                  <a:pt x="970" y="719"/>
                </a:cubicBezTo>
                <a:cubicBezTo>
                  <a:pt x="976" y="725"/>
                  <a:pt x="982" y="731"/>
                  <a:pt x="988" y="737"/>
                </a:cubicBezTo>
                <a:cubicBezTo>
                  <a:pt x="991" y="740"/>
                  <a:pt x="994" y="743"/>
                  <a:pt x="997" y="746"/>
                </a:cubicBezTo>
                <a:cubicBezTo>
                  <a:pt x="1002" y="751"/>
                  <a:pt x="1000" y="753"/>
                  <a:pt x="999" y="759"/>
                </a:cubicBezTo>
                <a:cubicBezTo>
                  <a:pt x="998" y="774"/>
                  <a:pt x="999" y="788"/>
                  <a:pt x="1002" y="802"/>
                </a:cubicBezTo>
                <a:cubicBezTo>
                  <a:pt x="1000" y="786"/>
                  <a:pt x="1000" y="770"/>
                  <a:pt x="1003" y="753"/>
                </a:cubicBezTo>
                <a:cubicBezTo>
                  <a:pt x="1030" y="784"/>
                  <a:pt x="998" y="819"/>
                  <a:pt x="996" y="853"/>
                </a:cubicBezTo>
                <a:cubicBezTo>
                  <a:pt x="999" y="828"/>
                  <a:pt x="1017" y="806"/>
                  <a:pt x="1020" y="780"/>
                </a:cubicBezTo>
                <a:cubicBezTo>
                  <a:pt x="1036" y="822"/>
                  <a:pt x="1026" y="869"/>
                  <a:pt x="1032" y="912"/>
                </a:cubicBezTo>
                <a:cubicBezTo>
                  <a:pt x="1029" y="871"/>
                  <a:pt x="1039" y="829"/>
                  <a:pt x="1031" y="788"/>
                </a:cubicBezTo>
                <a:cubicBezTo>
                  <a:pt x="1029" y="778"/>
                  <a:pt x="1026" y="768"/>
                  <a:pt x="1021" y="759"/>
                </a:cubicBezTo>
                <a:cubicBezTo>
                  <a:pt x="1018" y="754"/>
                  <a:pt x="1015" y="749"/>
                  <a:pt x="1011" y="745"/>
                </a:cubicBezTo>
                <a:cubicBezTo>
                  <a:pt x="1007" y="739"/>
                  <a:pt x="1007" y="738"/>
                  <a:pt x="1009" y="731"/>
                </a:cubicBezTo>
                <a:cubicBezTo>
                  <a:pt x="1015" y="710"/>
                  <a:pt x="1022" y="689"/>
                  <a:pt x="1027" y="668"/>
                </a:cubicBezTo>
                <a:cubicBezTo>
                  <a:pt x="1038" y="691"/>
                  <a:pt x="1048" y="715"/>
                  <a:pt x="1055" y="739"/>
                </a:cubicBezTo>
                <a:cubicBezTo>
                  <a:pt x="1063" y="765"/>
                  <a:pt x="1062" y="794"/>
                  <a:pt x="1058" y="820"/>
                </a:cubicBezTo>
                <a:cubicBezTo>
                  <a:pt x="1051" y="875"/>
                  <a:pt x="1022" y="926"/>
                  <a:pt x="1024" y="983"/>
                </a:cubicBezTo>
                <a:cubicBezTo>
                  <a:pt x="1035" y="949"/>
                  <a:pt x="1046" y="916"/>
                  <a:pt x="1060" y="884"/>
                </a:cubicBezTo>
                <a:cubicBezTo>
                  <a:pt x="1074" y="930"/>
                  <a:pt x="1098" y="977"/>
                  <a:pt x="1084" y="1026"/>
                </a:cubicBezTo>
                <a:cubicBezTo>
                  <a:pt x="1097" y="989"/>
                  <a:pt x="1089" y="950"/>
                  <a:pt x="1078" y="913"/>
                </a:cubicBezTo>
                <a:cubicBezTo>
                  <a:pt x="1075" y="903"/>
                  <a:pt x="1073" y="894"/>
                  <a:pt x="1070" y="884"/>
                </a:cubicBezTo>
                <a:cubicBezTo>
                  <a:pt x="1069" y="880"/>
                  <a:pt x="1068" y="876"/>
                  <a:pt x="1068" y="872"/>
                </a:cubicBezTo>
                <a:cubicBezTo>
                  <a:pt x="1066" y="867"/>
                  <a:pt x="1070" y="863"/>
                  <a:pt x="1072" y="859"/>
                </a:cubicBezTo>
                <a:cubicBezTo>
                  <a:pt x="1081" y="842"/>
                  <a:pt x="1087" y="825"/>
                  <a:pt x="1088" y="806"/>
                </a:cubicBezTo>
                <a:cubicBezTo>
                  <a:pt x="1100" y="859"/>
                  <a:pt x="1115" y="910"/>
                  <a:pt x="1107" y="965"/>
                </a:cubicBezTo>
                <a:cubicBezTo>
                  <a:pt x="1116" y="924"/>
                  <a:pt x="1112" y="884"/>
                  <a:pt x="1105" y="843"/>
                </a:cubicBezTo>
                <a:cubicBezTo>
                  <a:pt x="1101" y="820"/>
                  <a:pt x="1097" y="796"/>
                  <a:pt x="1094" y="772"/>
                </a:cubicBezTo>
                <a:cubicBezTo>
                  <a:pt x="1092" y="751"/>
                  <a:pt x="1093" y="729"/>
                  <a:pt x="1089" y="707"/>
                </a:cubicBezTo>
                <a:cubicBezTo>
                  <a:pt x="1108" y="740"/>
                  <a:pt x="1131" y="771"/>
                  <a:pt x="1132" y="810"/>
                </a:cubicBezTo>
                <a:cubicBezTo>
                  <a:pt x="1133" y="841"/>
                  <a:pt x="1125" y="870"/>
                  <a:pt x="1116" y="899"/>
                </a:cubicBezTo>
                <a:cubicBezTo>
                  <a:pt x="1124" y="879"/>
                  <a:pt x="1131" y="858"/>
                  <a:pt x="1136" y="836"/>
                </a:cubicBezTo>
                <a:cubicBezTo>
                  <a:pt x="1132" y="886"/>
                  <a:pt x="1123" y="935"/>
                  <a:pt x="1128" y="985"/>
                </a:cubicBezTo>
                <a:cubicBezTo>
                  <a:pt x="1127" y="933"/>
                  <a:pt x="1140" y="883"/>
                  <a:pt x="1146" y="832"/>
                </a:cubicBezTo>
                <a:cubicBezTo>
                  <a:pt x="1157" y="880"/>
                  <a:pt x="1167" y="926"/>
                  <a:pt x="1159" y="975"/>
                </a:cubicBezTo>
                <a:cubicBezTo>
                  <a:pt x="1170" y="927"/>
                  <a:pt x="1164" y="880"/>
                  <a:pt x="1156" y="831"/>
                </a:cubicBezTo>
                <a:cubicBezTo>
                  <a:pt x="1149" y="789"/>
                  <a:pt x="1147" y="747"/>
                  <a:pt x="1145" y="704"/>
                </a:cubicBezTo>
                <a:cubicBezTo>
                  <a:pt x="1161" y="732"/>
                  <a:pt x="1173" y="761"/>
                  <a:pt x="1178" y="793"/>
                </a:cubicBezTo>
                <a:cubicBezTo>
                  <a:pt x="1183" y="826"/>
                  <a:pt x="1182" y="860"/>
                  <a:pt x="1185" y="893"/>
                </a:cubicBezTo>
                <a:cubicBezTo>
                  <a:pt x="1190" y="949"/>
                  <a:pt x="1211" y="999"/>
                  <a:pt x="1236" y="1049"/>
                </a:cubicBezTo>
                <a:cubicBezTo>
                  <a:pt x="1214" y="997"/>
                  <a:pt x="1196" y="945"/>
                  <a:pt x="1196" y="888"/>
                </a:cubicBezTo>
                <a:cubicBezTo>
                  <a:pt x="1247" y="914"/>
                  <a:pt x="1262" y="977"/>
                  <a:pt x="1257" y="1030"/>
                </a:cubicBezTo>
                <a:cubicBezTo>
                  <a:pt x="1264" y="988"/>
                  <a:pt x="1259" y="941"/>
                  <a:pt x="1233" y="906"/>
                </a:cubicBezTo>
                <a:cubicBezTo>
                  <a:pt x="1226" y="898"/>
                  <a:pt x="1219" y="890"/>
                  <a:pt x="1210" y="884"/>
                </a:cubicBezTo>
                <a:cubicBezTo>
                  <a:pt x="1207" y="882"/>
                  <a:pt x="1204" y="880"/>
                  <a:pt x="1201" y="878"/>
                </a:cubicBezTo>
                <a:cubicBezTo>
                  <a:pt x="1194" y="875"/>
                  <a:pt x="1196" y="874"/>
                  <a:pt x="1196" y="867"/>
                </a:cubicBezTo>
                <a:cubicBezTo>
                  <a:pt x="1196" y="841"/>
                  <a:pt x="1198" y="815"/>
                  <a:pt x="1195" y="789"/>
                </a:cubicBezTo>
                <a:cubicBezTo>
                  <a:pt x="1204" y="812"/>
                  <a:pt x="1216" y="835"/>
                  <a:pt x="1230" y="856"/>
                </a:cubicBezTo>
                <a:cubicBezTo>
                  <a:pt x="1207" y="817"/>
                  <a:pt x="1193" y="772"/>
                  <a:pt x="1188" y="727"/>
                </a:cubicBezTo>
                <a:cubicBezTo>
                  <a:pt x="1220" y="745"/>
                  <a:pt x="1243" y="772"/>
                  <a:pt x="1255" y="808"/>
                </a:cubicBezTo>
                <a:cubicBezTo>
                  <a:pt x="1265" y="840"/>
                  <a:pt x="1267" y="874"/>
                  <a:pt x="1268" y="907"/>
                </a:cubicBezTo>
                <a:cubicBezTo>
                  <a:pt x="1270" y="867"/>
                  <a:pt x="1271" y="823"/>
                  <a:pt x="1255" y="785"/>
                </a:cubicBezTo>
                <a:cubicBezTo>
                  <a:pt x="1245" y="764"/>
                  <a:pt x="1234" y="747"/>
                  <a:pt x="1217" y="731"/>
                </a:cubicBezTo>
                <a:cubicBezTo>
                  <a:pt x="1209" y="724"/>
                  <a:pt x="1200" y="718"/>
                  <a:pt x="1192" y="712"/>
                </a:cubicBezTo>
                <a:cubicBezTo>
                  <a:pt x="1183" y="706"/>
                  <a:pt x="1185" y="696"/>
                  <a:pt x="1185" y="686"/>
                </a:cubicBezTo>
                <a:cubicBezTo>
                  <a:pt x="1197" y="696"/>
                  <a:pt x="1208" y="706"/>
                  <a:pt x="1221" y="714"/>
                </a:cubicBezTo>
                <a:cubicBezTo>
                  <a:pt x="1232" y="721"/>
                  <a:pt x="1241" y="730"/>
                  <a:pt x="1251" y="738"/>
                </a:cubicBezTo>
                <a:cubicBezTo>
                  <a:pt x="1257" y="743"/>
                  <a:pt x="1263" y="747"/>
                  <a:pt x="1269" y="751"/>
                </a:cubicBezTo>
                <a:cubicBezTo>
                  <a:pt x="1277" y="756"/>
                  <a:pt x="1278" y="760"/>
                  <a:pt x="1281" y="769"/>
                </a:cubicBezTo>
                <a:cubicBezTo>
                  <a:pt x="1287" y="784"/>
                  <a:pt x="1293" y="799"/>
                  <a:pt x="1299" y="814"/>
                </a:cubicBezTo>
                <a:cubicBezTo>
                  <a:pt x="1302" y="822"/>
                  <a:pt x="1305" y="829"/>
                  <a:pt x="1308" y="837"/>
                </a:cubicBezTo>
                <a:cubicBezTo>
                  <a:pt x="1311" y="845"/>
                  <a:pt x="1311" y="847"/>
                  <a:pt x="1307" y="854"/>
                </a:cubicBezTo>
                <a:cubicBezTo>
                  <a:pt x="1302" y="867"/>
                  <a:pt x="1292" y="878"/>
                  <a:pt x="1285" y="890"/>
                </a:cubicBezTo>
                <a:cubicBezTo>
                  <a:pt x="1270" y="912"/>
                  <a:pt x="1264" y="934"/>
                  <a:pt x="1265" y="961"/>
                </a:cubicBezTo>
                <a:cubicBezTo>
                  <a:pt x="1266" y="944"/>
                  <a:pt x="1268" y="928"/>
                  <a:pt x="1276" y="913"/>
                </a:cubicBezTo>
                <a:cubicBezTo>
                  <a:pt x="1287" y="892"/>
                  <a:pt x="1305" y="877"/>
                  <a:pt x="1315" y="856"/>
                </a:cubicBezTo>
                <a:cubicBezTo>
                  <a:pt x="1340" y="924"/>
                  <a:pt x="1367" y="1000"/>
                  <a:pt x="1311" y="1059"/>
                </a:cubicBezTo>
                <a:cubicBezTo>
                  <a:pt x="1348" y="1025"/>
                  <a:pt x="1357" y="980"/>
                  <a:pt x="1349" y="931"/>
                </a:cubicBezTo>
                <a:cubicBezTo>
                  <a:pt x="1340" y="875"/>
                  <a:pt x="1320" y="820"/>
                  <a:pt x="1303" y="767"/>
                </a:cubicBezTo>
                <a:cubicBezTo>
                  <a:pt x="1315" y="771"/>
                  <a:pt x="1327" y="774"/>
                  <a:pt x="1340" y="777"/>
                </a:cubicBezTo>
                <a:cubicBezTo>
                  <a:pt x="1344" y="778"/>
                  <a:pt x="1351" y="778"/>
                  <a:pt x="1354" y="781"/>
                </a:cubicBezTo>
                <a:cubicBezTo>
                  <a:pt x="1358" y="785"/>
                  <a:pt x="1362" y="790"/>
                  <a:pt x="1365" y="795"/>
                </a:cubicBezTo>
                <a:cubicBezTo>
                  <a:pt x="1379" y="818"/>
                  <a:pt x="1388" y="846"/>
                  <a:pt x="1390" y="873"/>
                </a:cubicBezTo>
                <a:cubicBezTo>
                  <a:pt x="1393" y="920"/>
                  <a:pt x="1382" y="971"/>
                  <a:pt x="1351" y="1008"/>
                </a:cubicBezTo>
                <a:cubicBezTo>
                  <a:pt x="1406" y="952"/>
                  <a:pt x="1415" y="850"/>
                  <a:pt x="1376" y="783"/>
                </a:cubicBezTo>
                <a:cubicBezTo>
                  <a:pt x="1387" y="785"/>
                  <a:pt x="1401" y="785"/>
                  <a:pt x="1411" y="790"/>
                </a:cubicBezTo>
                <a:cubicBezTo>
                  <a:pt x="1422" y="795"/>
                  <a:pt x="1432" y="810"/>
                  <a:pt x="1438" y="819"/>
                </a:cubicBezTo>
                <a:cubicBezTo>
                  <a:pt x="1457" y="850"/>
                  <a:pt x="1455" y="885"/>
                  <a:pt x="1445" y="918"/>
                </a:cubicBezTo>
                <a:cubicBezTo>
                  <a:pt x="1462" y="873"/>
                  <a:pt x="1460" y="827"/>
                  <a:pt x="1425" y="791"/>
                </a:cubicBezTo>
                <a:cubicBezTo>
                  <a:pt x="1433" y="792"/>
                  <a:pt x="1441" y="793"/>
                  <a:pt x="1448" y="794"/>
                </a:cubicBezTo>
                <a:cubicBezTo>
                  <a:pt x="1454" y="795"/>
                  <a:pt x="1472" y="796"/>
                  <a:pt x="1472" y="801"/>
                </a:cubicBezTo>
                <a:cubicBezTo>
                  <a:pt x="1472" y="816"/>
                  <a:pt x="1483" y="828"/>
                  <a:pt x="1489" y="841"/>
                </a:cubicBezTo>
                <a:cubicBezTo>
                  <a:pt x="1493" y="851"/>
                  <a:pt x="1497" y="862"/>
                  <a:pt x="1499" y="872"/>
                </a:cubicBezTo>
                <a:cubicBezTo>
                  <a:pt x="1501" y="882"/>
                  <a:pt x="1488" y="898"/>
                  <a:pt x="1483" y="906"/>
                </a:cubicBezTo>
                <a:cubicBezTo>
                  <a:pt x="1465" y="933"/>
                  <a:pt x="1448" y="960"/>
                  <a:pt x="1442" y="992"/>
                </a:cubicBezTo>
                <a:cubicBezTo>
                  <a:pt x="1436" y="1023"/>
                  <a:pt x="1443" y="1053"/>
                  <a:pt x="1455" y="1081"/>
                </a:cubicBezTo>
                <a:cubicBezTo>
                  <a:pt x="1443" y="1047"/>
                  <a:pt x="1440" y="1013"/>
                  <a:pt x="1452" y="978"/>
                </a:cubicBezTo>
                <a:cubicBezTo>
                  <a:pt x="1465" y="943"/>
                  <a:pt x="1494" y="919"/>
                  <a:pt x="1511" y="886"/>
                </a:cubicBezTo>
                <a:cubicBezTo>
                  <a:pt x="1519" y="912"/>
                  <a:pt x="1520" y="940"/>
                  <a:pt x="1527" y="966"/>
                </a:cubicBezTo>
                <a:cubicBezTo>
                  <a:pt x="1535" y="988"/>
                  <a:pt x="1556" y="1001"/>
                  <a:pt x="1567" y="1021"/>
                </a:cubicBezTo>
                <a:cubicBezTo>
                  <a:pt x="1559" y="1003"/>
                  <a:pt x="1544" y="991"/>
                  <a:pt x="1535" y="974"/>
                </a:cubicBezTo>
                <a:cubicBezTo>
                  <a:pt x="1525" y="959"/>
                  <a:pt x="1527" y="932"/>
                  <a:pt x="1526" y="915"/>
                </a:cubicBezTo>
                <a:cubicBezTo>
                  <a:pt x="1524" y="896"/>
                  <a:pt x="1520" y="878"/>
                  <a:pt x="1513" y="860"/>
                </a:cubicBezTo>
                <a:cubicBezTo>
                  <a:pt x="1508" y="849"/>
                  <a:pt x="1503" y="839"/>
                  <a:pt x="1498" y="828"/>
                </a:cubicBezTo>
                <a:cubicBezTo>
                  <a:pt x="1494" y="821"/>
                  <a:pt x="1487" y="811"/>
                  <a:pt x="1488" y="802"/>
                </a:cubicBezTo>
                <a:cubicBezTo>
                  <a:pt x="1503" y="805"/>
                  <a:pt x="1517" y="810"/>
                  <a:pt x="1531" y="816"/>
                </a:cubicBezTo>
                <a:cubicBezTo>
                  <a:pt x="1531" y="828"/>
                  <a:pt x="1532" y="840"/>
                  <a:pt x="1536" y="852"/>
                </a:cubicBezTo>
                <a:cubicBezTo>
                  <a:pt x="1533" y="841"/>
                  <a:pt x="1532" y="829"/>
                  <a:pt x="1534" y="817"/>
                </a:cubicBezTo>
                <a:cubicBezTo>
                  <a:pt x="1558" y="829"/>
                  <a:pt x="1576" y="848"/>
                  <a:pt x="1577" y="877"/>
                </a:cubicBezTo>
                <a:cubicBezTo>
                  <a:pt x="1577" y="902"/>
                  <a:pt x="1568" y="926"/>
                  <a:pt x="1558" y="949"/>
                </a:cubicBezTo>
                <a:cubicBezTo>
                  <a:pt x="1575" y="916"/>
                  <a:pt x="1593" y="876"/>
                  <a:pt x="1574" y="841"/>
                </a:cubicBezTo>
                <a:cubicBezTo>
                  <a:pt x="1569" y="832"/>
                  <a:pt x="1563" y="825"/>
                  <a:pt x="1555" y="819"/>
                </a:cubicBezTo>
                <a:cubicBezTo>
                  <a:pt x="1552" y="816"/>
                  <a:pt x="1549" y="814"/>
                  <a:pt x="1546" y="812"/>
                </a:cubicBezTo>
                <a:cubicBezTo>
                  <a:pt x="1540" y="808"/>
                  <a:pt x="1535" y="808"/>
                  <a:pt x="1536" y="801"/>
                </a:cubicBezTo>
                <a:cubicBezTo>
                  <a:pt x="1538" y="790"/>
                  <a:pt x="1540" y="779"/>
                  <a:pt x="1540" y="768"/>
                </a:cubicBezTo>
                <a:cubicBezTo>
                  <a:pt x="1540" y="758"/>
                  <a:pt x="1537" y="749"/>
                  <a:pt x="1537" y="739"/>
                </a:cubicBezTo>
                <a:cubicBezTo>
                  <a:pt x="1547" y="751"/>
                  <a:pt x="1556" y="764"/>
                  <a:pt x="1564" y="777"/>
                </a:cubicBezTo>
                <a:cubicBezTo>
                  <a:pt x="1572" y="790"/>
                  <a:pt x="1575" y="803"/>
                  <a:pt x="1578" y="818"/>
                </a:cubicBezTo>
                <a:cubicBezTo>
                  <a:pt x="1583" y="843"/>
                  <a:pt x="1585" y="868"/>
                  <a:pt x="1587" y="893"/>
                </a:cubicBezTo>
                <a:cubicBezTo>
                  <a:pt x="1587" y="863"/>
                  <a:pt x="1586" y="832"/>
                  <a:pt x="1581" y="802"/>
                </a:cubicBezTo>
                <a:cubicBezTo>
                  <a:pt x="1592" y="815"/>
                  <a:pt x="1606" y="823"/>
                  <a:pt x="1623" y="825"/>
                </a:cubicBezTo>
                <a:cubicBezTo>
                  <a:pt x="1613" y="823"/>
                  <a:pt x="1603" y="818"/>
                  <a:pt x="1594" y="811"/>
                </a:cubicBezTo>
                <a:cubicBezTo>
                  <a:pt x="1590" y="808"/>
                  <a:pt x="1586" y="803"/>
                  <a:pt x="1583" y="798"/>
                </a:cubicBezTo>
                <a:cubicBezTo>
                  <a:pt x="1578" y="792"/>
                  <a:pt x="1578" y="783"/>
                  <a:pt x="1576" y="775"/>
                </a:cubicBezTo>
                <a:cubicBezTo>
                  <a:pt x="1569" y="749"/>
                  <a:pt x="1558" y="724"/>
                  <a:pt x="1540" y="703"/>
                </a:cubicBezTo>
                <a:cubicBezTo>
                  <a:pt x="1559" y="705"/>
                  <a:pt x="1578" y="711"/>
                  <a:pt x="1595" y="720"/>
                </a:cubicBezTo>
                <a:cubicBezTo>
                  <a:pt x="1601" y="734"/>
                  <a:pt x="1608" y="746"/>
                  <a:pt x="1619" y="757"/>
                </a:cubicBezTo>
                <a:cubicBezTo>
                  <a:pt x="1610" y="746"/>
                  <a:pt x="1603" y="735"/>
                  <a:pt x="1599" y="722"/>
                </a:cubicBezTo>
                <a:cubicBezTo>
                  <a:pt x="1628" y="738"/>
                  <a:pt x="1653" y="762"/>
                  <a:pt x="1673" y="790"/>
                </a:cubicBezTo>
                <a:cubicBezTo>
                  <a:pt x="1665" y="771"/>
                  <a:pt x="1654" y="754"/>
                  <a:pt x="1641" y="739"/>
                </a:cubicBezTo>
                <a:cubicBezTo>
                  <a:pt x="1629" y="725"/>
                  <a:pt x="1616" y="713"/>
                  <a:pt x="1602" y="704"/>
                </a:cubicBezTo>
                <a:cubicBezTo>
                  <a:pt x="1596" y="701"/>
                  <a:pt x="1592" y="700"/>
                  <a:pt x="1591" y="694"/>
                </a:cubicBezTo>
                <a:cubicBezTo>
                  <a:pt x="1590" y="687"/>
                  <a:pt x="1588" y="681"/>
                  <a:pt x="1587" y="675"/>
                </a:cubicBezTo>
                <a:cubicBezTo>
                  <a:pt x="1585" y="663"/>
                  <a:pt x="1584" y="651"/>
                  <a:pt x="1582" y="640"/>
                </a:cubicBezTo>
                <a:cubicBezTo>
                  <a:pt x="1598" y="639"/>
                  <a:pt x="1613" y="639"/>
                  <a:pt x="1629" y="642"/>
                </a:cubicBezTo>
                <a:cubicBezTo>
                  <a:pt x="1636" y="644"/>
                  <a:pt x="1643" y="645"/>
                  <a:pt x="1650" y="648"/>
                </a:cubicBezTo>
                <a:cubicBezTo>
                  <a:pt x="1659" y="651"/>
                  <a:pt x="1662" y="653"/>
                  <a:pt x="1666" y="661"/>
                </a:cubicBezTo>
                <a:cubicBezTo>
                  <a:pt x="1677" y="685"/>
                  <a:pt x="1680" y="710"/>
                  <a:pt x="1683" y="735"/>
                </a:cubicBezTo>
                <a:cubicBezTo>
                  <a:pt x="1682" y="709"/>
                  <a:pt x="1680" y="682"/>
                  <a:pt x="1670" y="657"/>
                </a:cubicBezTo>
                <a:cubicBezTo>
                  <a:pt x="1673" y="658"/>
                  <a:pt x="1673" y="660"/>
                  <a:pt x="1679" y="662"/>
                </a:cubicBezTo>
                <a:cubicBezTo>
                  <a:pt x="1686" y="666"/>
                  <a:pt x="1693" y="672"/>
                  <a:pt x="1699" y="678"/>
                </a:cubicBezTo>
                <a:cubicBezTo>
                  <a:pt x="1714" y="690"/>
                  <a:pt x="1725" y="706"/>
                  <a:pt x="1735" y="722"/>
                </a:cubicBezTo>
                <a:cubicBezTo>
                  <a:pt x="1750" y="750"/>
                  <a:pt x="1759" y="780"/>
                  <a:pt x="1763" y="812"/>
                </a:cubicBezTo>
                <a:cubicBezTo>
                  <a:pt x="1760" y="765"/>
                  <a:pt x="1747" y="719"/>
                  <a:pt x="1717" y="682"/>
                </a:cubicBezTo>
                <a:cubicBezTo>
                  <a:pt x="1746" y="694"/>
                  <a:pt x="1775" y="707"/>
                  <a:pt x="1801" y="725"/>
                </a:cubicBezTo>
                <a:cubicBezTo>
                  <a:pt x="1815" y="734"/>
                  <a:pt x="1821" y="744"/>
                  <a:pt x="1826" y="760"/>
                </a:cubicBezTo>
                <a:cubicBezTo>
                  <a:pt x="1830" y="773"/>
                  <a:pt x="1834" y="793"/>
                  <a:pt x="1850" y="798"/>
                </a:cubicBezTo>
                <a:cubicBezTo>
                  <a:pt x="1825" y="788"/>
                  <a:pt x="1834" y="750"/>
                  <a:pt x="1818" y="733"/>
                </a:cubicBezTo>
                <a:cubicBezTo>
                  <a:pt x="1802" y="714"/>
                  <a:pt x="1777" y="699"/>
                  <a:pt x="1755" y="689"/>
                </a:cubicBezTo>
                <a:cubicBezTo>
                  <a:pt x="1777" y="691"/>
                  <a:pt x="1793" y="676"/>
                  <a:pt x="1815" y="687"/>
                </a:cubicBezTo>
                <a:cubicBezTo>
                  <a:pt x="1836" y="698"/>
                  <a:pt x="1856" y="707"/>
                  <a:pt x="1879" y="714"/>
                </a:cubicBezTo>
                <a:cubicBezTo>
                  <a:pt x="1866" y="709"/>
                  <a:pt x="1852" y="705"/>
                  <a:pt x="1840" y="698"/>
                </a:cubicBezTo>
                <a:cubicBezTo>
                  <a:pt x="1826" y="690"/>
                  <a:pt x="1813" y="678"/>
                  <a:pt x="1796" y="676"/>
                </a:cubicBezTo>
                <a:cubicBezTo>
                  <a:pt x="1781" y="675"/>
                  <a:pt x="1767" y="683"/>
                  <a:pt x="1751" y="679"/>
                </a:cubicBezTo>
                <a:cubicBezTo>
                  <a:pt x="1732" y="675"/>
                  <a:pt x="1716" y="665"/>
                  <a:pt x="1699" y="656"/>
                </a:cubicBezTo>
                <a:cubicBezTo>
                  <a:pt x="1686" y="649"/>
                  <a:pt x="1673" y="643"/>
                  <a:pt x="1660" y="637"/>
                </a:cubicBezTo>
                <a:cubicBezTo>
                  <a:pt x="1651" y="622"/>
                  <a:pt x="1639" y="610"/>
                  <a:pt x="1625" y="601"/>
                </a:cubicBezTo>
                <a:cubicBezTo>
                  <a:pt x="1610" y="592"/>
                  <a:pt x="1594" y="587"/>
                  <a:pt x="1578" y="580"/>
                </a:cubicBezTo>
                <a:cubicBezTo>
                  <a:pt x="1564" y="574"/>
                  <a:pt x="1562" y="565"/>
                  <a:pt x="1556" y="551"/>
                </a:cubicBezTo>
                <a:cubicBezTo>
                  <a:pt x="1599" y="556"/>
                  <a:pt x="1641" y="565"/>
                  <a:pt x="1682" y="580"/>
                </a:cubicBezTo>
                <a:cubicBezTo>
                  <a:pt x="1718" y="593"/>
                  <a:pt x="1731" y="637"/>
                  <a:pt x="1750" y="667"/>
                </a:cubicBezTo>
                <a:cubicBezTo>
                  <a:pt x="1736" y="642"/>
                  <a:pt x="1727" y="613"/>
                  <a:pt x="1709" y="591"/>
                </a:cubicBezTo>
                <a:cubicBezTo>
                  <a:pt x="1728" y="599"/>
                  <a:pt x="1747" y="608"/>
                  <a:pt x="1765" y="618"/>
                </a:cubicBezTo>
                <a:cubicBezTo>
                  <a:pt x="1769" y="620"/>
                  <a:pt x="1773" y="621"/>
                  <a:pt x="1773" y="625"/>
                </a:cubicBezTo>
                <a:cubicBezTo>
                  <a:pt x="1773" y="631"/>
                  <a:pt x="1773" y="636"/>
                  <a:pt x="1773" y="641"/>
                </a:cubicBezTo>
                <a:cubicBezTo>
                  <a:pt x="1773" y="647"/>
                  <a:pt x="1773" y="652"/>
                  <a:pt x="1773" y="657"/>
                </a:cubicBezTo>
                <a:cubicBezTo>
                  <a:pt x="1774" y="646"/>
                  <a:pt x="1774" y="635"/>
                  <a:pt x="1775" y="624"/>
                </a:cubicBezTo>
                <a:cubicBezTo>
                  <a:pt x="1780" y="627"/>
                  <a:pt x="1785" y="630"/>
                  <a:pt x="1789" y="633"/>
                </a:cubicBezTo>
                <a:cubicBezTo>
                  <a:pt x="1788" y="632"/>
                  <a:pt x="1786" y="630"/>
                  <a:pt x="1784" y="629"/>
                </a:cubicBezTo>
                <a:cubicBezTo>
                  <a:pt x="1777" y="623"/>
                  <a:pt x="1775" y="623"/>
                  <a:pt x="1775" y="614"/>
                </a:cubicBezTo>
                <a:cubicBezTo>
                  <a:pt x="1776" y="601"/>
                  <a:pt x="1776" y="588"/>
                  <a:pt x="1775" y="575"/>
                </a:cubicBezTo>
                <a:cubicBezTo>
                  <a:pt x="1773" y="550"/>
                  <a:pt x="1767" y="525"/>
                  <a:pt x="1751" y="505"/>
                </a:cubicBezTo>
                <a:cubicBezTo>
                  <a:pt x="1774" y="506"/>
                  <a:pt x="1799" y="513"/>
                  <a:pt x="1815" y="531"/>
                </a:cubicBezTo>
                <a:cubicBezTo>
                  <a:pt x="1831" y="551"/>
                  <a:pt x="1825" y="579"/>
                  <a:pt x="1839" y="599"/>
                </a:cubicBezTo>
                <a:cubicBezTo>
                  <a:pt x="1853" y="621"/>
                  <a:pt x="1880" y="629"/>
                  <a:pt x="1905" y="633"/>
                </a:cubicBezTo>
                <a:cubicBezTo>
                  <a:pt x="1926" y="636"/>
                  <a:pt x="1956" y="630"/>
                  <a:pt x="1970" y="651"/>
                </a:cubicBezTo>
                <a:cubicBezTo>
                  <a:pt x="1962" y="636"/>
                  <a:pt x="1942" y="632"/>
                  <a:pt x="1927" y="631"/>
                </a:cubicBezTo>
                <a:cubicBezTo>
                  <a:pt x="1905" y="628"/>
                  <a:pt x="1883" y="624"/>
                  <a:pt x="1864" y="611"/>
                </a:cubicBezTo>
                <a:cubicBezTo>
                  <a:pt x="1847" y="600"/>
                  <a:pt x="1842" y="584"/>
                  <a:pt x="1839" y="565"/>
                </a:cubicBezTo>
                <a:cubicBezTo>
                  <a:pt x="1837" y="543"/>
                  <a:pt x="1832" y="525"/>
                  <a:pt x="1814" y="510"/>
                </a:cubicBezTo>
                <a:cubicBezTo>
                  <a:pt x="1830" y="512"/>
                  <a:pt x="1846" y="514"/>
                  <a:pt x="1861" y="521"/>
                </a:cubicBezTo>
                <a:cubicBezTo>
                  <a:pt x="1879" y="528"/>
                  <a:pt x="1889" y="536"/>
                  <a:pt x="1898" y="552"/>
                </a:cubicBezTo>
                <a:cubicBezTo>
                  <a:pt x="1915" y="583"/>
                  <a:pt x="1923" y="617"/>
                  <a:pt x="1962" y="625"/>
                </a:cubicBezTo>
                <a:cubicBezTo>
                  <a:pt x="1921" y="614"/>
                  <a:pt x="1918" y="573"/>
                  <a:pt x="1900" y="541"/>
                </a:cubicBezTo>
                <a:cubicBezTo>
                  <a:pt x="1938" y="550"/>
                  <a:pt x="1938" y="550"/>
                  <a:pt x="1938" y="550"/>
                </a:cubicBezTo>
                <a:cubicBezTo>
                  <a:pt x="1917" y="541"/>
                  <a:pt x="1898" y="526"/>
                  <a:pt x="1880" y="515"/>
                </a:cubicBezTo>
                <a:cubicBezTo>
                  <a:pt x="1905" y="519"/>
                  <a:pt x="1926" y="519"/>
                  <a:pt x="1950" y="511"/>
                </a:cubicBezTo>
                <a:close/>
                <a:moveTo>
                  <a:pt x="632" y="632"/>
                </a:moveTo>
                <a:cubicBezTo>
                  <a:pt x="633" y="632"/>
                  <a:pt x="632" y="632"/>
                  <a:pt x="632" y="632"/>
                </a:cubicBezTo>
                <a:cubicBezTo>
                  <a:pt x="631" y="633"/>
                  <a:pt x="631" y="633"/>
                  <a:pt x="631" y="633"/>
                </a:cubicBezTo>
                <a:cubicBezTo>
                  <a:pt x="616" y="654"/>
                  <a:pt x="614" y="676"/>
                  <a:pt x="625" y="699"/>
                </a:cubicBezTo>
                <a:cubicBezTo>
                  <a:pt x="629" y="705"/>
                  <a:pt x="631" y="707"/>
                  <a:pt x="627" y="713"/>
                </a:cubicBezTo>
                <a:cubicBezTo>
                  <a:pt x="623" y="720"/>
                  <a:pt x="618" y="726"/>
                  <a:pt x="613" y="732"/>
                </a:cubicBezTo>
                <a:cubicBezTo>
                  <a:pt x="601" y="746"/>
                  <a:pt x="589" y="757"/>
                  <a:pt x="582" y="773"/>
                </a:cubicBezTo>
                <a:cubicBezTo>
                  <a:pt x="574" y="759"/>
                  <a:pt x="565" y="745"/>
                  <a:pt x="558" y="730"/>
                </a:cubicBezTo>
                <a:cubicBezTo>
                  <a:pt x="555" y="724"/>
                  <a:pt x="553" y="719"/>
                  <a:pt x="555" y="713"/>
                </a:cubicBezTo>
                <a:cubicBezTo>
                  <a:pt x="557" y="703"/>
                  <a:pt x="560" y="694"/>
                  <a:pt x="562" y="684"/>
                </a:cubicBezTo>
                <a:cubicBezTo>
                  <a:pt x="572" y="649"/>
                  <a:pt x="582" y="614"/>
                  <a:pt x="598" y="582"/>
                </a:cubicBezTo>
                <a:cubicBezTo>
                  <a:pt x="628" y="522"/>
                  <a:pt x="683" y="484"/>
                  <a:pt x="737" y="448"/>
                </a:cubicBezTo>
                <a:cubicBezTo>
                  <a:pt x="709" y="501"/>
                  <a:pt x="681" y="558"/>
                  <a:pt x="635" y="597"/>
                </a:cubicBezTo>
                <a:cubicBezTo>
                  <a:pt x="669" y="572"/>
                  <a:pt x="692" y="540"/>
                  <a:pt x="714" y="505"/>
                </a:cubicBezTo>
                <a:cubicBezTo>
                  <a:pt x="728" y="485"/>
                  <a:pt x="741" y="465"/>
                  <a:pt x="754" y="444"/>
                </a:cubicBezTo>
                <a:cubicBezTo>
                  <a:pt x="759" y="436"/>
                  <a:pt x="763" y="431"/>
                  <a:pt x="772" y="425"/>
                </a:cubicBezTo>
                <a:cubicBezTo>
                  <a:pt x="782" y="419"/>
                  <a:pt x="791" y="412"/>
                  <a:pt x="801" y="405"/>
                </a:cubicBezTo>
                <a:cubicBezTo>
                  <a:pt x="791" y="424"/>
                  <a:pt x="785" y="444"/>
                  <a:pt x="780" y="465"/>
                </a:cubicBezTo>
                <a:cubicBezTo>
                  <a:pt x="773" y="492"/>
                  <a:pt x="759" y="516"/>
                  <a:pt x="742" y="538"/>
                </a:cubicBezTo>
                <a:cubicBezTo>
                  <a:pt x="726" y="557"/>
                  <a:pt x="709" y="573"/>
                  <a:pt x="690" y="588"/>
                </a:cubicBezTo>
                <a:cubicBezTo>
                  <a:pt x="671" y="604"/>
                  <a:pt x="649" y="614"/>
                  <a:pt x="632" y="632"/>
                </a:cubicBezTo>
                <a:close/>
                <a:moveTo>
                  <a:pt x="691" y="798"/>
                </a:moveTo>
                <a:cubicBezTo>
                  <a:pt x="690" y="794"/>
                  <a:pt x="690" y="796"/>
                  <a:pt x="691" y="797"/>
                </a:cubicBezTo>
                <a:cubicBezTo>
                  <a:pt x="684" y="771"/>
                  <a:pt x="675" y="745"/>
                  <a:pt x="662" y="721"/>
                </a:cubicBezTo>
                <a:cubicBezTo>
                  <a:pt x="655" y="708"/>
                  <a:pt x="640" y="691"/>
                  <a:pt x="640" y="675"/>
                </a:cubicBezTo>
                <a:cubicBezTo>
                  <a:pt x="639" y="656"/>
                  <a:pt x="653" y="645"/>
                  <a:pt x="667" y="636"/>
                </a:cubicBezTo>
                <a:cubicBezTo>
                  <a:pt x="691" y="622"/>
                  <a:pt x="716" y="613"/>
                  <a:pt x="737" y="593"/>
                </a:cubicBezTo>
                <a:cubicBezTo>
                  <a:pt x="723" y="625"/>
                  <a:pt x="696" y="649"/>
                  <a:pt x="692" y="685"/>
                </a:cubicBezTo>
                <a:cubicBezTo>
                  <a:pt x="690" y="705"/>
                  <a:pt x="691" y="726"/>
                  <a:pt x="696" y="746"/>
                </a:cubicBezTo>
                <a:cubicBezTo>
                  <a:pt x="699" y="756"/>
                  <a:pt x="695" y="765"/>
                  <a:pt x="694" y="775"/>
                </a:cubicBezTo>
                <a:cubicBezTo>
                  <a:pt x="693" y="784"/>
                  <a:pt x="692" y="793"/>
                  <a:pt x="692" y="802"/>
                </a:cubicBezTo>
                <a:cubicBezTo>
                  <a:pt x="691" y="800"/>
                  <a:pt x="691" y="799"/>
                  <a:pt x="691" y="798"/>
                </a:cubicBezTo>
                <a:close/>
                <a:moveTo>
                  <a:pt x="754" y="727"/>
                </a:moveTo>
                <a:cubicBezTo>
                  <a:pt x="747" y="782"/>
                  <a:pt x="712" y="831"/>
                  <a:pt x="695" y="883"/>
                </a:cubicBezTo>
                <a:cubicBezTo>
                  <a:pt x="698" y="861"/>
                  <a:pt x="697" y="840"/>
                  <a:pt x="694" y="819"/>
                </a:cubicBezTo>
                <a:cubicBezTo>
                  <a:pt x="692" y="798"/>
                  <a:pt x="694" y="779"/>
                  <a:pt x="700" y="759"/>
                </a:cubicBezTo>
                <a:cubicBezTo>
                  <a:pt x="705" y="771"/>
                  <a:pt x="712" y="781"/>
                  <a:pt x="719" y="792"/>
                </a:cubicBezTo>
                <a:cubicBezTo>
                  <a:pt x="715" y="785"/>
                  <a:pt x="710" y="778"/>
                  <a:pt x="707" y="770"/>
                </a:cubicBezTo>
                <a:cubicBezTo>
                  <a:pt x="705" y="765"/>
                  <a:pt x="703" y="759"/>
                  <a:pt x="701" y="754"/>
                </a:cubicBezTo>
                <a:cubicBezTo>
                  <a:pt x="704" y="747"/>
                  <a:pt x="706" y="741"/>
                  <a:pt x="709" y="734"/>
                </a:cubicBezTo>
                <a:cubicBezTo>
                  <a:pt x="720" y="710"/>
                  <a:pt x="738" y="694"/>
                  <a:pt x="759" y="677"/>
                </a:cubicBezTo>
                <a:cubicBezTo>
                  <a:pt x="756" y="693"/>
                  <a:pt x="755" y="710"/>
                  <a:pt x="754" y="727"/>
                </a:cubicBezTo>
                <a:close/>
                <a:moveTo>
                  <a:pt x="819" y="606"/>
                </a:moveTo>
                <a:cubicBezTo>
                  <a:pt x="819" y="607"/>
                  <a:pt x="819" y="607"/>
                  <a:pt x="819" y="608"/>
                </a:cubicBezTo>
                <a:cubicBezTo>
                  <a:pt x="818" y="611"/>
                  <a:pt x="818" y="612"/>
                  <a:pt x="818" y="612"/>
                </a:cubicBezTo>
                <a:cubicBezTo>
                  <a:pt x="806" y="685"/>
                  <a:pt x="800" y="762"/>
                  <a:pt x="772" y="831"/>
                </a:cubicBezTo>
                <a:cubicBezTo>
                  <a:pt x="766" y="741"/>
                  <a:pt x="773" y="649"/>
                  <a:pt x="827" y="573"/>
                </a:cubicBezTo>
                <a:cubicBezTo>
                  <a:pt x="824" y="584"/>
                  <a:pt x="822" y="595"/>
                  <a:pt x="819" y="606"/>
                </a:cubicBezTo>
                <a:close/>
                <a:moveTo>
                  <a:pt x="861" y="474"/>
                </a:moveTo>
                <a:cubicBezTo>
                  <a:pt x="851" y="488"/>
                  <a:pt x="857" y="480"/>
                  <a:pt x="860" y="476"/>
                </a:cubicBezTo>
                <a:cubicBezTo>
                  <a:pt x="829" y="519"/>
                  <a:pt x="794" y="561"/>
                  <a:pt x="775" y="612"/>
                </a:cubicBezTo>
                <a:cubicBezTo>
                  <a:pt x="770" y="626"/>
                  <a:pt x="766" y="639"/>
                  <a:pt x="763" y="653"/>
                </a:cubicBezTo>
                <a:cubicBezTo>
                  <a:pt x="761" y="664"/>
                  <a:pt x="748" y="672"/>
                  <a:pt x="740" y="679"/>
                </a:cubicBezTo>
                <a:cubicBezTo>
                  <a:pt x="720" y="697"/>
                  <a:pt x="707" y="720"/>
                  <a:pt x="700" y="746"/>
                </a:cubicBezTo>
                <a:cubicBezTo>
                  <a:pt x="693" y="715"/>
                  <a:pt x="695" y="673"/>
                  <a:pt x="717" y="648"/>
                </a:cubicBezTo>
                <a:cubicBezTo>
                  <a:pt x="729" y="633"/>
                  <a:pt x="740" y="618"/>
                  <a:pt x="749" y="600"/>
                </a:cubicBezTo>
                <a:cubicBezTo>
                  <a:pt x="754" y="591"/>
                  <a:pt x="758" y="582"/>
                  <a:pt x="762" y="573"/>
                </a:cubicBezTo>
                <a:cubicBezTo>
                  <a:pt x="766" y="563"/>
                  <a:pt x="772" y="556"/>
                  <a:pt x="779" y="547"/>
                </a:cubicBezTo>
                <a:cubicBezTo>
                  <a:pt x="798" y="525"/>
                  <a:pt x="810" y="499"/>
                  <a:pt x="825" y="474"/>
                </a:cubicBezTo>
                <a:cubicBezTo>
                  <a:pt x="830" y="467"/>
                  <a:pt x="834" y="456"/>
                  <a:pt x="844" y="455"/>
                </a:cubicBezTo>
                <a:cubicBezTo>
                  <a:pt x="851" y="455"/>
                  <a:pt x="859" y="455"/>
                  <a:pt x="866" y="457"/>
                </a:cubicBezTo>
                <a:cubicBezTo>
                  <a:pt x="875" y="461"/>
                  <a:pt x="865" y="469"/>
                  <a:pt x="861" y="474"/>
                </a:cubicBezTo>
                <a:close/>
                <a:moveTo>
                  <a:pt x="1016" y="674"/>
                </a:moveTo>
                <a:cubicBezTo>
                  <a:pt x="1016" y="674"/>
                  <a:pt x="1016" y="674"/>
                  <a:pt x="1016" y="675"/>
                </a:cubicBezTo>
                <a:cubicBezTo>
                  <a:pt x="1013" y="695"/>
                  <a:pt x="1007" y="715"/>
                  <a:pt x="1003" y="735"/>
                </a:cubicBezTo>
                <a:cubicBezTo>
                  <a:pt x="993" y="723"/>
                  <a:pt x="983" y="712"/>
                  <a:pt x="974" y="701"/>
                </a:cubicBezTo>
                <a:cubicBezTo>
                  <a:pt x="970" y="695"/>
                  <a:pt x="970" y="685"/>
                  <a:pt x="969" y="679"/>
                </a:cubicBezTo>
                <a:cubicBezTo>
                  <a:pt x="964" y="648"/>
                  <a:pt x="961" y="616"/>
                  <a:pt x="957" y="585"/>
                </a:cubicBezTo>
                <a:cubicBezTo>
                  <a:pt x="971" y="597"/>
                  <a:pt x="986" y="609"/>
                  <a:pt x="998" y="623"/>
                </a:cubicBezTo>
                <a:cubicBezTo>
                  <a:pt x="1004" y="630"/>
                  <a:pt x="1009" y="637"/>
                  <a:pt x="1014" y="645"/>
                </a:cubicBezTo>
                <a:cubicBezTo>
                  <a:pt x="1020" y="654"/>
                  <a:pt x="1018" y="663"/>
                  <a:pt x="1016" y="674"/>
                </a:cubicBezTo>
                <a:close/>
                <a:moveTo>
                  <a:pt x="1106" y="710"/>
                </a:moveTo>
                <a:cubicBezTo>
                  <a:pt x="1108" y="715"/>
                  <a:pt x="1110" y="718"/>
                  <a:pt x="1105" y="709"/>
                </a:cubicBezTo>
                <a:cubicBezTo>
                  <a:pt x="1100" y="698"/>
                  <a:pt x="1102" y="703"/>
                  <a:pt x="1105" y="709"/>
                </a:cubicBezTo>
                <a:cubicBezTo>
                  <a:pt x="1097" y="692"/>
                  <a:pt x="1088" y="675"/>
                  <a:pt x="1080" y="657"/>
                </a:cubicBezTo>
                <a:cubicBezTo>
                  <a:pt x="1072" y="638"/>
                  <a:pt x="1067" y="620"/>
                  <a:pt x="1062" y="600"/>
                </a:cubicBezTo>
                <a:cubicBezTo>
                  <a:pt x="1058" y="583"/>
                  <a:pt x="1054" y="566"/>
                  <a:pt x="1048" y="549"/>
                </a:cubicBezTo>
                <a:cubicBezTo>
                  <a:pt x="1045" y="538"/>
                  <a:pt x="1041" y="525"/>
                  <a:pt x="1034" y="516"/>
                </a:cubicBezTo>
                <a:cubicBezTo>
                  <a:pt x="1037" y="521"/>
                  <a:pt x="1040" y="525"/>
                  <a:pt x="1044" y="529"/>
                </a:cubicBezTo>
                <a:cubicBezTo>
                  <a:pt x="1052" y="539"/>
                  <a:pt x="1055" y="549"/>
                  <a:pt x="1060" y="560"/>
                </a:cubicBezTo>
                <a:cubicBezTo>
                  <a:pt x="1070" y="585"/>
                  <a:pt x="1084" y="608"/>
                  <a:pt x="1098" y="631"/>
                </a:cubicBezTo>
                <a:cubicBezTo>
                  <a:pt x="1105" y="641"/>
                  <a:pt x="1112" y="652"/>
                  <a:pt x="1119" y="662"/>
                </a:cubicBezTo>
                <a:cubicBezTo>
                  <a:pt x="1121" y="673"/>
                  <a:pt x="1123" y="684"/>
                  <a:pt x="1125" y="694"/>
                </a:cubicBezTo>
                <a:cubicBezTo>
                  <a:pt x="1128" y="719"/>
                  <a:pt x="1130" y="744"/>
                  <a:pt x="1133" y="769"/>
                </a:cubicBezTo>
                <a:cubicBezTo>
                  <a:pt x="1126" y="748"/>
                  <a:pt x="1115" y="729"/>
                  <a:pt x="1106" y="710"/>
                </a:cubicBezTo>
                <a:close/>
                <a:moveTo>
                  <a:pt x="1110" y="514"/>
                </a:moveTo>
                <a:cubicBezTo>
                  <a:pt x="1112" y="500"/>
                  <a:pt x="1118" y="486"/>
                  <a:pt x="1127" y="476"/>
                </a:cubicBezTo>
                <a:cubicBezTo>
                  <a:pt x="1152" y="521"/>
                  <a:pt x="1168" y="568"/>
                  <a:pt x="1171" y="620"/>
                </a:cubicBezTo>
                <a:cubicBezTo>
                  <a:pt x="1140" y="594"/>
                  <a:pt x="1106" y="558"/>
                  <a:pt x="1110" y="514"/>
                </a:cubicBezTo>
                <a:close/>
                <a:moveTo>
                  <a:pt x="1175" y="712"/>
                </a:moveTo>
                <a:cubicBezTo>
                  <a:pt x="1164" y="687"/>
                  <a:pt x="1151" y="662"/>
                  <a:pt x="1137" y="638"/>
                </a:cubicBezTo>
                <a:cubicBezTo>
                  <a:pt x="1148" y="650"/>
                  <a:pt x="1158" y="661"/>
                  <a:pt x="1169" y="671"/>
                </a:cubicBezTo>
                <a:cubicBezTo>
                  <a:pt x="1175" y="677"/>
                  <a:pt x="1173" y="686"/>
                  <a:pt x="1174" y="694"/>
                </a:cubicBezTo>
                <a:cubicBezTo>
                  <a:pt x="1174" y="700"/>
                  <a:pt x="1176" y="707"/>
                  <a:pt x="1175" y="712"/>
                </a:cubicBezTo>
                <a:close/>
                <a:moveTo>
                  <a:pt x="1307" y="425"/>
                </a:moveTo>
                <a:cubicBezTo>
                  <a:pt x="1307" y="425"/>
                  <a:pt x="1307" y="425"/>
                  <a:pt x="1307" y="425"/>
                </a:cubicBezTo>
                <a:cubicBezTo>
                  <a:pt x="1346" y="428"/>
                  <a:pt x="1386" y="434"/>
                  <a:pt x="1424" y="441"/>
                </a:cubicBezTo>
                <a:cubicBezTo>
                  <a:pt x="1441" y="445"/>
                  <a:pt x="1455" y="458"/>
                  <a:pt x="1468" y="469"/>
                </a:cubicBezTo>
                <a:cubicBezTo>
                  <a:pt x="1484" y="482"/>
                  <a:pt x="1500" y="497"/>
                  <a:pt x="1513" y="513"/>
                </a:cubicBezTo>
                <a:cubicBezTo>
                  <a:pt x="1466" y="509"/>
                  <a:pt x="1414" y="505"/>
                  <a:pt x="1370" y="486"/>
                </a:cubicBezTo>
                <a:cubicBezTo>
                  <a:pt x="1366" y="484"/>
                  <a:pt x="1362" y="482"/>
                  <a:pt x="1359" y="480"/>
                </a:cubicBezTo>
                <a:cubicBezTo>
                  <a:pt x="1339" y="462"/>
                  <a:pt x="1320" y="443"/>
                  <a:pt x="1301" y="424"/>
                </a:cubicBezTo>
                <a:cubicBezTo>
                  <a:pt x="1303" y="425"/>
                  <a:pt x="1305" y="425"/>
                  <a:pt x="1307" y="425"/>
                </a:cubicBezTo>
                <a:close/>
                <a:moveTo>
                  <a:pt x="1189" y="635"/>
                </a:moveTo>
                <a:cubicBezTo>
                  <a:pt x="1188" y="634"/>
                  <a:pt x="1187" y="634"/>
                  <a:pt x="1187" y="633"/>
                </a:cubicBezTo>
                <a:cubicBezTo>
                  <a:pt x="1187" y="606"/>
                  <a:pt x="1187" y="578"/>
                  <a:pt x="1181" y="550"/>
                </a:cubicBezTo>
                <a:cubicBezTo>
                  <a:pt x="1194" y="571"/>
                  <a:pt x="1207" y="591"/>
                  <a:pt x="1219" y="612"/>
                </a:cubicBezTo>
                <a:cubicBezTo>
                  <a:pt x="1231" y="632"/>
                  <a:pt x="1238" y="653"/>
                  <a:pt x="1246" y="675"/>
                </a:cubicBezTo>
                <a:cubicBezTo>
                  <a:pt x="1227" y="662"/>
                  <a:pt x="1208" y="649"/>
                  <a:pt x="1189" y="635"/>
                </a:cubicBezTo>
                <a:close/>
                <a:moveTo>
                  <a:pt x="1277" y="684"/>
                </a:moveTo>
                <a:cubicBezTo>
                  <a:pt x="1270" y="659"/>
                  <a:pt x="1265" y="635"/>
                  <a:pt x="1255" y="612"/>
                </a:cubicBezTo>
                <a:cubicBezTo>
                  <a:pt x="1244" y="588"/>
                  <a:pt x="1232" y="566"/>
                  <a:pt x="1220" y="544"/>
                </a:cubicBezTo>
                <a:cubicBezTo>
                  <a:pt x="1235" y="554"/>
                  <a:pt x="1250" y="563"/>
                  <a:pt x="1265" y="572"/>
                </a:cubicBezTo>
                <a:cubicBezTo>
                  <a:pt x="1273" y="577"/>
                  <a:pt x="1281" y="581"/>
                  <a:pt x="1289" y="586"/>
                </a:cubicBezTo>
                <a:cubicBezTo>
                  <a:pt x="1298" y="591"/>
                  <a:pt x="1306" y="592"/>
                  <a:pt x="1309" y="602"/>
                </a:cubicBezTo>
                <a:cubicBezTo>
                  <a:pt x="1320" y="633"/>
                  <a:pt x="1323" y="668"/>
                  <a:pt x="1344" y="694"/>
                </a:cubicBezTo>
                <a:cubicBezTo>
                  <a:pt x="1332" y="694"/>
                  <a:pt x="1319" y="694"/>
                  <a:pt x="1306" y="693"/>
                </a:cubicBezTo>
                <a:cubicBezTo>
                  <a:pt x="1301" y="693"/>
                  <a:pt x="1295" y="692"/>
                  <a:pt x="1290" y="691"/>
                </a:cubicBezTo>
                <a:cubicBezTo>
                  <a:pt x="1282" y="690"/>
                  <a:pt x="1279" y="691"/>
                  <a:pt x="1277" y="684"/>
                </a:cubicBezTo>
                <a:close/>
                <a:moveTo>
                  <a:pt x="1425" y="718"/>
                </a:moveTo>
                <a:cubicBezTo>
                  <a:pt x="1428" y="724"/>
                  <a:pt x="1430" y="730"/>
                  <a:pt x="1432" y="736"/>
                </a:cubicBezTo>
                <a:cubicBezTo>
                  <a:pt x="1419" y="731"/>
                  <a:pt x="1406" y="728"/>
                  <a:pt x="1393" y="722"/>
                </a:cubicBezTo>
                <a:cubicBezTo>
                  <a:pt x="1404" y="721"/>
                  <a:pt x="1415" y="720"/>
                  <a:pt x="1425" y="718"/>
                </a:cubicBezTo>
                <a:close/>
                <a:moveTo>
                  <a:pt x="1353" y="694"/>
                </a:moveTo>
                <a:cubicBezTo>
                  <a:pt x="1344" y="683"/>
                  <a:pt x="1339" y="670"/>
                  <a:pt x="1335" y="656"/>
                </a:cubicBezTo>
                <a:cubicBezTo>
                  <a:pt x="1355" y="675"/>
                  <a:pt x="1382" y="677"/>
                  <a:pt x="1405" y="691"/>
                </a:cubicBezTo>
                <a:cubicBezTo>
                  <a:pt x="1388" y="692"/>
                  <a:pt x="1370" y="693"/>
                  <a:pt x="1353" y="694"/>
                </a:cubicBezTo>
                <a:close/>
                <a:moveTo>
                  <a:pt x="1413" y="691"/>
                </a:moveTo>
                <a:cubicBezTo>
                  <a:pt x="1393" y="673"/>
                  <a:pt x="1365" y="669"/>
                  <a:pt x="1345" y="651"/>
                </a:cubicBezTo>
                <a:cubicBezTo>
                  <a:pt x="1333" y="639"/>
                  <a:pt x="1328" y="619"/>
                  <a:pt x="1324" y="603"/>
                </a:cubicBezTo>
                <a:cubicBezTo>
                  <a:pt x="1338" y="610"/>
                  <a:pt x="1353" y="616"/>
                  <a:pt x="1367" y="622"/>
                </a:cubicBezTo>
                <a:cubicBezTo>
                  <a:pt x="1374" y="625"/>
                  <a:pt x="1382" y="627"/>
                  <a:pt x="1389" y="630"/>
                </a:cubicBezTo>
                <a:cubicBezTo>
                  <a:pt x="1395" y="634"/>
                  <a:pt x="1401" y="638"/>
                  <a:pt x="1407" y="641"/>
                </a:cubicBezTo>
                <a:cubicBezTo>
                  <a:pt x="1436" y="657"/>
                  <a:pt x="1468" y="669"/>
                  <a:pt x="1497" y="685"/>
                </a:cubicBezTo>
                <a:cubicBezTo>
                  <a:pt x="1469" y="687"/>
                  <a:pt x="1441" y="689"/>
                  <a:pt x="1413" y="691"/>
                </a:cubicBezTo>
                <a:close/>
                <a:moveTo>
                  <a:pt x="1533" y="790"/>
                </a:moveTo>
                <a:cubicBezTo>
                  <a:pt x="1533" y="795"/>
                  <a:pt x="1533" y="800"/>
                  <a:pt x="1532" y="804"/>
                </a:cubicBezTo>
                <a:cubicBezTo>
                  <a:pt x="1493" y="784"/>
                  <a:pt x="1447" y="776"/>
                  <a:pt x="1404" y="767"/>
                </a:cubicBezTo>
                <a:cubicBezTo>
                  <a:pt x="1383" y="763"/>
                  <a:pt x="1362" y="759"/>
                  <a:pt x="1342" y="753"/>
                </a:cubicBezTo>
                <a:cubicBezTo>
                  <a:pt x="1333" y="750"/>
                  <a:pt x="1324" y="747"/>
                  <a:pt x="1315" y="743"/>
                </a:cubicBezTo>
                <a:cubicBezTo>
                  <a:pt x="1308" y="740"/>
                  <a:pt x="1293" y="736"/>
                  <a:pt x="1290" y="728"/>
                </a:cubicBezTo>
                <a:cubicBezTo>
                  <a:pt x="1322" y="728"/>
                  <a:pt x="1354" y="726"/>
                  <a:pt x="1385" y="723"/>
                </a:cubicBezTo>
                <a:cubicBezTo>
                  <a:pt x="1399" y="728"/>
                  <a:pt x="1412" y="732"/>
                  <a:pt x="1426" y="735"/>
                </a:cubicBezTo>
                <a:cubicBezTo>
                  <a:pt x="1434" y="737"/>
                  <a:pt x="1433" y="740"/>
                  <a:pt x="1435" y="747"/>
                </a:cubicBezTo>
                <a:cubicBezTo>
                  <a:pt x="1436" y="754"/>
                  <a:pt x="1437" y="760"/>
                  <a:pt x="1437" y="766"/>
                </a:cubicBezTo>
                <a:cubicBezTo>
                  <a:pt x="1437" y="756"/>
                  <a:pt x="1436" y="747"/>
                  <a:pt x="1434" y="737"/>
                </a:cubicBezTo>
                <a:cubicBezTo>
                  <a:pt x="1437" y="738"/>
                  <a:pt x="1440" y="739"/>
                  <a:pt x="1443" y="739"/>
                </a:cubicBezTo>
                <a:cubicBezTo>
                  <a:pt x="1440" y="738"/>
                  <a:pt x="1437" y="737"/>
                  <a:pt x="1434" y="736"/>
                </a:cubicBezTo>
                <a:cubicBezTo>
                  <a:pt x="1433" y="730"/>
                  <a:pt x="1431" y="724"/>
                  <a:pt x="1429" y="718"/>
                </a:cubicBezTo>
                <a:cubicBezTo>
                  <a:pt x="1445" y="715"/>
                  <a:pt x="1461" y="713"/>
                  <a:pt x="1477" y="709"/>
                </a:cubicBezTo>
                <a:cubicBezTo>
                  <a:pt x="1483" y="708"/>
                  <a:pt x="1489" y="706"/>
                  <a:pt x="1495" y="705"/>
                </a:cubicBezTo>
                <a:cubicBezTo>
                  <a:pt x="1501" y="708"/>
                  <a:pt x="1506" y="711"/>
                  <a:pt x="1511" y="714"/>
                </a:cubicBezTo>
                <a:cubicBezTo>
                  <a:pt x="1515" y="717"/>
                  <a:pt x="1520" y="721"/>
                  <a:pt x="1524" y="725"/>
                </a:cubicBezTo>
                <a:cubicBezTo>
                  <a:pt x="1527" y="728"/>
                  <a:pt x="1529" y="729"/>
                  <a:pt x="1529" y="734"/>
                </a:cubicBezTo>
                <a:cubicBezTo>
                  <a:pt x="1529" y="738"/>
                  <a:pt x="1530" y="741"/>
                  <a:pt x="1530" y="745"/>
                </a:cubicBezTo>
                <a:cubicBezTo>
                  <a:pt x="1533" y="760"/>
                  <a:pt x="1535" y="774"/>
                  <a:pt x="1534" y="790"/>
                </a:cubicBezTo>
                <a:cubicBezTo>
                  <a:pt x="1534" y="788"/>
                  <a:pt x="1534" y="786"/>
                  <a:pt x="1533" y="790"/>
                </a:cubicBezTo>
                <a:close/>
                <a:moveTo>
                  <a:pt x="1543" y="726"/>
                </a:moveTo>
                <a:cubicBezTo>
                  <a:pt x="1551" y="738"/>
                  <a:pt x="1558" y="751"/>
                  <a:pt x="1563" y="764"/>
                </a:cubicBezTo>
                <a:cubicBezTo>
                  <a:pt x="1561" y="760"/>
                  <a:pt x="1558" y="752"/>
                  <a:pt x="1564" y="766"/>
                </a:cubicBezTo>
                <a:cubicBezTo>
                  <a:pt x="1550" y="742"/>
                  <a:pt x="1535" y="719"/>
                  <a:pt x="1514" y="702"/>
                </a:cubicBezTo>
                <a:cubicBezTo>
                  <a:pt x="1526" y="702"/>
                  <a:pt x="1536" y="717"/>
                  <a:pt x="1543" y="726"/>
                </a:cubicBezTo>
                <a:close/>
                <a:moveTo>
                  <a:pt x="1586" y="695"/>
                </a:moveTo>
                <a:cubicBezTo>
                  <a:pt x="1566" y="686"/>
                  <a:pt x="1544" y="683"/>
                  <a:pt x="1522" y="684"/>
                </a:cubicBezTo>
                <a:cubicBezTo>
                  <a:pt x="1504" y="669"/>
                  <a:pt x="1483" y="658"/>
                  <a:pt x="1462" y="646"/>
                </a:cubicBezTo>
                <a:cubicBezTo>
                  <a:pt x="1490" y="649"/>
                  <a:pt x="1518" y="646"/>
                  <a:pt x="1546" y="643"/>
                </a:cubicBezTo>
                <a:cubicBezTo>
                  <a:pt x="1552" y="642"/>
                  <a:pt x="1558" y="642"/>
                  <a:pt x="1564" y="641"/>
                </a:cubicBezTo>
                <a:cubicBezTo>
                  <a:pt x="1567" y="641"/>
                  <a:pt x="1570" y="640"/>
                  <a:pt x="1573" y="640"/>
                </a:cubicBezTo>
                <a:cubicBezTo>
                  <a:pt x="1574" y="645"/>
                  <a:pt x="1575" y="649"/>
                  <a:pt x="1576" y="654"/>
                </a:cubicBezTo>
                <a:cubicBezTo>
                  <a:pt x="1580" y="668"/>
                  <a:pt x="1583" y="682"/>
                  <a:pt x="1586" y="695"/>
                </a:cubicBezTo>
                <a:close/>
                <a:moveTo>
                  <a:pt x="1592" y="598"/>
                </a:moveTo>
                <a:cubicBezTo>
                  <a:pt x="1589" y="598"/>
                  <a:pt x="1592" y="599"/>
                  <a:pt x="1594" y="599"/>
                </a:cubicBezTo>
                <a:cubicBezTo>
                  <a:pt x="1593" y="599"/>
                  <a:pt x="1593" y="599"/>
                  <a:pt x="1593" y="599"/>
                </a:cubicBezTo>
                <a:cubicBezTo>
                  <a:pt x="1597" y="600"/>
                  <a:pt x="1596" y="600"/>
                  <a:pt x="1594" y="599"/>
                </a:cubicBezTo>
                <a:cubicBezTo>
                  <a:pt x="1614" y="606"/>
                  <a:pt x="1632" y="615"/>
                  <a:pt x="1647" y="631"/>
                </a:cubicBezTo>
                <a:cubicBezTo>
                  <a:pt x="1633" y="626"/>
                  <a:pt x="1618" y="623"/>
                  <a:pt x="1603" y="622"/>
                </a:cubicBezTo>
                <a:cubicBezTo>
                  <a:pt x="1595" y="621"/>
                  <a:pt x="1586" y="621"/>
                  <a:pt x="1578" y="621"/>
                </a:cubicBezTo>
                <a:cubicBezTo>
                  <a:pt x="1576" y="611"/>
                  <a:pt x="1573" y="601"/>
                  <a:pt x="1571" y="592"/>
                </a:cubicBezTo>
                <a:cubicBezTo>
                  <a:pt x="1578" y="594"/>
                  <a:pt x="1585" y="596"/>
                  <a:pt x="1592" y="598"/>
                </a:cubicBezTo>
                <a:close/>
                <a:moveTo>
                  <a:pt x="1568" y="621"/>
                </a:moveTo>
                <a:cubicBezTo>
                  <a:pt x="1533" y="621"/>
                  <a:pt x="1499" y="625"/>
                  <a:pt x="1465" y="619"/>
                </a:cubicBezTo>
                <a:cubicBezTo>
                  <a:pt x="1434" y="615"/>
                  <a:pt x="1404" y="602"/>
                  <a:pt x="1376" y="589"/>
                </a:cubicBezTo>
                <a:cubicBezTo>
                  <a:pt x="1307" y="557"/>
                  <a:pt x="1242" y="509"/>
                  <a:pt x="1186" y="458"/>
                </a:cubicBezTo>
                <a:cubicBezTo>
                  <a:pt x="1216" y="464"/>
                  <a:pt x="1242" y="483"/>
                  <a:pt x="1271" y="495"/>
                </a:cubicBezTo>
                <a:cubicBezTo>
                  <a:pt x="1286" y="502"/>
                  <a:pt x="1302" y="508"/>
                  <a:pt x="1318" y="514"/>
                </a:cubicBezTo>
                <a:cubicBezTo>
                  <a:pt x="1327" y="516"/>
                  <a:pt x="1336" y="519"/>
                  <a:pt x="1344" y="521"/>
                </a:cubicBezTo>
                <a:cubicBezTo>
                  <a:pt x="1353" y="523"/>
                  <a:pt x="1363" y="524"/>
                  <a:pt x="1370" y="529"/>
                </a:cubicBezTo>
                <a:cubicBezTo>
                  <a:pt x="1396" y="544"/>
                  <a:pt x="1416" y="565"/>
                  <a:pt x="1440" y="582"/>
                </a:cubicBezTo>
                <a:cubicBezTo>
                  <a:pt x="1465" y="600"/>
                  <a:pt x="1490" y="600"/>
                  <a:pt x="1520" y="599"/>
                </a:cubicBezTo>
                <a:cubicBezTo>
                  <a:pt x="1493" y="598"/>
                  <a:pt x="1470" y="597"/>
                  <a:pt x="1447" y="580"/>
                </a:cubicBezTo>
                <a:cubicBezTo>
                  <a:pt x="1428" y="565"/>
                  <a:pt x="1412" y="547"/>
                  <a:pt x="1394" y="532"/>
                </a:cubicBezTo>
                <a:cubicBezTo>
                  <a:pt x="1430" y="539"/>
                  <a:pt x="1467" y="543"/>
                  <a:pt x="1504" y="546"/>
                </a:cubicBezTo>
                <a:cubicBezTo>
                  <a:pt x="1514" y="547"/>
                  <a:pt x="1523" y="548"/>
                  <a:pt x="1533" y="549"/>
                </a:cubicBezTo>
                <a:cubicBezTo>
                  <a:pt x="1542" y="550"/>
                  <a:pt x="1545" y="561"/>
                  <a:pt x="1548" y="568"/>
                </a:cubicBezTo>
                <a:cubicBezTo>
                  <a:pt x="1556" y="585"/>
                  <a:pt x="1563" y="603"/>
                  <a:pt x="1568" y="621"/>
                </a:cubicBezTo>
                <a:close/>
                <a:moveTo>
                  <a:pt x="1765" y="554"/>
                </a:moveTo>
                <a:cubicBezTo>
                  <a:pt x="1771" y="575"/>
                  <a:pt x="1772" y="598"/>
                  <a:pt x="1773" y="620"/>
                </a:cubicBezTo>
                <a:cubicBezTo>
                  <a:pt x="1734" y="592"/>
                  <a:pt x="1693" y="567"/>
                  <a:pt x="1649" y="548"/>
                </a:cubicBezTo>
                <a:cubicBezTo>
                  <a:pt x="1620" y="535"/>
                  <a:pt x="1589" y="525"/>
                  <a:pt x="1558" y="519"/>
                </a:cubicBezTo>
                <a:cubicBezTo>
                  <a:pt x="1551" y="518"/>
                  <a:pt x="1543" y="516"/>
                  <a:pt x="1536" y="516"/>
                </a:cubicBezTo>
                <a:cubicBezTo>
                  <a:pt x="1531" y="507"/>
                  <a:pt x="1525" y="499"/>
                  <a:pt x="1519" y="492"/>
                </a:cubicBezTo>
                <a:cubicBezTo>
                  <a:pt x="1509" y="478"/>
                  <a:pt x="1498" y="466"/>
                  <a:pt x="1486" y="455"/>
                </a:cubicBezTo>
                <a:cubicBezTo>
                  <a:pt x="1539" y="467"/>
                  <a:pt x="1591" y="481"/>
                  <a:pt x="1645" y="490"/>
                </a:cubicBezTo>
                <a:cubicBezTo>
                  <a:pt x="1669" y="494"/>
                  <a:pt x="1693" y="498"/>
                  <a:pt x="1717" y="502"/>
                </a:cubicBezTo>
                <a:cubicBezTo>
                  <a:pt x="1723" y="503"/>
                  <a:pt x="1732" y="503"/>
                  <a:pt x="1737" y="506"/>
                </a:cubicBezTo>
                <a:cubicBezTo>
                  <a:pt x="1752" y="517"/>
                  <a:pt x="1761" y="536"/>
                  <a:pt x="1765" y="554"/>
                </a:cubicBezTo>
                <a:close/>
              </a:path>
            </a:pathLst>
          </a:custGeom>
          <a:solidFill>
            <a:srgbClr val="262626">
              <a:lumMod val="50000"/>
              <a:lumOff val="5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Open Sans"/>
            </a:endParaRPr>
          </a:p>
        </p:txBody>
      </p:sp>
      <p:sp>
        <p:nvSpPr>
          <p:cNvPr id="31" name="Freeform 5">
            <a:extLst>
              <a:ext uri="{FF2B5EF4-FFF2-40B4-BE49-F238E27FC236}">
                <a16:creationId xmlns:a16="http://schemas.microsoft.com/office/drawing/2014/main" id="{3393AE1A-9B8F-4012-A5EC-B499C6142A6E}"/>
              </a:ext>
            </a:extLst>
          </p:cNvPr>
          <p:cNvSpPr>
            <a:spLocks noEditPoints="1"/>
          </p:cNvSpPr>
          <p:nvPr/>
        </p:nvSpPr>
        <p:spPr bwMode="auto">
          <a:xfrm>
            <a:off x="8713372" y="3648270"/>
            <a:ext cx="1219200" cy="1183548"/>
          </a:xfrm>
          <a:custGeom>
            <a:avLst/>
            <a:gdLst/>
            <a:ahLst/>
            <a:cxnLst>
              <a:cxn ang="0">
                <a:pos x="671" y="73"/>
              </a:cxn>
              <a:cxn ang="0">
                <a:pos x="569" y="25"/>
              </a:cxn>
              <a:cxn ang="0">
                <a:pos x="576" y="4"/>
              </a:cxn>
              <a:cxn ang="0">
                <a:pos x="567" y="0"/>
              </a:cxn>
              <a:cxn ang="0">
                <a:pos x="111" y="1"/>
              </a:cxn>
              <a:cxn ang="0">
                <a:pos x="107" y="18"/>
              </a:cxn>
              <a:cxn ang="0">
                <a:pos x="103" y="73"/>
              </a:cxn>
              <a:cxn ang="0">
                <a:pos x="4" y="77"/>
              </a:cxn>
              <a:cxn ang="0">
                <a:pos x="67" y="254"/>
              </a:cxn>
              <a:cxn ang="0">
                <a:pos x="241" y="392"/>
              </a:cxn>
              <a:cxn ang="0">
                <a:pos x="271" y="444"/>
              </a:cxn>
              <a:cxn ang="0">
                <a:pos x="292" y="590"/>
              </a:cxn>
              <a:cxn ang="0">
                <a:pos x="254" y="594"/>
              </a:cxn>
              <a:cxn ang="0">
                <a:pos x="204" y="629"/>
              </a:cxn>
              <a:cxn ang="0">
                <a:pos x="213" y="662"/>
              </a:cxn>
              <a:cxn ang="0">
                <a:pos x="479" y="654"/>
              </a:cxn>
              <a:cxn ang="0">
                <a:pos x="472" y="617"/>
              </a:cxn>
              <a:cxn ang="0">
                <a:pos x="414" y="590"/>
              </a:cxn>
              <a:cxn ang="0">
                <a:pos x="416" y="455"/>
              </a:cxn>
              <a:cxn ang="0">
                <a:pos x="406" y="437"/>
              </a:cxn>
              <a:cxn ang="0">
                <a:pos x="431" y="397"/>
              </a:cxn>
              <a:cxn ang="0">
                <a:pos x="455" y="357"/>
              </a:cxn>
              <a:cxn ang="0">
                <a:pos x="683" y="85"/>
              </a:cxn>
              <a:cxn ang="0">
                <a:pos x="146" y="288"/>
              </a:cxn>
              <a:cxn ang="0">
                <a:pos x="95" y="244"/>
              </a:cxn>
              <a:cxn ang="0">
                <a:pos x="81" y="229"/>
              </a:cxn>
              <a:cxn ang="0">
                <a:pos x="78" y="224"/>
              </a:cxn>
              <a:cxn ang="0">
                <a:pos x="43" y="166"/>
              </a:cxn>
              <a:cxn ang="0">
                <a:pos x="41" y="161"/>
              </a:cxn>
              <a:cxn ang="0">
                <a:pos x="30" y="130"/>
              </a:cxn>
              <a:cxn ang="0">
                <a:pos x="23" y="97"/>
              </a:cxn>
              <a:cxn ang="0">
                <a:pos x="180" y="307"/>
              </a:cxn>
              <a:cxn ang="0">
                <a:pos x="453" y="141"/>
              </a:cxn>
              <a:cxn ang="0">
                <a:pos x="413" y="266"/>
              </a:cxn>
              <a:cxn ang="0">
                <a:pos x="342" y="222"/>
              </a:cxn>
              <a:cxn ang="0">
                <a:pos x="271" y="266"/>
              </a:cxn>
              <a:cxn ang="0">
                <a:pos x="230" y="141"/>
              </a:cxn>
              <a:cxn ang="0">
                <a:pos x="314" y="135"/>
              </a:cxn>
              <a:cxn ang="0">
                <a:pos x="345" y="57"/>
              </a:cxn>
              <a:cxn ang="0">
                <a:pos x="452" y="135"/>
              </a:cxn>
              <a:cxn ang="0">
                <a:pos x="653" y="103"/>
              </a:cxn>
              <a:cxn ang="0">
                <a:pos x="638" y="156"/>
              </a:cxn>
              <a:cxn ang="0">
                <a:pos x="635" y="163"/>
              </a:cxn>
              <a:cxn ang="0">
                <a:pos x="627" y="179"/>
              </a:cxn>
              <a:cxn ang="0">
                <a:pos x="598" y="226"/>
              </a:cxn>
              <a:cxn ang="0">
                <a:pos x="591" y="234"/>
              </a:cxn>
              <a:cxn ang="0">
                <a:pos x="563" y="263"/>
              </a:cxn>
              <a:cxn ang="0">
                <a:pos x="497" y="307"/>
              </a:cxn>
              <a:cxn ang="0">
                <a:pos x="654" y="97"/>
              </a:cxn>
              <a:cxn ang="0">
                <a:pos x="653" y="103"/>
              </a:cxn>
            </a:cxnLst>
            <a:rect l="0" t="0" r="r" b="b"/>
            <a:pathLst>
              <a:path w="683" h="662">
                <a:moveTo>
                  <a:pt x="680" y="78"/>
                </a:moveTo>
                <a:cubicBezTo>
                  <a:pt x="678" y="75"/>
                  <a:pt x="675" y="73"/>
                  <a:pt x="671" y="73"/>
                </a:cubicBezTo>
                <a:cubicBezTo>
                  <a:pt x="580" y="73"/>
                  <a:pt x="580" y="73"/>
                  <a:pt x="580" y="73"/>
                </a:cubicBezTo>
                <a:cubicBezTo>
                  <a:pt x="577" y="49"/>
                  <a:pt x="571" y="32"/>
                  <a:pt x="569" y="25"/>
                </a:cubicBezTo>
                <a:cubicBezTo>
                  <a:pt x="572" y="23"/>
                  <a:pt x="574" y="20"/>
                  <a:pt x="576" y="18"/>
                </a:cubicBezTo>
                <a:cubicBezTo>
                  <a:pt x="580" y="14"/>
                  <a:pt x="580" y="8"/>
                  <a:pt x="576" y="4"/>
                </a:cubicBezTo>
                <a:cubicBezTo>
                  <a:pt x="575" y="3"/>
                  <a:pt x="574" y="2"/>
                  <a:pt x="572" y="1"/>
                </a:cubicBezTo>
                <a:cubicBezTo>
                  <a:pt x="571" y="1"/>
                  <a:pt x="569" y="0"/>
                  <a:pt x="567" y="0"/>
                </a:cubicBezTo>
                <a:cubicBezTo>
                  <a:pt x="116" y="0"/>
                  <a:pt x="116" y="0"/>
                  <a:pt x="116" y="0"/>
                </a:cubicBezTo>
                <a:cubicBezTo>
                  <a:pt x="114" y="0"/>
                  <a:pt x="112" y="1"/>
                  <a:pt x="111" y="1"/>
                </a:cubicBezTo>
                <a:cubicBezTo>
                  <a:pt x="109" y="2"/>
                  <a:pt x="108" y="3"/>
                  <a:pt x="107" y="4"/>
                </a:cubicBezTo>
                <a:cubicBezTo>
                  <a:pt x="103" y="8"/>
                  <a:pt x="103" y="14"/>
                  <a:pt x="107" y="18"/>
                </a:cubicBezTo>
                <a:cubicBezTo>
                  <a:pt x="109" y="20"/>
                  <a:pt x="111" y="23"/>
                  <a:pt x="114" y="25"/>
                </a:cubicBezTo>
                <a:cubicBezTo>
                  <a:pt x="112" y="32"/>
                  <a:pt x="107" y="49"/>
                  <a:pt x="103" y="73"/>
                </a:cubicBezTo>
                <a:cubicBezTo>
                  <a:pt x="13" y="73"/>
                  <a:pt x="13" y="73"/>
                  <a:pt x="13" y="73"/>
                </a:cubicBezTo>
                <a:cubicBezTo>
                  <a:pt x="8" y="73"/>
                  <a:pt x="6" y="75"/>
                  <a:pt x="4" y="77"/>
                </a:cubicBezTo>
                <a:cubicBezTo>
                  <a:pt x="1" y="79"/>
                  <a:pt x="0" y="82"/>
                  <a:pt x="0" y="85"/>
                </a:cubicBezTo>
                <a:cubicBezTo>
                  <a:pt x="5" y="147"/>
                  <a:pt x="28" y="206"/>
                  <a:pt x="67" y="254"/>
                </a:cubicBezTo>
                <a:cubicBezTo>
                  <a:pt x="108" y="304"/>
                  <a:pt x="165" y="341"/>
                  <a:pt x="228" y="357"/>
                </a:cubicBezTo>
                <a:cubicBezTo>
                  <a:pt x="225" y="368"/>
                  <a:pt x="224" y="385"/>
                  <a:pt x="241" y="392"/>
                </a:cubicBezTo>
                <a:cubicBezTo>
                  <a:pt x="253" y="397"/>
                  <a:pt x="266" y="403"/>
                  <a:pt x="275" y="413"/>
                </a:cubicBezTo>
                <a:cubicBezTo>
                  <a:pt x="284" y="423"/>
                  <a:pt x="281" y="435"/>
                  <a:pt x="271" y="444"/>
                </a:cubicBezTo>
                <a:cubicBezTo>
                  <a:pt x="268" y="447"/>
                  <a:pt x="267" y="450"/>
                  <a:pt x="268" y="455"/>
                </a:cubicBezTo>
                <a:cubicBezTo>
                  <a:pt x="292" y="590"/>
                  <a:pt x="292" y="590"/>
                  <a:pt x="292" y="590"/>
                </a:cubicBezTo>
                <a:cubicBezTo>
                  <a:pt x="269" y="590"/>
                  <a:pt x="269" y="590"/>
                  <a:pt x="269" y="590"/>
                </a:cubicBezTo>
                <a:cubicBezTo>
                  <a:pt x="264" y="590"/>
                  <a:pt x="258" y="591"/>
                  <a:pt x="254" y="594"/>
                </a:cubicBezTo>
                <a:cubicBezTo>
                  <a:pt x="212" y="617"/>
                  <a:pt x="212" y="617"/>
                  <a:pt x="212" y="617"/>
                </a:cubicBezTo>
                <a:cubicBezTo>
                  <a:pt x="208" y="619"/>
                  <a:pt x="204" y="624"/>
                  <a:pt x="204" y="629"/>
                </a:cubicBezTo>
                <a:cubicBezTo>
                  <a:pt x="204" y="654"/>
                  <a:pt x="204" y="654"/>
                  <a:pt x="204" y="654"/>
                </a:cubicBezTo>
                <a:cubicBezTo>
                  <a:pt x="204" y="659"/>
                  <a:pt x="208" y="662"/>
                  <a:pt x="213" y="662"/>
                </a:cubicBezTo>
                <a:cubicBezTo>
                  <a:pt x="471" y="662"/>
                  <a:pt x="471" y="662"/>
                  <a:pt x="471" y="662"/>
                </a:cubicBezTo>
                <a:cubicBezTo>
                  <a:pt x="475" y="662"/>
                  <a:pt x="479" y="659"/>
                  <a:pt x="479" y="654"/>
                </a:cubicBezTo>
                <a:cubicBezTo>
                  <a:pt x="479" y="628"/>
                  <a:pt x="479" y="628"/>
                  <a:pt x="479" y="628"/>
                </a:cubicBezTo>
                <a:cubicBezTo>
                  <a:pt x="479" y="624"/>
                  <a:pt x="476" y="619"/>
                  <a:pt x="472" y="617"/>
                </a:cubicBezTo>
                <a:cubicBezTo>
                  <a:pt x="461" y="611"/>
                  <a:pt x="440" y="600"/>
                  <a:pt x="429" y="594"/>
                </a:cubicBezTo>
                <a:cubicBezTo>
                  <a:pt x="426" y="591"/>
                  <a:pt x="419" y="590"/>
                  <a:pt x="414" y="590"/>
                </a:cubicBezTo>
                <a:cubicBezTo>
                  <a:pt x="392" y="590"/>
                  <a:pt x="392" y="590"/>
                  <a:pt x="392" y="590"/>
                </a:cubicBezTo>
                <a:cubicBezTo>
                  <a:pt x="392" y="590"/>
                  <a:pt x="415" y="456"/>
                  <a:pt x="416" y="455"/>
                </a:cubicBezTo>
                <a:cubicBezTo>
                  <a:pt x="416" y="452"/>
                  <a:pt x="416" y="448"/>
                  <a:pt x="414" y="446"/>
                </a:cubicBezTo>
                <a:cubicBezTo>
                  <a:pt x="411" y="443"/>
                  <a:pt x="408" y="440"/>
                  <a:pt x="406" y="437"/>
                </a:cubicBezTo>
                <a:cubicBezTo>
                  <a:pt x="403" y="432"/>
                  <a:pt x="402" y="427"/>
                  <a:pt x="403" y="421"/>
                </a:cubicBezTo>
                <a:cubicBezTo>
                  <a:pt x="407" y="409"/>
                  <a:pt x="421" y="402"/>
                  <a:pt x="431" y="397"/>
                </a:cubicBezTo>
                <a:cubicBezTo>
                  <a:pt x="435" y="395"/>
                  <a:pt x="438" y="394"/>
                  <a:pt x="442" y="392"/>
                </a:cubicBezTo>
                <a:cubicBezTo>
                  <a:pt x="460" y="385"/>
                  <a:pt x="458" y="368"/>
                  <a:pt x="455" y="357"/>
                </a:cubicBezTo>
                <a:cubicBezTo>
                  <a:pt x="518" y="340"/>
                  <a:pt x="575" y="304"/>
                  <a:pt x="616" y="254"/>
                </a:cubicBezTo>
                <a:cubicBezTo>
                  <a:pt x="655" y="206"/>
                  <a:pt x="679" y="147"/>
                  <a:pt x="683" y="85"/>
                </a:cubicBezTo>
                <a:cubicBezTo>
                  <a:pt x="683" y="83"/>
                  <a:pt x="682" y="80"/>
                  <a:pt x="680" y="78"/>
                </a:cubicBezTo>
                <a:close/>
                <a:moveTo>
                  <a:pt x="146" y="288"/>
                </a:moveTo>
                <a:cubicBezTo>
                  <a:pt x="133" y="279"/>
                  <a:pt x="125" y="273"/>
                  <a:pt x="114" y="263"/>
                </a:cubicBezTo>
                <a:cubicBezTo>
                  <a:pt x="108" y="257"/>
                  <a:pt x="101" y="251"/>
                  <a:pt x="95" y="244"/>
                </a:cubicBezTo>
                <a:cubicBezTo>
                  <a:pt x="91" y="241"/>
                  <a:pt x="88" y="237"/>
                  <a:pt x="85" y="234"/>
                </a:cubicBezTo>
                <a:cubicBezTo>
                  <a:pt x="84" y="232"/>
                  <a:pt x="82" y="230"/>
                  <a:pt x="81" y="229"/>
                </a:cubicBezTo>
                <a:cubicBezTo>
                  <a:pt x="80" y="228"/>
                  <a:pt x="80" y="227"/>
                  <a:pt x="79" y="226"/>
                </a:cubicBezTo>
                <a:cubicBezTo>
                  <a:pt x="79" y="226"/>
                  <a:pt x="78" y="225"/>
                  <a:pt x="78" y="224"/>
                </a:cubicBezTo>
                <a:cubicBezTo>
                  <a:pt x="67" y="210"/>
                  <a:pt x="57" y="195"/>
                  <a:pt x="49" y="179"/>
                </a:cubicBezTo>
                <a:cubicBezTo>
                  <a:pt x="47" y="175"/>
                  <a:pt x="45" y="171"/>
                  <a:pt x="43" y="166"/>
                </a:cubicBezTo>
                <a:cubicBezTo>
                  <a:pt x="42" y="163"/>
                  <a:pt x="42" y="163"/>
                  <a:pt x="42" y="163"/>
                </a:cubicBezTo>
                <a:cubicBezTo>
                  <a:pt x="42" y="163"/>
                  <a:pt x="41" y="161"/>
                  <a:pt x="41" y="161"/>
                </a:cubicBezTo>
                <a:cubicBezTo>
                  <a:pt x="40" y="159"/>
                  <a:pt x="40" y="158"/>
                  <a:pt x="39" y="156"/>
                </a:cubicBezTo>
                <a:cubicBezTo>
                  <a:pt x="36" y="147"/>
                  <a:pt x="33" y="139"/>
                  <a:pt x="30" y="130"/>
                </a:cubicBezTo>
                <a:cubicBezTo>
                  <a:pt x="28" y="121"/>
                  <a:pt x="26" y="112"/>
                  <a:pt x="24" y="103"/>
                </a:cubicBezTo>
                <a:cubicBezTo>
                  <a:pt x="24" y="101"/>
                  <a:pt x="23" y="99"/>
                  <a:pt x="23" y="97"/>
                </a:cubicBezTo>
                <a:cubicBezTo>
                  <a:pt x="97" y="97"/>
                  <a:pt x="97" y="97"/>
                  <a:pt x="97" y="97"/>
                </a:cubicBezTo>
                <a:cubicBezTo>
                  <a:pt x="93" y="159"/>
                  <a:pt x="105" y="244"/>
                  <a:pt x="180" y="307"/>
                </a:cubicBezTo>
                <a:cubicBezTo>
                  <a:pt x="168" y="301"/>
                  <a:pt x="156" y="295"/>
                  <a:pt x="146" y="288"/>
                </a:cubicBezTo>
                <a:close/>
                <a:moveTo>
                  <a:pt x="453" y="141"/>
                </a:moveTo>
                <a:cubicBezTo>
                  <a:pt x="388" y="188"/>
                  <a:pt x="388" y="188"/>
                  <a:pt x="388" y="188"/>
                </a:cubicBezTo>
                <a:cubicBezTo>
                  <a:pt x="413" y="266"/>
                  <a:pt x="413" y="266"/>
                  <a:pt x="413" y="266"/>
                </a:cubicBezTo>
                <a:cubicBezTo>
                  <a:pt x="415" y="271"/>
                  <a:pt x="412" y="273"/>
                  <a:pt x="408" y="270"/>
                </a:cubicBezTo>
                <a:cubicBezTo>
                  <a:pt x="342" y="222"/>
                  <a:pt x="342" y="222"/>
                  <a:pt x="342" y="222"/>
                </a:cubicBezTo>
                <a:cubicBezTo>
                  <a:pt x="276" y="270"/>
                  <a:pt x="276" y="270"/>
                  <a:pt x="276" y="270"/>
                </a:cubicBezTo>
                <a:cubicBezTo>
                  <a:pt x="271" y="273"/>
                  <a:pt x="269" y="271"/>
                  <a:pt x="271" y="266"/>
                </a:cubicBezTo>
                <a:cubicBezTo>
                  <a:pt x="296" y="188"/>
                  <a:pt x="296" y="188"/>
                  <a:pt x="296" y="188"/>
                </a:cubicBezTo>
                <a:cubicBezTo>
                  <a:pt x="230" y="141"/>
                  <a:pt x="230" y="141"/>
                  <a:pt x="230" y="141"/>
                </a:cubicBezTo>
                <a:cubicBezTo>
                  <a:pt x="225" y="137"/>
                  <a:pt x="226" y="135"/>
                  <a:pt x="232" y="135"/>
                </a:cubicBezTo>
                <a:cubicBezTo>
                  <a:pt x="314" y="135"/>
                  <a:pt x="314" y="135"/>
                  <a:pt x="314" y="135"/>
                </a:cubicBezTo>
                <a:cubicBezTo>
                  <a:pt x="339" y="57"/>
                  <a:pt x="339" y="57"/>
                  <a:pt x="339" y="57"/>
                </a:cubicBezTo>
                <a:cubicBezTo>
                  <a:pt x="340" y="52"/>
                  <a:pt x="343" y="52"/>
                  <a:pt x="345" y="57"/>
                </a:cubicBezTo>
                <a:cubicBezTo>
                  <a:pt x="370" y="135"/>
                  <a:pt x="370" y="135"/>
                  <a:pt x="370" y="135"/>
                </a:cubicBezTo>
                <a:cubicBezTo>
                  <a:pt x="452" y="135"/>
                  <a:pt x="452" y="135"/>
                  <a:pt x="452" y="135"/>
                </a:cubicBezTo>
                <a:cubicBezTo>
                  <a:pt x="457" y="134"/>
                  <a:pt x="458" y="137"/>
                  <a:pt x="453" y="141"/>
                </a:cubicBezTo>
                <a:close/>
                <a:moveTo>
                  <a:pt x="653" y="103"/>
                </a:moveTo>
                <a:cubicBezTo>
                  <a:pt x="651" y="112"/>
                  <a:pt x="649" y="121"/>
                  <a:pt x="647" y="130"/>
                </a:cubicBezTo>
                <a:cubicBezTo>
                  <a:pt x="644" y="139"/>
                  <a:pt x="641" y="147"/>
                  <a:pt x="638" y="156"/>
                </a:cubicBezTo>
                <a:cubicBezTo>
                  <a:pt x="637" y="158"/>
                  <a:pt x="636" y="159"/>
                  <a:pt x="636" y="161"/>
                </a:cubicBezTo>
                <a:cubicBezTo>
                  <a:pt x="636" y="161"/>
                  <a:pt x="635" y="163"/>
                  <a:pt x="635" y="163"/>
                </a:cubicBezTo>
                <a:cubicBezTo>
                  <a:pt x="634" y="166"/>
                  <a:pt x="634" y="166"/>
                  <a:pt x="634" y="166"/>
                </a:cubicBezTo>
                <a:cubicBezTo>
                  <a:pt x="632" y="171"/>
                  <a:pt x="630" y="175"/>
                  <a:pt x="627" y="179"/>
                </a:cubicBezTo>
                <a:cubicBezTo>
                  <a:pt x="619" y="195"/>
                  <a:pt x="610" y="210"/>
                  <a:pt x="599" y="224"/>
                </a:cubicBezTo>
                <a:cubicBezTo>
                  <a:pt x="599" y="225"/>
                  <a:pt x="598" y="226"/>
                  <a:pt x="598" y="226"/>
                </a:cubicBezTo>
                <a:cubicBezTo>
                  <a:pt x="597" y="227"/>
                  <a:pt x="596" y="228"/>
                  <a:pt x="596" y="229"/>
                </a:cubicBezTo>
                <a:cubicBezTo>
                  <a:pt x="594" y="230"/>
                  <a:pt x="593" y="232"/>
                  <a:pt x="591" y="234"/>
                </a:cubicBezTo>
                <a:cubicBezTo>
                  <a:pt x="588" y="237"/>
                  <a:pt x="585" y="241"/>
                  <a:pt x="582" y="244"/>
                </a:cubicBezTo>
                <a:cubicBezTo>
                  <a:pt x="576" y="251"/>
                  <a:pt x="569" y="257"/>
                  <a:pt x="563" y="263"/>
                </a:cubicBezTo>
                <a:cubicBezTo>
                  <a:pt x="551" y="273"/>
                  <a:pt x="544" y="279"/>
                  <a:pt x="531" y="288"/>
                </a:cubicBezTo>
                <a:cubicBezTo>
                  <a:pt x="520" y="295"/>
                  <a:pt x="509" y="301"/>
                  <a:pt x="497" y="307"/>
                </a:cubicBezTo>
                <a:cubicBezTo>
                  <a:pt x="571" y="244"/>
                  <a:pt x="584" y="159"/>
                  <a:pt x="580" y="97"/>
                </a:cubicBezTo>
                <a:cubicBezTo>
                  <a:pt x="654" y="97"/>
                  <a:pt x="654" y="97"/>
                  <a:pt x="654" y="97"/>
                </a:cubicBezTo>
                <a:cubicBezTo>
                  <a:pt x="653" y="99"/>
                  <a:pt x="653" y="101"/>
                  <a:pt x="653" y="103"/>
                </a:cubicBezTo>
                <a:close/>
                <a:moveTo>
                  <a:pt x="653" y="103"/>
                </a:moveTo>
                <a:cubicBezTo>
                  <a:pt x="653" y="103"/>
                  <a:pt x="653" y="103"/>
                  <a:pt x="653" y="103"/>
                </a:cubicBezTo>
              </a:path>
            </a:pathLst>
          </a:custGeom>
          <a:solidFill>
            <a:srgbClr val="262626">
              <a:lumMod val="50000"/>
              <a:lumOff val="5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2" name="Freeform 5">
            <a:extLst>
              <a:ext uri="{FF2B5EF4-FFF2-40B4-BE49-F238E27FC236}">
                <a16:creationId xmlns:a16="http://schemas.microsoft.com/office/drawing/2014/main" id="{264EDA68-7FB4-4446-9C93-95703B11F217}"/>
              </a:ext>
            </a:extLst>
          </p:cNvPr>
          <p:cNvSpPr>
            <a:spLocks/>
          </p:cNvSpPr>
          <p:nvPr/>
        </p:nvSpPr>
        <p:spPr bwMode="auto">
          <a:xfrm>
            <a:off x="7270328" y="3124082"/>
            <a:ext cx="1781155" cy="770499"/>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3" name="Freeform 6">
            <a:extLst>
              <a:ext uri="{FF2B5EF4-FFF2-40B4-BE49-F238E27FC236}">
                <a16:creationId xmlns:a16="http://schemas.microsoft.com/office/drawing/2014/main" id="{003A6610-CA41-499D-9E9E-F4E082501048}"/>
              </a:ext>
            </a:extLst>
          </p:cNvPr>
          <p:cNvSpPr>
            <a:spLocks/>
          </p:cNvSpPr>
          <p:nvPr/>
        </p:nvSpPr>
        <p:spPr bwMode="auto">
          <a:xfrm>
            <a:off x="7889509" y="2293478"/>
            <a:ext cx="1290836" cy="1234800"/>
          </a:xfrm>
          <a:custGeom>
            <a:avLst/>
            <a:gdLst/>
            <a:ahLst/>
            <a:cxnLst>
              <a:cxn ang="0">
                <a:pos x="8" y="0"/>
              </a:cxn>
              <a:cxn ang="0">
                <a:pos x="0" y="0"/>
              </a:cxn>
              <a:cxn ang="0">
                <a:pos x="446" y="444"/>
              </a:cxn>
              <a:cxn ang="0">
                <a:pos x="464" y="443"/>
              </a:cxn>
              <a:cxn ang="0">
                <a:pos x="8" y="0"/>
              </a:cxn>
            </a:cxnLst>
            <a:rect l="0" t="0" r="r" b="b"/>
            <a:pathLst>
              <a:path w="464" h="444">
                <a:moveTo>
                  <a:pt x="8" y="0"/>
                </a:moveTo>
                <a:cubicBezTo>
                  <a:pt x="3" y="0"/>
                  <a:pt x="0" y="0"/>
                  <a:pt x="0" y="0"/>
                </a:cubicBezTo>
                <a:cubicBezTo>
                  <a:pt x="39" y="418"/>
                  <a:pt x="365" y="444"/>
                  <a:pt x="446" y="444"/>
                </a:cubicBezTo>
                <a:cubicBezTo>
                  <a:pt x="457" y="444"/>
                  <a:pt x="464" y="443"/>
                  <a:pt x="464" y="443"/>
                </a:cubicBezTo>
                <a:cubicBezTo>
                  <a:pt x="430" y="18"/>
                  <a:pt x="68" y="0"/>
                  <a:pt x="8" y="0"/>
                </a:cubicBezTo>
              </a:path>
            </a:pathLst>
          </a:custGeom>
          <a:solidFill>
            <a:srgbClr val="FF3F5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4" name="Freeform 7">
            <a:extLst>
              <a:ext uri="{FF2B5EF4-FFF2-40B4-BE49-F238E27FC236}">
                <a16:creationId xmlns:a16="http://schemas.microsoft.com/office/drawing/2014/main" id="{241BA52D-92C3-4F91-A067-F114EF647F4D}"/>
              </a:ext>
            </a:extLst>
          </p:cNvPr>
          <p:cNvSpPr>
            <a:spLocks/>
          </p:cNvSpPr>
          <p:nvPr/>
        </p:nvSpPr>
        <p:spPr bwMode="auto">
          <a:xfrm>
            <a:off x="8426727" y="1847256"/>
            <a:ext cx="1725119" cy="1783154"/>
          </a:xfrm>
          <a:custGeom>
            <a:avLst/>
            <a:gdLst/>
            <a:ahLst/>
            <a:cxnLst>
              <a:cxn ang="0">
                <a:pos x="303" y="0"/>
              </a:cxn>
              <a:cxn ang="0">
                <a:pos x="322" y="641"/>
              </a:cxn>
              <a:cxn ang="0">
                <a:pos x="303" y="0"/>
              </a:cxn>
            </a:cxnLst>
            <a:rect l="0" t="0" r="r" b="b"/>
            <a:pathLst>
              <a:path w="621" h="641">
                <a:moveTo>
                  <a:pt x="303" y="0"/>
                </a:moveTo>
                <a:cubicBezTo>
                  <a:pt x="0" y="371"/>
                  <a:pt x="322" y="641"/>
                  <a:pt x="322" y="641"/>
                </a:cubicBezTo>
                <a:cubicBezTo>
                  <a:pt x="621" y="285"/>
                  <a:pt x="303" y="0"/>
                  <a:pt x="303" y="0"/>
                </a:cubicBezTo>
              </a:path>
            </a:pathLst>
          </a:custGeom>
          <a:solidFill>
            <a:srgbClr val="2AC2A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5" name="Freeform 8">
            <a:extLst>
              <a:ext uri="{FF2B5EF4-FFF2-40B4-BE49-F238E27FC236}">
                <a16:creationId xmlns:a16="http://schemas.microsoft.com/office/drawing/2014/main" id="{CE853186-F983-4888-9C1D-AD3F9D0914D9}"/>
              </a:ext>
            </a:extLst>
          </p:cNvPr>
          <p:cNvSpPr>
            <a:spLocks/>
          </p:cNvSpPr>
          <p:nvPr/>
        </p:nvSpPr>
        <p:spPr bwMode="auto">
          <a:xfrm>
            <a:off x="9317526" y="2278789"/>
            <a:ext cx="1398908" cy="1308846"/>
          </a:xfrm>
          <a:custGeom>
            <a:avLst/>
            <a:gdLst/>
            <a:ahLst/>
            <a:cxnLst>
              <a:cxn ang="0">
                <a:pos x="476" y="0"/>
              </a:cxn>
              <a:cxn ang="0">
                <a:pos x="40" y="470"/>
              </a:cxn>
              <a:cxn ang="0">
                <a:pos x="476" y="0"/>
              </a:cxn>
            </a:cxnLst>
            <a:rect l="0" t="0" r="r" b="b"/>
            <a:pathLst>
              <a:path w="503" h="470">
                <a:moveTo>
                  <a:pt x="476" y="0"/>
                </a:moveTo>
                <a:cubicBezTo>
                  <a:pt x="0" y="51"/>
                  <a:pt x="40" y="470"/>
                  <a:pt x="40" y="470"/>
                </a:cubicBezTo>
                <a:cubicBezTo>
                  <a:pt x="503" y="427"/>
                  <a:pt x="476" y="0"/>
                  <a:pt x="476" y="0"/>
                </a:cubicBezTo>
              </a:path>
            </a:pathLst>
          </a:custGeom>
          <a:solidFill>
            <a:srgbClr val="3BC7E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6" name="Freeform 9">
            <a:extLst>
              <a:ext uri="{FF2B5EF4-FFF2-40B4-BE49-F238E27FC236}">
                <a16:creationId xmlns:a16="http://schemas.microsoft.com/office/drawing/2014/main" id="{3B9119E4-9015-4EC2-B683-0305B8377BE8}"/>
              </a:ext>
            </a:extLst>
          </p:cNvPr>
          <p:cNvSpPr>
            <a:spLocks/>
          </p:cNvSpPr>
          <p:nvPr/>
        </p:nvSpPr>
        <p:spPr bwMode="auto">
          <a:xfrm>
            <a:off x="9626437" y="3124082"/>
            <a:ext cx="1783156" cy="770499"/>
          </a:xfrm>
          <a:custGeom>
            <a:avLst/>
            <a:gdLst/>
            <a:ahLst/>
            <a:cxnLst>
              <a:cxn ang="0">
                <a:pos x="325" y="0"/>
              </a:cxn>
              <a:cxn ang="0">
                <a:pos x="0" y="153"/>
              </a:cxn>
              <a:cxn ang="0">
                <a:pos x="310" y="277"/>
              </a:cxn>
              <a:cxn ang="0">
                <a:pos x="641" y="125"/>
              </a:cxn>
              <a:cxn ang="0">
                <a:pos x="325" y="0"/>
              </a:cxn>
            </a:cxnLst>
            <a:rect l="0" t="0" r="r" b="b"/>
            <a:pathLst>
              <a:path w="641" h="277">
                <a:moveTo>
                  <a:pt x="325" y="0"/>
                </a:moveTo>
                <a:cubicBezTo>
                  <a:pt x="126" y="0"/>
                  <a:pt x="0" y="153"/>
                  <a:pt x="0" y="153"/>
                </a:cubicBezTo>
                <a:cubicBezTo>
                  <a:pt x="113" y="245"/>
                  <a:pt x="218" y="277"/>
                  <a:pt x="310" y="277"/>
                </a:cubicBezTo>
                <a:cubicBezTo>
                  <a:pt x="509" y="277"/>
                  <a:pt x="641" y="125"/>
                  <a:pt x="641" y="125"/>
                </a:cubicBezTo>
                <a:cubicBezTo>
                  <a:pt x="524" y="32"/>
                  <a:pt x="417" y="0"/>
                  <a:pt x="325" y="0"/>
                </a:cubicBezTo>
              </a:path>
            </a:pathLst>
          </a:custGeom>
          <a:solidFill>
            <a:srgbClr val="2993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28" name="Text Placeholder 28">
            <a:extLst>
              <a:ext uri="{FF2B5EF4-FFF2-40B4-BE49-F238E27FC236}">
                <a16:creationId xmlns:a16="http://schemas.microsoft.com/office/drawing/2014/main" id="{CBAE9A15-791D-482A-BB0B-354223651A36}"/>
              </a:ext>
            </a:extLst>
          </p:cNvPr>
          <p:cNvSpPr txBox="1">
            <a:spLocks/>
          </p:cNvSpPr>
          <p:nvPr/>
        </p:nvSpPr>
        <p:spPr>
          <a:xfrm>
            <a:off x="542254" y="2555155"/>
            <a:ext cx="1980000" cy="16980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12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zh-CN" altLang="en-US" sz="1400" b="0" i="0" u="none" strike="noStrike" kern="1200" cap="none" spc="0" normalizeH="0" baseline="0" noProof="0" dirty="0">
                <a:ln>
                  <a:noFill/>
                </a:ln>
                <a:solidFill>
                  <a:srgbClr val="262626">
                    <a:lumMod val="75000"/>
                    <a:lumOff val="25000"/>
                  </a:srgbClr>
                </a:solidFill>
                <a:effectLst/>
                <a:uLnTx/>
                <a:uFillTx/>
                <a:latin typeface="微软雅黑" panose="020B0503020204020204" pitchFamily="34" charset="-122"/>
                <a:ea typeface="微软雅黑" panose="020B0503020204020204" pitchFamily="34" charset="-122"/>
              </a:rPr>
              <a:t>结合平安见证宝产品，实现深圳通的企业银行化，构建自己的支付体系，获取沉淀资金</a:t>
            </a:r>
            <a:endParaRPr kumimoji="0" lang="en-AU" sz="1400" b="0" i="0" u="none" strike="noStrike" kern="1200" cap="none" spc="0" normalizeH="0" baseline="0" noProof="0" dirty="0">
              <a:ln>
                <a:noFill/>
              </a:ln>
              <a:solidFill>
                <a:srgbClr val="262626">
                  <a:lumMod val="75000"/>
                  <a:lumOff val="25000"/>
                </a:srgbClr>
              </a:solidFill>
              <a:effectLst/>
              <a:uLnTx/>
              <a:uFillTx/>
              <a:latin typeface="微软雅黑" panose="020B0503020204020204" pitchFamily="34" charset="-122"/>
              <a:ea typeface="微软雅黑" panose="020B0503020204020204" pitchFamily="34" charset="-122"/>
            </a:endParaRPr>
          </a:p>
        </p:txBody>
      </p:sp>
      <p:sp>
        <p:nvSpPr>
          <p:cNvPr id="29" name="Text Placeholder 29">
            <a:extLst>
              <a:ext uri="{FF2B5EF4-FFF2-40B4-BE49-F238E27FC236}">
                <a16:creationId xmlns:a16="http://schemas.microsoft.com/office/drawing/2014/main" id="{DCAFD3BA-01D8-4AEA-80E7-FD0DA64DB7F9}"/>
              </a:ext>
            </a:extLst>
          </p:cNvPr>
          <p:cNvSpPr txBox="1">
            <a:spLocks/>
          </p:cNvSpPr>
          <p:nvPr/>
        </p:nvSpPr>
        <p:spPr>
          <a:xfrm>
            <a:off x="542254" y="1817422"/>
            <a:ext cx="2094611" cy="738979"/>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rPr>
              <a:t>支付体系建设与资金收益</a:t>
            </a:r>
            <a:endParaRPr kumimoji="0" lang="en-AU" sz="2400" b="0"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endParaRPr>
          </a:p>
        </p:txBody>
      </p:sp>
      <p:sp>
        <p:nvSpPr>
          <p:cNvPr id="37" name="Text Placeholder 28">
            <a:extLst>
              <a:ext uri="{FF2B5EF4-FFF2-40B4-BE49-F238E27FC236}">
                <a16:creationId xmlns:a16="http://schemas.microsoft.com/office/drawing/2014/main" id="{268095F1-7946-4F54-9C4D-6B2BCAADDEE8}"/>
              </a:ext>
            </a:extLst>
          </p:cNvPr>
          <p:cNvSpPr txBox="1">
            <a:spLocks/>
          </p:cNvSpPr>
          <p:nvPr/>
        </p:nvSpPr>
        <p:spPr>
          <a:xfrm>
            <a:off x="542254" y="4914784"/>
            <a:ext cx="1980000" cy="1548220"/>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结合我的深圳，将深圳通乘车码以及用户钱包接入更多的市民应用与支付场景</a:t>
            </a:r>
            <a:endParaRPr lang="en-AU" sz="1400" dirty="0">
              <a:latin typeface="微软雅黑" panose="020B0503020204020204" pitchFamily="34" charset="-122"/>
              <a:ea typeface="微软雅黑" panose="020B0503020204020204" pitchFamily="34" charset="-122"/>
            </a:endParaRPr>
          </a:p>
        </p:txBody>
      </p:sp>
      <p:sp>
        <p:nvSpPr>
          <p:cNvPr id="38" name="Text Placeholder 29">
            <a:extLst>
              <a:ext uri="{FF2B5EF4-FFF2-40B4-BE49-F238E27FC236}">
                <a16:creationId xmlns:a16="http://schemas.microsoft.com/office/drawing/2014/main" id="{4EA24520-2A93-455D-8199-2FB26D9E404B}"/>
              </a:ext>
            </a:extLst>
          </p:cNvPr>
          <p:cNvSpPr txBox="1">
            <a:spLocks/>
          </p:cNvSpPr>
          <p:nvPr/>
        </p:nvSpPr>
        <p:spPr>
          <a:xfrm>
            <a:off x="542254" y="4587141"/>
            <a:ext cx="2148694"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zh-CN" altLang="en-US" sz="2400" dirty="0">
                <a:solidFill>
                  <a:srgbClr val="FF3F5F">
                    <a:lumMod val="50000"/>
                  </a:srgbClr>
                </a:solidFill>
                <a:latin typeface="微软雅黑" panose="020B0503020204020204" pitchFamily="34" charset="-122"/>
                <a:ea typeface="微软雅黑" panose="020B0503020204020204" pitchFamily="34" charset="-122"/>
              </a:rPr>
              <a:t>服务联合运营</a:t>
            </a:r>
            <a:endParaRPr kumimoji="0" lang="en-AU" sz="2400" b="0" i="0" u="none" strike="noStrike" kern="1200" cap="none" spc="0" normalizeH="0" baseline="0" noProof="0" dirty="0">
              <a:ln>
                <a:noFill/>
              </a:ln>
              <a:solidFill>
                <a:srgbClr val="FF3F5F">
                  <a:lumMod val="50000"/>
                </a:srgbClr>
              </a:solidFill>
              <a:effectLst/>
              <a:uLnTx/>
              <a:uFillTx/>
              <a:latin typeface="微软雅黑" panose="020B0503020204020204" pitchFamily="34" charset="-122"/>
              <a:ea typeface="微软雅黑" panose="020B0503020204020204" pitchFamily="34" charset="-122"/>
            </a:endParaRPr>
          </a:p>
        </p:txBody>
      </p:sp>
      <p:sp>
        <p:nvSpPr>
          <p:cNvPr id="39" name="Text Placeholder 28">
            <a:extLst>
              <a:ext uri="{FF2B5EF4-FFF2-40B4-BE49-F238E27FC236}">
                <a16:creationId xmlns:a16="http://schemas.microsoft.com/office/drawing/2014/main" id="{0ABB514D-A488-4CC2-88F8-4B0CC6849DA9}"/>
              </a:ext>
            </a:extLst>
          </p:cNvPr>
          <p:cNvSpPr txBox="1">
            <a:spLocks/>
          </p:cNvSpPr>
          <p:nvPr/>
        </p:nvSpPr>
        <p:spPr>
          <a:xfrm>
            <a:off x="2925895" y="2555155"/>
            <a:ext cx="1980000" cy="1440000"/>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提供平安智慧城已有的产品，快速帮助深圳通构建自身的移动端</a:t>
            </a:r>
            <a:r>
              <a:rPr lang="en-US" altLang="zh-CN" sz="1400" dirty="0">
                <a:latin typeface="微软雅黑" panose="020B0503020204020204" pitchFamily="34" charset="-122"/>
                <a:ea typeface="微软雅黑" panose="020B0503020204020204" pitchFamily="34" charset="-122"/>
              </a:rPr>
              <a:t>App</a:t>
            </a:r>
            <a:endParaRPr lang="en-AU" sz="1400" dirty="0">
              <a:latin typeface="微软雅黑" panose="020B0503020204020204" pitchFamily="34" charset="-122"/>
              <a:ea typeface="微软雅黑" panose="020B0503020204020204" pitchFamily="34" charset="-122"/>
            </a:endParaRPr>
          </a:p>
        </p:txBody>
      </p:sp>
      <p:sp>
        <p:nvSpPr>
          <p:cNvPr id="40" name="Text Placeholder 29">
            <a:extLst>
              <a:ext uri="{FF2B5EF4-FFF2-40B4-BE49-F238E27FC236}">
                <a16:creationId xmlns:a16="http://schemas.microsoft.com/office/drawing/2014/main" id="{53BCA3E0-A12E-4D5B-81B0-8C8C3D75B4F3}"/>
              </a:ext>
            </a:extLst>
          </p:cNvPr>
          <p:cNvSpPr txBox="1">
            <a:spLocks/>
          </p:cNvSpPr>
          <p:nvPr/>
        </p:nvSpPr>
        <p:spPr>
          <a:xfrm>
            <a:off x="2925895" y="2172235"/>
            <a:ext cx="2199178"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2AC2AC">
                    <a:lumMod val="50000"/>
                  </a:srgbClr>
                </a:solidFill>
                <a:effectLst/>
                <a:uLnTx/>
                <a:uFillTx/>
                <a:latin typeface="微软雅黑" panose="020B0503020204020204" pitchFamily="34" charset="-122"/>
                <a:ea typeface="微软雅黑" panose="020B0503020204020204" pitchFamily="34" charset="-122"/>
              </a:rPr>
              <a:t>产品技术支持</a:t>
            </a:r>
            <a:endParaRPr kumimoji="0" lang="en-AU" b="0" i="0" u="none" strike="noStrike" kern="1200" cap="none" spc="0" normalizeH="0" baseline="0" noProof="0" dirty="0">
              <a:ln>
                <a:noFill/>
              </a:ln>
              <a:solidFill>
                <a:srgbClr val="2AC2AC">
                  <a:lumMod val="50000"/>
                </a:srgbClr>
              </a:solidFill>
              <a:effectLst/>
              <a:uLnTx/>
              <a:uFillTx/>
              <a:latin typeface="微软雅黑" panose="020B0503020204020204" pitchFamily="34" charset="-122"/>
              <a:ea typeface="微软雅黑" panose="020B0503020204020204" pitchFamily="34" charset="-122"/>
            </a:endParaRPr>
          </a:p>
        </p:txBody>
      </p:sp>
      <p:sp>
        <p:nvSpPr>
          <p:cNvPr id="41" name="Text Placeholder 28">
            <a:extLst>
              <a:ext uri="{FF2B5EF4-FFF2-40B4-BE49-F238E27FC236}">
                <a16:creationId xmlns:a16="http://schemas.microsoft.com/office/drawing/2014/main" id="{348CC6DE-7CBD-48D8-9B91-3EAFFE98567A}"/>
              </a:ext>
            </a:extLst>
          </p:cNvPr>
          <p:cNvSpPr txBox="1">
            <a:spLocks/>
          </p:cNvSpPr>
          <p:nvPr/>
        </p:nvSpPr>
        <p:spPr>
          <a:xfrm>
            <a:off x="2925895" y="4914784"/>
            <a:ext cx="1980000" cy="1423812"/>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为深圳通进入地铁等更多的应用领域，提供机具软硬件改造的资金支持</a:t>
            </a:r>
            <a:endParaRPr lang="en-AU" sz="1400" dirty="0">
              <a:latin typeface="微软雅黑" panose="020B0503020204020204" pitchFamily="34" charset="-122"/>
              <a:ea typeface="微软雅黑" panose="020B0503020204020204" pitchFamily="34" charset="-122"/>
            </a:endParaRPr>
          </a:p>
        </p:txBody>
      </p:sp>
      <p:sp>
        <p:nvSpPr>
          <p:cNvPr id="42" name="Text Placeholder 29">
            <a:extLst>
              <a:ext uri="{FF2B5EF4-FFF2-40B4-BE49-F238E27FC236}">
                <a16:creationId xmlns:a16="http://schemas.microsoft.com/office/drawing/2014/main" id="{A7B8223B-89DC-42B6-B10C-1D03D51D7F04}"/>
              </a:ext>
            </a:extLst>
          </p:cNvPr>
          <p:cNvSpPr txBox="1">
            <a:spLocks/>
          </p:cNvSpPr>
          <p:nvPr/>
        </p:nvSpPr>
        <p:spPr>
          <a:xfrm>
            <a:off x="2925895" y="4587141"/>
            <a:ext cx="2414053"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3BC7E2">
                    <a:lumMod val="50000"/>
                  </a:srgbClr>
                </a:solidFill>
                <a:effectLst/>
                <a:uLnTx/>
                <a:uFillTx/>
                <a:latin typeface="微软雅黑" panose="020B0503020204020204" pitchFamily="34" charset="-122"/>
                <a:ea typeface="微软雅黑" panose="020B0503020204020204" pitchFamily="34" charset="-122"/>
              </a:rPr>
              <a:t>改造资金支持</a:t>
            </a:r>
            <a:endParaRPr kumimoji="0" lang="en-AU" sz="2400" b="0" i="0" u="none" strike="noStrike" kern="1200" cap="none" spc="0" normalizeH="0" baseline="0" noProof="0" dirty="0">
              <a:ln>
                <a:noFill/>
              </a:ln>
              <a:solidFill>
                <a:srgbClr val="3BC7E2">
                  <a:lumMod val="50000"/>
                </a:srgbClr>
              </a:solidFill>
              <a:effectLst/>
              <a:uLnTx/>
              <a:uFillTx/>
              <a:latin typeface="微软雅黑" panose="020B0503020204020204" pitchFamily="34" charset="-122"/>
              <a:ea typeface="微软雅黑" panose="020B0503020204020204" pitchFamily="34" charset="-122"/>
            </a:endParaRPr>
          </a:p>
        </p:txBody>
      </p:sp>
      <p:sp>
        <p:nvSpPr>
          <p:cNvPr id="43" name="Text Placeholder 28">
            <a:extLst>
              <a:ext uri="{FF2B5EF4-FFF2-40B4-BE49-F238E27FC236}">
                <a16:creationId xmlns:a16="http://schemas.microsoft.com/office/drawing/2014/main" id="{B76CAB2B-3D30-4B17-9981-5409BEC8E9AC}"/>
              </a:ext>
            </a:extLst>
          </p:cNvPr>
          <p:cNvSpPr txBox="1">
            <a:spLocks/>
          </p:cNvSpPr>
          <p:nvPr/>
        </p:nvSpPr>
        <p:spPr>
          <a:xfrm>
            <a:off x="5339949" y="2555155"/>
            <a:ext cx="1980000" cy="1077029"/>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提供平安体系内的完整的商业资源与体系，让深圳通快速构建自身的商业应用生态</a:t>
            </a:r>
            <a:endParaRPr lang="en-AU" sz="1400" dirty="0">
              <a:latin typeface="微软雅黑" panose="020B0503020204020204" pitchFamily="34" charset="-122"/>
              <a:ea typeface="微软雅黑" panose="020B0503020204020204" pitchFamily="34" charset="-122"/>
            </a:endParaRPr>
          </a:p>
        </p:txBody>
      </p:sp>
      <p:sp>
        <p:nvSpPr>
          <p:cNvPr id="44" name="Text Placeholder 29">
            <a:extLst>
              <a:ext uri="{FF2B5EF4-FFF2-40B4-BE49-F238E27FC236}">
                <a16:creationId xmlns:a16="http://schemas.microsoft.com/office/drawing/2014/main" id="{650F1176-FED2-485E-BC28-C7D37AE239EE}"/>
              </a:ext>
            </a:extLst>
          </p:cNvPr>
          <p:cNvSpPr txBox="1">
            <a:spLocks/>
          </p:cNvSpPr>
          <p:nvPr/>
        </p:nvSpPr>
        <p:spPr>
          <a:xfrm>
            <a:off x="5339949" y="2172235"/>
            <a:ext cx="2499964"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2993FF">
                    <a:lumMod val="50000"/>
                  </a:srgbClr>
                </a:solidFill>
                <a:effectLst/>
                <a:uLnTx/>
                <a:uFillTx/>
                <a:latin typeface="微软雅黑" panose="020B0503020204020204" pitchFamily="34" charset="-122"/>
                <a:ea typeface="微软雅黑" panose="020B0503020204020204" pitchFamily="34" charset="-122"/>
              </a:rPr>
              <a:t>商业资源支持</a:t>
            </a:r>
            <a:endParaRPr kumimoji="0" lang="en-AU" sz="2400" b="0" i="0" u="none" strike="noStrike" kern="1200" cap="none" spc="0" normalizeH="0" baseline="0" noProof="0" dirty="0">
              <a:ln>
                <a:noFill/>
              </a:ln>
              <a:solidFill>
                <a:srgbClr val="2993FF">
                  <a:lumMod val="50000"/>
                </a:srgbClr>
              </a:solidFill>
              <a:effectLst/>
              <a:uLnTx/>
              <a:uFillTx/>
              <a:latin typeface="微软雅黑" panose="020B0503020204020204" pitchFamily="34" charset="-122"/>
              <a:ea typeface="微软雅黑" panose="020B0503020204020204" pitchFamily="34" charset="-122"/>
            </a:endParaRPr>
          </a:p>
        </p:txBody>
      </p:sp>
      <p:sp>
        <p:nvSpPr>
          <p:cNvPr id="45" name="Freeform 37">
            <a:extLst>
              <a:ext uri="{FF2B5EF4-FFF2-40B4-BE49-F238E27FC236}">
                <a16:creationId xmlns:a16="http://schemas.microsoft.com/office/drawing/2014/main" id="{99FAC65E-E6EC-4A67-A235-A591B49FC263}"/>
              </a:ext>
            </a:extLst>
          </p:cNvPr>
          <p:cNvSpPr>
            <a:spLocks noEditPoints="1"/>
          </p:cNvSpPr>
          <p:nvPr/>
        </p:nvSpPr>
        <p:spPr bwMode="auto">
          <a:xfrm>
            <a:off x="7608979" y="3340070"/>
            <a:ext cx="340887" cy="338522"/>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6" name="Freeform 55">
            <a:extLst>
              <a:ext uri="{FF2B5EF4-FFF2-40B4-BE49-F238E27FC236}">
                <a16:creationId xmlns:a16="http://schemas.microsoft.com/office/drawing/2014/main" id="{AE696279-CAC3-455B-B17A-E9220DAC38C9}"/>
              </a:ext>
            </a:extLst>
          </p:cNvPr>
          <p:cNvSpPr>
            <a:spLocks noEditPoints="1"/>
          </p:cNvSpPr>
          <p:nvPr/>
        </p:nvSpPr>
        <p:spPr bwMode="auto">
          <a:xfrm>
            <a:off x="8038331" y="2444686"/>
            <a:ext cx="350296" cy="338522"/>
          </a:xfrm>
          <a:custGeom>
            <a:avLst/>
            <a:gdLst>
              <a:gd name="T0" fmla="*/ 86 w 99"/>
              <a:gd name="T1" fmla="*/ 60 h 97"/>
              <a:gd name="T2" fmla="*/ 99 w 99"/>
              <a:gd name="T3" fmla="*/ 54 h 97"/>
              <a:gd name="T4" fmla="*/ 99 w 99"/>
              <a:gd name="T5" fmla="*/ 43 h 97"/>
              <a:gd name="T6" fmla="*/ 86 w 99"/>
              <a:gd name="T7" fmla="*/ 37 h 97"/>
              <a:gd name="T8" fmla="*/ 83 w 99"/>
              <a:gd name="T9" fmla="*/ 31 h 97"/>
              <a:gd name="T10" fmla="*/ 88 w 99"/>
              <a:gd name="T11" fmla="*/ 18 h 97"/>
              <a:gd name="T12" fmla="*/ 81 w 99"/>
              <a:gd name="T13" fmla="*/ 10 h 97"/>
              <a:gd name="T14" fmla="*/ 67 w 99"/>
              <a:gd name="T15" fmla="*/ 16 h 97"/>
              <a:gd name="T16" fmla="*/ 61 w 99"/>
              <a:gd name="T17" fmla="*/ 13 h 97"/>
              <a:gd name="T18" fmla="*/ 55 w 99"/>
              <a:gd name="T19" fmla="*/ 0 h 97"/>
              <a:gd name="T20" fmla="*/ 44 w 99"/>
              <a:gd name="T21" fmla="*/ 0 h 97"/>
              <a:gd name="T22" fmla="*/ 38 w 99"/>
              <a:gd name="T23" fmla="*/ 13 h 97"/>
              <a:gd name="T24" fmla="*/ 32 w 99"/>
              <a:gd name="T25" fmla="*/ 16 h 97"/>
              <a:gd name="T26" fmla="*/ 18 w 99"/>
              <a:gd name="T27" fmla="*/ 11 h 97"/>
              <a:gd name="T28" fmla="*/ 11 w 99"/>
              <a:gd name="T29" fmla="*/ 18 h 97"/>
              <a:gd name="T30" fmla="*/ 16 w 99"/>
              <a:gd name="T31" fmla="*/ 32 h 97"/>
              <a:gd name="T32" fmla="*/ 14 w 99"/>
              <a:gd name="T33" fmla="*/ 37 h 97"/>
              <a:gd name="T34" fmla="*/ 0 w 99"/>
              <a:gd name="T35" fmla="*/ 43 h 97"/>
              <a:gd name="T36" fmla="*/ 0 w 99"/>
              <a:gd name="T37" fmla="*/ 54 h 97"/>
              <a:gd name="T38" fmla="*/ 14 w 99"/>
              <a:gd name="T39" fmla="*/ 60 h 97"/>
              <a:gd name="T40" fmla="*/ 16 w 99"/>
              <a:gd name="T41" fmla="*/ 66 h 97"/>
              <a:gd name="T42" fmla="*/ 11 w 99"/>
              <a:gd name="T43" fmla="*/ 79 h 97"/>
              <a:gd name="T44" fmla="*/ 19 w 99"/>
              <a:gd name="T45" fmla="*/ 87 h 97"/>
              <a:gd name="T46" fmla="*/ 32 w 99"/>
              <a:gd name="T47" fmla="*/ 81 h 97"/>
              <a:gd name="T48" fmla="*/ 38 w 99"/>
              <a:gd name="T49" fmla="*/ 84 h 97"/>
              <a:gd name="T50" fmla="*/ 45 w 99"/>
              <a:gd name="T51" fmla="*/ 97 h 97"/>
              <a:gd name="T52" fmla="*/ 55 w 99"/>
              <a:gd name="T53" fmla="*/ 97 h 97"/>
              <a:gd name="T54" fmla="*/ 61 w 99"/>
              <a:gd name="T55" fmla="*/ 84 h 97"/>
              <a:gd name="T56" fmla="*/ 67 w 99"/>
              <a:gd name="T57" fmla="*/ 81 h 97"/>
              <a:gd name="T58" fmla="*/ 81 w 99"/>
              <a:gd name="T59" fmla="*/ 86 h 97"/>
              <a:gd name="T60" fmla="*/ 89 w 99"/>
              <a:gd name="T61" fmla="*/ 79 h 97"/>
              <a:gd name="T62" fmla="*/ 83 w 99"/>
              <a:gd name="T63" fmla="*/ 66 h 97"/>
              <a:gd name="T64" fmla="*/ 86 w 99"/>
              <a:gd name="T65" fmla="*/ 60 h 97"/>
              <a:gd name="T66" fmla="*/ 50 w 99"/>
              <a:gd name="T67" fmla="*/ 64 h 97"/>
              <a:gd name="T68" fmla="*/ 34 w 99"/>
              <a:gd name="T69" fmla="*/ 49 h 97"/>
              <a:gd name="T70" fmla="*/ 50 w 99"/>
              <a:gd name="T71" fmla="*/ 33 h 97"/>
              <a:gd name="T72" fmla="*/ 66 w 99"/>
              <a:gd name="T73" fmla="*/ 49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60"/>
                </a:moveTo>
                <a:cubicBezTo>
                  <a:pt x="86" y="60"/>
                  <a:pt x="99" y="54"/>
                  <a:pt x="99" y="54"/>
                </a:cubicBezTo>
                <a:cubicBezTo>
                  <a:pt x="99" y="43"/>
                  <a:pt x="99" y="43"/>
                  <a:pt x="99" y="43"/>
                </a:cubicBezTo>
                <a:cubicBezTo>
                  <a:pt x="99" y="42"/>
                  <a:pt x="86" y="37"/>
                  <a:pt x="86" y="37"/>
                </a:cubicBezTo>
                <a:cubicBezTo>
                  <a:pt x="83" y="31"/>
                  <a:pt x="83" y="31"/>
                  <a:pt x="83" y="31"/>
                </a:cubicBezTo>
                <a:cubicBezTo>
                  <a:pt x="83" y="31"/>
                  <a:pt x="89" y="18"/>
                  <a:pt x="88" y="18"/>
                </a:cubicBezTo>
                <a:cubicBezTo>
                  <a:pt x="81" y="10"/>
                  <a:pt x="81" y="10"/>
                  <a:pt x="81" y="10"/>
                </a:cubicBezTo>
                <a:cubicBezTo>
                  <a:pt x="80" y="10"/>
                  <a:pt x="67" y="16"/>
                  <a:pt x="67" y="16"/>
                </a:cubicBezTo>
                <a:cubicBezTo>
                  <a:pt x="61" y="13"/>
                  <a:pt x="61" y="13"/>
                  <a:pt x="61" y="13"/>
                </a:cubicBezTo>
                <a:cubicBezTo>
                  <a:pt x="61" y="13"/>
                  <a:pt x="56" y="0"/>
                  <a:pt x="55" y="0"/>
                </a:cubicBezTo>
                <a:cubicBezTo>
                  <a:pt x="44" y="0"/>
                  <a:pt x="44" y="0"/>
                  <a:pt x="44" y="0"/>
                </a:cubicBezTo>
                <a:cubicBezTo>
                  <a:pt x="43" y="0"/>
                  <a:pt x="38" y="13"/>
                  <a:pt x="38" y="13"/>
                </a:cubicBezTo>
                <a:cubicBezTo>
                  <a:pt x="32" y="16"/>
                  <a:pt x="32" y="16"/>
                  <a:pt x="32" y="16"/>
                </a:cubicBezTo>
                <a:cubicBezTo>
                  <a:pt x="32" y="16"/>
                  <a:pt x="19" y="10"/>
                  <a:pt x="18" y="11"/>
                </a:cubicBezTo>
                <a:cubicBezTo>
                  <a:pt x="11" y="18"/>
                  <a:pt x="11" y="18"/>
                  <a:pt x="11" y="18"/>
                </a:cubicBezTo>
                <a:cubicBezTo>
                  <a:pt x="10" y="19"/>
                  <a:pt x="16" y="32"/>
                  <a:pt x="16" y="32"/>
                </a:cubicBezTo>
                <a:cubicBezTo>
                  <a:pt x="14" y="37"/>
                  <a:pt x="14" y="37"/>
                  <a:pt x="14" y="37"/>
                </a:cubicBezTo>
                <a:cubicBezTo>
                  <a:pt x="14" y="37"/>
                  <a:pt x="0" y="43"/>
                  <a:pt x="0" y="43"/>
                </a:cubicBezTo>
                <a:cubicBezTo>
                  <a:pt x="0" y="54"/>
                  <a:pt x="0" y="54"/>
                  <a:pt x="0" y="54"/>
                </a:cubicBezTo>
                <a:cubicBezTo>
                  <a:pt x="0" y="55"/>
                  <a:pt x="14" y="60"/>
                  <a:pt x="14" y="60"/>
                </a:cubicBezTo>
                <a:cubicBezTo>
                  <a:pt x="16" y="66"/>
                  <a:pt x="16" y="66"/>
                  <a:pt x="16" y="66"/>
                </a:cubicBezTo>
                <a:cubicBezTo>
                  <a:pt x="16" y="66"/>
                  <a:pt x="10" y="79"/>
                  <a:pt x="11" y="79"/>
                </a:cubicBezTo>
                <a:cubicBezTo>
                  <a:pt x="19" y="87"/>
                  <a:pt x="19" y="87"/>
                  <a:pt x="19" y="87"/>
                </a:cubicBezTo>
                <a:cubicBezTo>
                  <a:pt x="19" y="87"/>
                  <a:pt x="32" y="81"/>
                  <a:pt x="32" y="81"/>
                </a:cubicBezTo>
                <a:cubicBezTo>
                  <a:pt x="38" y="84"/>
                  <a:pt x="38" y="84"/>
                  <a:pt x="38" y="84"/>
                </a:cubicBezTo>
                <a:cubicBezTo>
                  <a:pt x="38" y="84"/>
                  <a:pt x="44" y="97"/>
                  <a:pt x="45" y="97"/>
                </a:cubicBezTo>
                <a:cubicBezTo>
                  <a:pt x="55" y="97"/>
                  <a:pt x="55" y="97"/>
                  <a:pt x="55" y="97"/>
                </a:cubicBezTo>
                <a:cubicBezTo>
                  <a:pt x="56" y="97"/>
                  <a:pt x="61" y="84"/>
                  <a:pt x="61" y="84"/>
                </a:cubicBezTo>
                <a:cubicBezTo>
                  <a:pt x="67" y="81"/>
                  <a:pt x="67" y="81"/>
                  <a:pt x="67" y="81"/>
                </a:cubicBezTo>
                <a:cubicBezTo>
                  <a:pt x="67" y="81"/>
                  <a:pt x="81" y="87"/>
                  <a:pt x="81" y="86"/>
                </a:cubicBezTo>
                <a:cubicBezTo>
                  <a:pt x="89" y="79"/>
                  <a:pt x="89" y="79"/>
                  <a:pt x="89" y="79"/>
                </a:cubicBezTo>
                <a:cubicBezTo>
                  <a:pt x="89" y="78"/>
                  <a:pt x="83" y="66"/>
                  <a:pt x="83" y="66"/>
                </a:cubicBezTo>
                <a:lnTo>
                  <a:pt x="86" y="60"/>
                </a:lnTo>
                <a:close/>
                <a:moveTo>
                  <a:pt x="50" y="64"/>
                </a:moveTo>
                <a:cubicBezTo>
                  <a:pt x="41" y="64"/>
                  <a:pt x="34" y="57"/>
                  <a:pt x="34" y="49"/>
                </a:cubicBezTo>
                <a:cubicBezTo>
                  <a:pt x="34" y="40"/>
                  <a:pt x="41" y="33"/>
                  <a:pt x="50" y="33"/>
                </a:cubicBezTo>
                <a:cubicBezTo>
                  <a:pt x="58" y="33"/>
                  <a:pt x="66" y="40"/>
                  <a:pt x="66" y="49"/>
                </a:cubicBezTo>
                <a:cubicBezTo>
                  <a:pt x="66" y="57"/>
                  <a:pt x="58" y="64"/>
                  <a:pt x="50" y="64"/>
                </a:cubicBezTo>
                <a:close/>
              </a:path>
            </a:pathLst>
          </a:custGeom>
          <a:solidFill>
            <a:srgbClr val="FFFFFF"/>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7" name="Freeform 32">
            <a:extLst>
              <a:ext uri="{FF2B5EF4-FFF2-40B4-BE49-F238E27FC236}">
                <a16:creationId xmlns:a16="http://schemas.microsoft.com/office/drawing/2014/main" id="{EA4F2F63-B684-420B-A33D-C9DBA70A4F43}"/>
              </a:ext>
            </a:extLst>
          </p:cNvPr>
          <p:cNvSpPr>
            <a:spLocks/>
          </p:cNvSpPr>
          <p:nvPr/>
        </p:nvSpPr>
        <p:spPr bwMode="auto">
          <a:xfrm>
            <a:off x="9093412" y="2158817"/>
            <a:ext cx="391748" cy="346083"/>
          </a:xfrm>
          <a:custGeom>
            <a:avLst/>
            <a:gdLst>
              <a:gd name="T0" fmla="*/ 136 w 136"/>
              <a:gd name="T1" fmla="*/ 48 h 120"/>
              <a:gd name="T2" fmla="*/ 68 w 136"/>
              <a:gd name="T3" fmla="*/ 0 h 120"/>
              <a:gd name="T4" fmla="*/ 0 w 136"/>
              <a:gd name="T5" fmla="*/ 48 h 120"/>
              <a:gd name="T6" fmla="*/ 37 w 136"/>
              <a:gd name="T7" fmla="*/ 91 h 120"/>
              <a:gd name="T8" fmla="*/ 21 w 136"/>
              <a:gd name="T9" fmla="*/ 120 h 120"/>
              <a:gd name="T10" fmla="*/ 72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5" y="0"/>
                  <a:pt x="68" y="0"/>
                </a:cubicBezTo>
                <a:cubicBezTo>
                  <a:pt x="30" y="0"/>
                  <a:pt x="0" y="22"/>
                  <a:pt x="0" y="48"/>
                </a:cubicBezTo>
                <a:cubicBezTo>
                  <a:pt x="0" y="67"/>
                  <a:pt x="15" y="83"/>
                  <a:pt x="37" y="91"/>
                </a:cubicBezTo>
                <a:cubicBezTo>
                  <a:pt x="38" y="96"/>
                  <a:pt x="36" y="106"/>
                  <a:pt x="21" y="120"/>
                </a:cubicBezTo>
                <a:cubicBezTo>
                  <a:pt x="21" y="120"/>
                  <a:pt x="54" y="111"/>
                  <a:pt x="72" y="96"/>
                </a:cubicBezTo>
                <a:cubicBezTo>
                  <a:pt x="108" y="94"/>
                  <a:pt x="136" y="73"/>
                  <a:pt x="136" y="48"/>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8" name="Freeform 33">
            <a:extLst>
              <a:ext uri="{FF2B5EF4-FFF2-40B4-BE49-F238E27FC236}">
                <a16:creationId xmlns:a16="http://schemas.microsoft.com/office/drawing/2014/main" id="{AD729889-9EA5-4A37-96FD-D2B7B5A2A742}"/>
              </a:ext>
            </a:extLst>
          </p:cNvPr>
          <p:cNvSpPr>
            <a:spLocks noEditPoints="1"/>
          </p:cNvSpPr>
          <p:nvPr/>
        </p:nvSpPr>
        <p:spPr bwMode="auto">
          <a:xfrm>
            <a:off x="10130620" y="2444686"/>
            <a:ext cx="387396" cy="263760"/>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9" name="Freeform 26">
            <a:extLst>
              <a:ext uri="{FF2B5EF4-FFF2-40B4-BE49-F238E27FC236}">
                <a16:creationId xmlns:a16="http://schemas.microsoft.com/office/drawing/2014/main" id="{AA6BFC08-CA8F-4895-8B0F-56C675F30108}"/>
              </a:ext>
            </a:extLst>
          </p:cNvPr>
          <p:cNvSpPr>
            <a:spLocks noEditPoints="1"/>
          </p:cNvSpPr>
          <p:nvPr/>
        </p:nvSpPr>
        <p:spPr bwMode="auto">
          <a:xfrm>
            <a:off x="10825586" y="3305721"/>
            <a:ext cx="313782" cy="311989"/>
          </a:xfrm>
          <a:custGeom>
            <a:avLst/>
            <a:gdLst>
              <a:gd name="T0" fmla="*/ 14 w 113"/>
              <a:gd name="T1" fmla="*/ 13 h 112"/>
              <a:gd name="T2" fmla="*/ 14 w 113"/>
              <a:gd name="T3" fmla="*/ 62 h 112"/>
              <a:gd name="T4" fmla="*/ 49 w 113"/>
              <a:gd name="T5" fmla="*/ 71 h 112"/>
              <a:gd name="T6" fmla="*/ 60 w 113"/>
              <a:gd name="T7" fmla="*/ 82 h 112"/>
              <a:gd name="T8" fmla="*/ 75 w 113"/>
              <a:gd name="T9" fmla="*/ 79 h 112"/>
              <a:gd name="T10" fmla="*/ 75 w 113"/>
              <a:gd name="T11" fmla="*/ 93 h 112"/>
              <a:gd name="T12" fmla="*/ 79 w 113"/>
              <a:gd name="T13" fmla="*/ 97 h 112"/>
              <a:gd name="T14" fmla="*/ 92 w 113"/>
              <a:gd name="T15" fmla="*/ 97 h 112"/>
              <a:gd name="T16" fmla="*/ 92 w 113"/>
              <a:gd name="T17" fmla="*/ 112 h 112"/>
              <a:gd name="T18" fmla="*/ 113 w 113"/>
              <a:gd name="T19" fmla="*/ 112 h 112"/>
              <a:gd name="T20" fmla="*/ 113 w 113"/>
              <a:gd name="T21" fmla="*/ 91 h 112"/>
              <a:gd name="T22" fmla="*/ 71 w 113"/>
              <a:gd name="T23" fmla="*/ 49 h 112"/>
              <a:gd name="T24" fmla="*/ 63 w 113"/>
              <a:gd name="T25" fmla="*/ 13 h 112"/>
              <a:gd name="T26" fmla="*/ 14 w 113"/>
              <a:gd name="T27" fmla="*/ 13 h 112"/>
              <a:gd name="T28" fmla="*/ 17 w 113"/>
              <a:gd name="T29" fmla="*/ 53 h 112"/>
              <a:gd name="T30" fmla="*/ 21 w 113"/>
              <a:gd name="T31" fmla="*/ 20 h 112"/>
              <a:gd name="T32" fmla="*/ 53 w 113"/>
              <a:gd name="T33" fmla="*/ 17 h 112"/>
              <a:gd name="T34" fmla="*/ 17 w 113"/>
              <a:gd name="T35"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112">
                <a:moveTo>
                  <a:pt x="14" y="13"/>
                </a:moveTo>
                <a:cubicBezTo>
                  <a:pt x="0" y="27"/>
                  <a:pt x="0" y="49"/>
                  <a:pt x="14" y="62"/>
                </a:cubicBezTo>
                <a:cubicBezTo>
                  <a:pt x="23" y="72"/>
                  <a:pt x="37" y="75"/>
                  <a:pt x="49" y="71"/>
                </a:cubicBezTo>
                <a:cubicBezTo>
                  <a:pt x="60" y="82"/>
                  <a:pt x="60" y="82"/>
                  <a:pt x="60" y="82"/>
                </a:cubicBezTo>
                <a:cubicBezTo>
                  <a:pt x="60" y="82"/>
                  <a:pt x="70" y="74"/>
                  <a:pt x="75" y="79"/>
                </a:cubicBezTo>
                <a:cubicBezTo>
                  <a:pt x="79" y="83"/>
                  <a:pt x="76" y="89"/>
                  <a:pt x="75" y="93"/>
                </a:cubicBezTo>
                <a:cubicBezTo>
                  <a:pt x="74" y="95"/>
                  <a:pt x="73" y="99"/>
                  <a:pt x="79" y="97"/>
                </a:cubicBezTo>
                <a:cubicBezTo>
                  <a:pt x="81" y="96"/>
                  <a:pt x="88" y="92"/>
                  <a:pt x="92" y="97"/>
                </a:cubicBezTo>
                <a:cubicBezTo>
                  <a:pt x="97" y="102"/>
                  <a:pt x="92" y="112"/>
                  <a:pt x="92" y="112"/>
                </a:cubicBezTo>
                <a:cubicBezTo>
                  <a:pt x="113" y="112"/>
                  <a:pt x="113" y="112"/>
                  <a:pt x="113" y="112"/>
                </a:cubicBezTo>
                <a:cubicBezTo>
                  <a:pt x="113" y="91"/>
                  <a:pt x="113" y="91"/>
                  <a:pt x="113" y="91"/>
                </a:cubicBezTo>
                <a:cubicBezTo>
                  <a:pt x="71" y="49"/>
                  <a:pt x="71" y="49"/>
                  <a:pt x="71" y="49"/>
                </a:cubicBezTo>
                <a:cubicBezTo>
                  <a:pt x="75" y="37"/>
                  <a:pt x="72" y="23"/>
                  <a:pt x="63" y="13"/>
                </a:cubicBezTo>
                <a:cubicBezTo>
                  <a:pt x="49" y="0"/>
                  <a:pt x="27" y="0"/>
                  <a:pt x="14" y="13"/>
                </a:cubicBezTo>
                <a:close/>
                <a:moveTo>
                  <a:pt x="17" y="53"/>
                </a:moveTo>
                <a:cubicBezTo>
                  <a:pt x="11" y="43"/>
                  <a:pt x="12" y="29"/>
                  <a:pt x="21" y="20"/>
                </a:cubicBezTo>
                <a:cubicBezTo>
                  <a:pt x="29" y="11"/>
                  <a:pt x="43" y="10"/>
                  <a:pt x="53" y="17"/>
                </a:cubicBezTo>
                <a:lnTo>
                  <a:pt x="17" y="53"/>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 name="内容占位符 3">
            <a:extLst>
              <a:ext uri="{FF2B5EF4-FFF2-40B4-BE49-F238E27FC236}">
                <a16:creationId xmlns:a16="http://schemas.microsoft.com/office/drawing/2014/main" id="{F76F1263-A5E7-4235-B5DB-2F7E2FF8F9D0}"/>
              </a:ext>
            </a:extLst>
          </p:cNvPr>
          <p:cNvSpPr>
            <a:spLocks noGrp="1"/>
          </p:cNvSpPr>
          <p:nvPr>
            <p:ph sz="quarter" idx="10"/>
          </p:nvPr>
        </p:nvSpPr>
        <p:spPr/>
        <p:txBody>
          <a:bodyPr/>
          <a:lstStyle/>
          <a:p>
            <a:r>
              <a:rPr lang="zh-CN" altLang="en-US" dirty="0"/>
              <a:t>合作模式的初步建议</a:t>
            </a:r>
          </a:p>
        </p:txBody>
      </p:sp>
      <p:sp>
        <p:nvSpPr>
          <p:cNvPr id="5" name="内容占位符 4">
            <a:extLst>
              <a:ext uri="{FF2B5EF4-FFF2-40B4-BE49-F238E27FC236}">
                <a16:creationId xmlns:a16="http://schemas.microsoft.com/office/drawing/2014/main" id="{EAB3B7FA-A269-40E7-8AA4-C7DBD11DA26F}"/>
              </a:ext>
            </a:extLst>
          </p:cNvPr>
          <p:cNvSpPr>
            <a:spLocks noGrp="1"/>
          </p:cNvSpPr>
          <p:nvPr>
            <p:ph sz="quarter" idx="11"/>
          </p:nvPr>
        </p:nvSpPr>
        <p:spPr/>
        <p:txBody>
          <a:bodyPr/>
          <a:lstStyle/>
          <a:p>
            <a:r>
              <a:rPr lang="zh-CN" altLang="en-US" dirty="0"/>
              <a:t>初步规划可深度合作的</a:t>
            </a:r>
            <a:r>
              <a:rPr lang="en-US" altLang="zh-CN" dirty="0"/>
              <a:t>5</a:t>
            </a:r>
            <a:r>
              <a:rPr lang="zh-CN" altLang="en-US" dirty="0"/>
              <a:t>个方面</a:t>
            </a:r>
          </a:p>
        </p:txBody>
      </p:sp>
    </p:spTree>
    <p:extLst>
      <p:ext uri="{BB962C8B-B14F-4D97-AF65-F5344CB8AC3E}">
        <p14:creationId xmlns:p14="http://schemas.microsoft.com/office/powerpoint/2010/main" val="12572276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623132117"/>
  <p:tag name="MH_LIBRARY" val="GRAPHIC"/>
  <p:tag name="MH_TYPE" val="Other"/>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623132117"/>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60623132117"/>
  <p:tag name="MH_LIBRARY" val="GRAPHIC"/>
  <p:tag name="MH_TYPE" val="Text"/>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623132117"/>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623132117"/>
  <p:tag name="MH_LIBRARY" val="GRAPHIC"/>
  <p:tag name="MH_TYPE" val="Other"/>
  <p:tag name="MH_ORDER" val="15"/>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solidFill>
              <a:schemeClr val="bg1">
                <a:lumMod val="50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7066</TotalTime>
  <Words>2128</Words>
  <Application>Microsoft Office PowerPoint</Application>
  <PresentationFormat>宽屏</PresentationFormat>
  <Paragraphs>294</Paragraphs>
  <Slides>31</Slides>
  <Notes>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31</vt:i4>
      </vt:variant>
    </vt:vector>
  </HeadingPairs>
  <TitlesOfParts>
    <vt:vector size="49" baseType="lpstr">
      <vt:lpstr>Adobe Heiti Std R</vt:lpstr>
      <vt:lpstr>Clear Sans</vt:lpstr>
      <vt:lpstr>Clear Sans Light</vt:lpstr>
      <vt:lpstr>Lato</vt:lpstr>
      <vt:lpstr>Lato Light</vt:lpstr>
      <vt:lpstr>Lato Regular</vt:lpstr>
      <vt:lpstr>Open Sans Light</vt:lpstr>
      <vt:lpstr>等线</vt:lpstr>
      <vt:lpstr>等线</vt:lpstr>
      <vt:lpstr>华文楷体</vt:lpstr>
      <vt:lpstr>SimSun</vt:lpstr>
      <vt:lpstr>微软雅黑</vt:lpstr>
      <vt:lpstr>张海山锐线体简</vt:lpstr>
      <vt:lpstr>Arial</vt:lpstr>
      <vt:lpstr>Calibri</vt:lpstr>
      <vt:lpstr>Calibri Light</vt:lpstr>
      <vt:lpstr>Open Sans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 </cp:lastModifiedBy>
  <cp:revision>966</cp:revision>
  <cp:lastPrinted>2017-11-16T05:18:46Z</cp:lastPrinted>
  <dcterms:created xsi:type="dcterms:W3CDTF">2017-11-14T11:09:58Z</dcterms:created>
  <dcterms:modified xsi:type="dcterms:W3CDTF">2018-10-17T08:25:05Z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